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2C8_28756A1D.xml" ContentType="application/vnd.ms-powerpoint.comments+xml"/>
  <Override PartName="/ppt/notesSlides/notesSlide3.xml" ContentType="application/vnd.openxmlformats-officedocument.presentationml.notesSlide+xml"/>
  <Override PartName="/ppt/comments/modernComment_2F1_942694CA.xml" ContentType="application/vnd.ms-powerpoint.comments+xml"/>
  <Override PartName="/ppt/notesSlides/notesSlide4.xml" ContentType="application/vnd.openxmlformats-officedocument.presentationml.notesSlide+xml"/>
  <Override PartName="/ppt/comments/modernComment_7FFD55A5_A61A67A1.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7FFD55A3_E4A5B4C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7FFD55AF_89D0F2C.xml" ContentType="application/vnd.ms-powerpoint.comments+xml"/>
  <Override PartName="/ppt/notesSlides/notesSlide28.xml" ContentType="application/vnd.openxmlformats-officedocument.presentationml.notesSlide+xml"/>
  <Override PartName="/ppt/comments/modernComment_7FFD55B2_1D953281.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tags/tag3.xml" ContentType="application/vnd.openxmlformats-officedocument.presentationml.tags+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9" r:id="rId4"/>
    <p:sldMasterId id="2147483709" r:id="rId5"/>
    <p:sldMasterId id="2147483726" r:id="rId6"/>
    <p:sldMasterId id="2147483743" r:id="rId7"/>
    <p:sldMasterId id="2147483765" r:id="rId8"/>
    <p:sldMasterId id="2147483788" r:id="rId9"/>
    <p:sldMasterId id="2147483806" r:id="rId10"/>
  </p:sldMasterIdLst>
  <p:notesMasterIdLst>
    <p:notesMasterId r:id="rId74"/>
  </p:notesMasterIdLst>
  <p:handoutMasterIdLst>
    <p:handoutMasterId r:id="rId75"/>
  </p:handoutMasterIdLst>
  <p:sldIdLst>
    <p:sldId id="707" r:id="rId11"/>
    <p:sldId id="663" r:id="rId12"/>
    <p:sldId id="713" r:id="rId13"/>
    <p:sldId id="712" r:id="rId14"/>
    <p:sldId id="753" r:id="rId15"/>
    <p:sldId id="2147308965" r:id="rId16"/>
    <p:sldId id="2147308966" r:id="rId17"/>
    <p:sldId id="709" r:id="rId18"/>
    <p:sldId id="704" r:id="rId19"/>
    <p:sldId id="2134806594" r:id="rId20"/>
    <p:sldId id="2134806624" r:id="rId21"/>
    <p:sldId id="2134806621" r:id="rId22"/>
    <p:sldId id="2147308974" r:id="rId23"/>
    <p:sldId id="2145705874" r:id="rId24"/>
    <p:sldId id="714" r:id="rId25"/>
    <p:sldId id="2147308962" r:id="rId26"/>
    <p:sldId id="2147308963" r:id="rId27"/>
    <p:sldId id="2147308964" r:id="rId28"/>
    <p:sldId id="699" r:id="rId29"/>
    <p:sldId id="2147308976" r:id="rId30"/>
    <p:sldId id="2134806632" r:id="rId31"/>
    <p:sldId id="2134806633" r:id="rId32"/>
    <p:sldId id="2134806634" r:id="rId33"/>
    <p:sldId id="2134806635" r:id="rId34"/>
    <p:sldId id="2134806636" r:id="rId35"/>
    <p:sldId id="2134806637" r:id="rId36"/>
    <p:sldId id="2147308977" r:id="rId37"/>
    <p:sldId id="698" r:id="rId38"/>
    <p:sldId id="702" r:id="rId39"/>
    <p:sldId id="2134806631" r:id="rId40"/>
    <p:sldId id="694" r:id="rId41"/>
    <p:sldId id="700" r:id="rId42"/>
    <p:sldId id="257" r:id="rId43"/>
    <p:sldId id="715" r:id="rId44"/>
    <p:sldId id="716" r:id="rId45"/>
    <p:sldId id="2620" r:id="rId46"/>
    <p:sldId id="2147308969" r:id="rId47"/>
    <p:sldId id="717" r:id="rId48"/>
    <p:sldId id="2147308970" r:id="rId49"/>
    <p:sldId id="2147308972" r:id="rId50"/>
    <p:sldId id="718" r:id="rId51"/>
    <p:sldId id="2147308961" r:id="rId52"/>
    <p:sldId id="719" r:id="rId53"/>
    <p:sldId id="721" r:id="rId54"/>
    <p:sldId id="720" r:id="rId55"/>
    <p:sldId id="939" r:id="rId56"/>
    <p:sldId id="2147308973" r:id="rId57"/>
    <p:sldId id="2147308975" r:id="rId58"/>
    <p:sldId id="2147308978" r:id="rId59"/>
    <p:sldId id="2134806532" r:id="rId60"/>
    <p:sldId id="2134806520" r:id="rId61"/>
    <p:sldId id="2134806572" r:id="rId62"/>
    <p:sldId id="2147308960" r:id="rId63"/>
    <p:sldId id="2134806560" r:id="rId64"/>
    <p:sldId id="2134806626" r:id="rId65"/>
    <p:sldId id="2134806614" r:id="rId66"/>
    <p:sldId id="2134806608" r:id="rId67"/>
    <p:sldId id="2134806494" r:id="rId68"/>
    <p:sldId id="261" r:id="rId69"/>
    <p:sldId id="2134806566" r:id="rId70"/>
    <p:sldId id="2134806501" r:id="rId71"/>
    <p:sldId id="2145705873" r:id="rId72"/>
    <p:sldId id="2147308967" r:id="rId7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556079-31D6-4A55-028F-7B5746B30810}" name="Andreas Weihofen" initials="AW" userId="S::andreas.weihofen@biogen.com::35180c2b-ab99-4029-9865-ca298faf25fb" providerId="AD"/>
  <p188:author id="{B16D4CB7-95BA-9D22-2FFC-CED822BF181C}" name="Catherine Guardado" initials="CG" userId="S::catherine.guardado@biogen.com::65923c0c-432e-4ae4-9bdf-aa1bccb570b9" providerId="AD"/>
  <p188:author id="{299F19F4-08EF-C326-7AB2-BDE27BA9ACC3}" name="Jessica Hurt" initials="JH" userId="S::jessica.hurt@biogen.com::cc3f7577-738e-42ad-8654-d89511cf9f04" providerId="AD"/>
  <p188:author id="{9B00B9F7-33D6-014E-6AFE-4AEC392DC143}" name="Joon Lee" initials="JL" userId="S::joon.lee@biogen.com::7e5fc75c-1f8e-45c2-9a04-b1b0fcc5e4e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aul Weinreb" initials="" lastIdx="4" clrIdx="0"/>
  <p:cmAuthor id="1" name="Paul Weinreb" initials="PW [3]" lastIdx="1" clrIdx="1"/>
  <p:cmAuthor id="2" name="silvianl" initials="LS" lastIdx="2" clrIdx="2"/>
  <p:cmAuthor id="3" name="Paul Weinreb" initials="PW [1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000000"/>
    <a:srgbClr val="FFF788"/>
    <a:srgbClr val="FF6345"/>
    <a:srgbClr val="FFB2BB"/>
    <a:srgbClr val="9999FF"/>
    <a:srgbClr val="FF0000"/>
    <a:srgbClr val="EE5E4B"/>
    <a:srgbClr val="212121"/>
    <a:srgbClr val="2573BA"/>
    <a:srgbClr val="B4A7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BEEE3-B9C2-CD98-ABA7-7D727490A095}" v="7" dt="2022-04-10T21:20:50.397"/>
    <p1510:client id="{1DAC175B-66F2-5DDA-FCC9-A044ABEF1F97}" v="5" dt="2022-04-11T20:21:09.480"/>
    <p1510:client id="{42910771-32A8-ADA3-EED0-4824C642A008}" v="119" dt="2022-04-11T19:07:17.964"/>
    <p1510:client id="{932975CC-2ACD-4C7D-B41D-5D1A3966F9B9}" v="11" dt="2022-04-09T19:19:37.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2"/>
  </p:normalViewPr>
  <p:slideViewPr>
    <p:cSldViewPr snapToGrid="0">
      <p:cViewPr varScale="1">
        <p:scale>
          <a:sx n="280" d="100"/>
          <a:sy n="280" d="100"/>
        </p:scale>
        <p:origin x="224" y="2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82" Type="http://schemas.microsoft.com/office/2018/10/relationships/authors" Target="author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s>
</file>

<file path=ppt/comments/modernComment_2C8_28756A1D.xml><?xml version="1.0" encoding="utf-8"?>
<p188:cmLst xmlns:a="http://schemas.openxmlformats.org/drawingml/2006/main" xmlns:r="http://schemas.openxmlformats.org/officeDocument/2006/relationships" xmlns:p188="http://schemas.microsoft.com/office/powerpoint/2018/8/main">
  <p188:cm id="{5C4329B4-4FD5-4665-96DF-9726A914C6DF}" authorId="{AF556079-31D6-4A55-028F-7B5746B30810}" created="2022-04-11T20:15:15.505">
    <ac:txMkLst xmlns:ac="http://schemas.microsoft.com/office/drawing/2013/main/command">
      <pc:docMk xmlns:pc="http://schemas.microsoft.com/office/powerpoint/2013/main/command"/>
      <pc:sldMk xmlns:pc="http://schemas.microsoft.com/office/powerpoint/2013/main/command" cId="678783517" sldId="712"/>
      <ac:graphicFrameMk id="6" creationId="{29F09334-9886-0847-BE12-2C722186901A}"/>
      <ac:tblMk/>
      <ac:tcMk rowId="10000" colId="20001"/>
      <ac:txMk cp="111" len="20">
        <ac:context len="172" hash="2167433662"/>
      </ac:txMk>
    </ac:txMkLst>
    <p188:pos x="4501444" y="564444"/>
    <p188:txBody>
      <a:bodyPr/>
      <a:lstStyle/>
      <a:p>
        <a:r>
          <a:rPr lang="en-US"/>
          <a:t>At a high level the potential toxic Htt entities are Htt protein aggregates, (nuclear) Htt mRNA and RAN peptides.   There is actually reasonable support for nuclear Htt being key entity responsible for transcriptional dysregulation in HD.  Will splice modulator reduce nuclear mRNA ?  If so then we should say that in program goals and molecular hypothesis. </a:t>
        </a:r>
      </a:p>
    </p188:txBody>
  </p188:cm>
</p188:cmLst>
</file>

<file path=ppt/comments/modernComment_2F1_942694CA.xml><?xml version="1.0" encoding="utf-8"?>
<p188:cmLst xmlns:a="http://schemas.openxmlformats.org/drawingml/2006/main" xmlns:r="http://schemas.openxmlformats.org/officeDocument/2006/relationships" xmlns:p188="http://schemas.microsoft.com/office/powerpoint/2018/8/main">
  <p188:cm id="{F4E4722C-84A6-4362-A0AA-D675C0A87C01}" authorId="{AF556079-31D6-4A55-028F-7B5746B30810}" created="2022-04-11T20:18:05.562">
    <ac:txMkLst xmlns:ac="http://schemas.microsoft.com/office/drawing/2013/main/command">
      <pc:docMk xmlns:pc="http://schemas.microsoft.com/office/powerpoint/2013/main/command"/>
      <pc:sldMk xmlns:pc="http://schemas.microsoft.com/office/powerpoint/2013/main/command" cId="2485556426" sldId="753"/>
      <ac:spMk id="2" creationId="{FA842022-8C72-F64E-87BF-C83F0C07C6D2}"/>
      <ac:txMk cp="46" len="31">
        <ac:context len="78" hash="3585163507"/>
      </ac:txMk>
    </ac:txMkLst>
    <p188:pos x="3608716" y="1250830"/>
    <p188:txBody>
      <a:bodyPr/>
      <a:lstStyle/>
      <a:p>
        <a:r>
          <a:rPr lang="en-US"/>
          <a:t>I don't see resource requests (delete or add requests)</a:t>
        </a:r>
      </a:p>
    </p188:txBody>
  </p188:cm>
  <p188:cm id="{9E1C7C27-46D0-49F2-AB69-888E39229534}" authorId="{AF556079-31D6-4A55-028F-7B5746B30810}" created="2022-04-11T20:20:17.836">
    <ac:txMkLst xmlns:ac="http://schemas.microsoft.com/office/drawing/2013/main/command">
      <pc:docMk xmlns:pc="http://schemas.microsoft.com/office/powerpoint/2013/main/command"/>
      <pc:sldMk xmlns:pc="http://schemas.microsoft.com/office/powerpoint/2013/main/command" cId="2485556426" sldId="753"/>
      <ac:spMk id="4" creationId="{8F917348-DD54-DD43-B873-107EDB0C3225}"/>
      <ac:txMk cp="812" len="6">
        <ac:context len="886" hash="39301974"/>
      </ac:txMk>
    </ac:txMkLst>
    <p188:pos x="2717320" y="4701396"/>
    <p188:txBody>
      <a:bodyPr/>
      <a:lstStyle/>
      <a:p>
        <a:r>
          <a:rPr lang="en-US"/>
          <a:t>Spell out ? </a:t>
        </a:r>
      </a:p>
    </p188:txBody>
  </p188:cm>
</p188:cmLst>
</file>

<file path=ppt/comments/modernComment_7FFD55A3_E4A5B4C2.xml><?xml version="1.0" encoding="utf-8"?>
<p188:cmLst xmlns:a="http://schemas.openxmlformats.org/drawingml/2006/main" xmlns:r="http://schemas.openxmlformats.org/officeDocument/2006/relationships" xmlns:p188="http://schemas.microsoft.com/office/powerpoint/2018/8/main">
  <p188:cm id="{72C22C9D-E9BF-4000-AF12-C62A518E4965}" authorId="{B16D4CB7-95BA-9D22-2FFC-CED822BF181C}" created="2022-04-08T11:59:16.903">
    <pc:sldMkLst xmlns:pc="http://schemas.microsoft.com/office/powerpoint/2013/main/command">
      <pc:docMk/>
      <pc:sldMk cId="3836064962" sldId="2147308963"/>
    </pc:sldMkLst>
    <p188:replyLst>
      <p188:reply id="{4115A5F3-5F73-4348-A447-3734101C7C89}" authorId="{299F19F4-08EF-C326-7AB2-BDE27BA9ACC3}" created="2022-04-08T13:02:31.052">
        <p188:txBody>
          <a:bodyPr/>
          <a:lstStyle/>
          <a:p>
            <a:r>
              <a:rPr lang="en-US"/>
              <a:t>Hi Catherine, Yes- I will work on the left half of this slide and some back-up info on RASL.</a:t>
            </a:r>
          </a:p>
        </p188:txBody>
      </p188:reply>
    </p188:replyLst>
    <p188:txBody>
      <a:bodyPr/>
      <a:lstStyle/>
      <a:p>
        <a:r>
          <a:rPr lang="en-US"/>
          <a:t>[@Jessica Hurt] : It'd be nice to also include somewhere the fact that you're exploring qPCR and Nanostring options, but I think it'll be important to note timelines and be ready to explain why RASL-seq hasn't been used yet. I was thinking it might be nice to have a slide with some of your new RASL-seq data validating the method and its usefulness....it could be a separate slide after this one....open to suggestions!</a:t>
        </a:r>
      </a:p>
    </p188:txBody>
  </p188:cm>
</p188:cmLst>
</file>

<file path=ppt/comments/modernComment_7FFD55A5_A61A67A1.xml><?xml version="1.0" encoding="utf-8"?>
<p188:cmLst xmlns:a="http://schemas.openxmlformats.org/drawingml/2006/main" xmlns:r="http://schemas.openxmlformats.org/officeDocument/2006/relationships" xmlns:p188="http://schemas.microsoft.com/office/powerpoint/2018/8/main">
  <p188:cm id="{F45F2D89-9F47-4D44-8C0C-4F498E082F30}" authorId="{AF556079-31D6-4A55-028F-7B5746B30810}" created="2022-04-11T20:21:09.480">
    <ac:txMkLst xmlns:ac="http://schemas.microsoft.com/office/drawing/2013/main/command">
      <pc:docMk xmlns:pc="http://schemas.microsoft.com/office/powerpoint/2013/main/command"/>
      <pc:sldMk xmlns:pc="http://schemas.microsoft.com/office/powerpoint/2013/main/command" cId="2786748321" sldId="2147308965"/>
      <ac:spMk id="8" creationId="{1E8A1A9A-A7BA-4ABF-A9E0-A95DF0F730D6}"/>
      <ac:txMk cp="82" len="11">
        <ac:context len="94" hash="3216985492"/>
      </ac:txMk>
    </ac:txMkLst>
    <p188:pos x="9431547" y="848264"/>
    <p188:txBody>
      <a:bodyPr/>
      <a:lstStyle/>
      <a:p>
        <a:r>
          <a:rPr lang="en-US"/>
          <a:t>This slide is not up to date.  I will work on it</a:t>
        </a:r>
      </a:p>
    </p188:txBody>
  </p188:cm>
</p188:cmLst>
</file>

<file path=ppt/comments/modernComment_7FFD55AF_89D0F2C.xml><?xml version="1.0" encoding="utf-8"?>
<p188:cmLst xmlns:a="http://schemas.openxmlformats.org/drawingml/2006/main" xmlns:r="http://schemas.openxmlformats.org/officeDocument/2006/relationships" xmlns:p188="http://schemas.microsoft.com/office/powerpoint/2018/8/main">
  <p188:cm id="{FCEDBA67-1CAB-A448-8CFF-B91D325C9B50}" authorId="{299F19F4-08EF-C326-7AB2-BDE27BA9ACC3}" created="2022-04-08T21:44:59.706">
    <pc:sldMkLst xmlns:pc="http://schemas.microsoft.com/office/powerpoint/2013/main/command">
      <pc:docMk/>
      <pc:sldMk cId="144510764" sldId="2147308975"/>
    </pc:sldMkLst>
    <p188:replyLst>
      <p188:reply id="{8274EFED-828D-4D96-A2C6-BC44D76D4B3E}" authorId="{B16D4CB7-95BA-9D22-2FFC-CED822BF181C}" created="2022-04-10T21:20:50.397">
        <p188:txBody>
          <a:bodyPr/>
          <a:lstStyle/>
          <a:p>
            <a:r>
              <a:rPr lang="en-US"/>
              <a:t>[@Jessica Hurt] Thanks Jessica. I'm a fan of Option 1 - easier interpretation</a:t>
            </a:r>
          </a:p>
        </p188:txBody>
      </p188:reply>
    </p188:replyLst>
    <p188:txBody>
      <a:bodyPr/>
      <a:lstStyle/>
      <a:p>
        <a:r>
          <a:rPr lang="en-US"/>
          <a:t>[@Catherine Guardado]  Hi Catherine, I input 2 different representations of HTT expression in the internal snRNAseq data- feel free to choose which one you like better (or neither!).</a:t>
        </a:r>
      </a:p>
    </p188:txBody>
  </p188:cm>
</p188:cmLst>
</file>

<file path=ppt/comments/modernComment_7FFD55B2_1D953281.xml><?xml version="1.0" encoding="utf-8"?>
<p188:cmLst xmlns:a="http://schemas.openxmlformats.org/drawingml/2006/main" xmlns:r="http://schemas.openxmlformats.org/officeDocument/2006/relationships" xmlns:p188="http://schemas.microsoft.com/office/powerpoint/2018/8/main">
  <p188:cm id="{71D8E010-FC89-E043-A854-245F2A1AEB8F}" authorId="{299F19F4-08EF-C326-7AB2-BDE27BA9ACC3}" created="2022-04-08T21:45:29.174">
    <pc:sldMkLst xmlns:pc="http://schemas.microsoft.com/office/powerpoint/2013/main/command">
      <pc:docMk/>
      <pc:sldMk cId="496317057" sldId="2147308978"/>
    </pc:sldMkLst>
    <p188:txBody>
      <a:bodyPr/>
      <a:lstStyle/>
      <a:p>
        <a:r>
          <a:rPr lang="en-US"/>
          <a:t>option 2</a:t>
        </a:r>
      </a:p>
    </p188:txBody>
  </p188:cm>
</p188:cmLst>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1362D-AE0D-FB48-9DF0-7C589DC6115A}" type="doc">
      <dgm:prSet loTypeId="urn:microsoft.com/office/officeart/2005/8/layout/pyramid3" loCatId="" qsTypeId="urn:microsoft.com/office/officeart/2005/8/quickstyle/simple1" qsCatId="simple" csTypeId="urn:microsoft.com/office/officeart/2005/8/colors/accent1_3" csCatId="accent1" phldr="1"/>
      <dgm:spPr/>
    </dgm:pt>
    <dgm:pt modelId="{D4978C03-2EF9-5347-8B1A-BCDE42C6FBE0}">
      <dgm:prSet phldrT="[Text]"/>
      <dgm:spPr>
        <a:xfrm rot="10800000">
          <a:off x="0" y="0"/>
          <a:ext cx="7524749" cy="550694"/>
        </a:xfrm>
        <a:prstGeom prst="trapezoid">
          <a:avLst>
            <a:gd name="adj" fmla="val 69591"/>
          </a:avLst>
        </a:prstGeom>
        <a:solidFill>
          <a:srgbClr val="2473BA">
            <a:shade val="8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F89EC0D4-C881-104B-AA7F-CCE09AFDD80B}" type="parTrans" cxnId="{9426004A-201E-7447-B97B-724F39B253C8}">
      <dgm:prSet/>
      <dgm:spPr/>
      <dgm:t>
        <a:bodyPr/>
        <a:lstStyle/>
        <a:p>
          <a:endParaRPr lang="en-US"/>
        </a:p>
      </dgm:t>
    </dgm:pt>
    <dgm:pt modelId="{F8CF7EF4-FDBC-074C-93B7-60305721F9C7}" type="sibTrans" cxnId="{9426004A-201E-7447-B97B-724F39B253C8}">
      <dgm:prSet/>
      <dgm:spPr/>
      <dgm:t>
        <a:bodyPr/>
        <a:lstStyle/>
        <a:p>
          <a:endParaRPr lang="en-US"/>
        </a:p>
      </dgm:t>
    </dgm:pt>
    <dgm:pt modelId="{5EBC7535-41AE-4740-A4E9-62E9C94B9DB4}">
      <dgm:prSet/>
      <dgm:spPr>
        <a:xfrm rot="10800000">
          <a:off x="1283012" y="1843659"/>
          <a:ext cx="4958723" cy="948396"/>
        </a:xfrm>
        <a:prstGeom prst="trapezoid">
          <a:avLst>
            <a:gd name="adj" fmla="val 69591"/>
          </a:avLst>
        </a:prstGeom>
        <a:solidFill>
          <a:srgbClr val="2473BA">
            <a:shade val="80000"/>
            <a:hueOff val="275687"/>
            <a:satOff val="-14591"/>
            <a:lumOff val="15856"/>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6699236C-836C-654C-B0E3-2B838C962E64}" type="parTrans" cxnId="{6358B40F-916C-1946-AC7B-E53D136FCD43}">
      <dgm:prSet/>
      <dgm:spPr/>
      <dgm:t>
        <a:bodyPr/>
        <a:lstStyle/>
        <a:p>
          <a:endParaRPr lang="en-US"/>
        </a:p>
      </dgm:t>
    </dgm:pt>
    <dgm:pt modelId="{1AEE0B4A-A731-4842-A380-BFD22C9BFF0B}" type="sibTrans" cxnId="{6358B40F-916C-1946-AC7B-E53D136FCD43}">
      <dgm:prSet/>
      <dgm:spPr/>
      <dgm:t>
        <a:bodyPr/>
        <a:lstStyle/>
        <a:p>
          <a:endParaRPr lang="en-US"/>
        </a:p>
      </dgm:t>
    </dgm:pt>
    <dgm:pt modelId="{628228F0-5D60-1B44-8F28-EA444536E86D}">
      <dgm:prSet/>
      <dgm:spPr>
        <a:xfrm rot="10800000">
          <a:off x="2614596" y="3757113"/>
          <a:ext cx="2295556" cy="470356"/>
        </a:xfrm>
        <a:prstGeom prst="trapezoid">
          <a:avLst>
            <a:gd name="adj" fmla="val 69591"/>
          </a:avLst>
        </a:prstGeom>
        <a:solidFill>
          <a:srgbClr val="2473BA">
            <a:shade val="80000"/>
            <a:hueOff val="459478"/>
            <a:satOff val="-24318"/>
            <a:lumOff val="26427"/>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DFBE3AB6-A554-1548-9345-613C9E9E481B}" type="parTrans" cxnId="{D153B7D8-0340-C94D-9BC8-F165E4875190}">
      <dgm:prSet/>
      <dgm:spPr/>
      <dgm:t>
        <a:bodyPr/>
        <a:lstStyle/>
        <a:p>
          <a:endParaRPr lang="en-US"/>
        </a:p>
      </dgm:t>
    </dgm:pt>
    <dgm:pt modelId="{1542064D-BB3F-7147-AFC9-8F337783653A}" type="sibTrans" cxnId="{D153B7D8-0340-C94D-9BC8-F165E4875190}">
      <dgm:prSet/>
      <dgm:spPr/>
      <dgm:t>
        <a:bodyPr/>
        <a:lstStyle/>
        <a:p>
          <a:endParaRPr lang="en-US"/>
        </a:p>
      </dgm:t>
    </dgm:pt>
    <dgm:pt modelId="{7AB99A62-BBD9-604A-B7B6-0D6143FC0C57}">
      <dgm:prSet/>
      <dgm:spPr>
        <a:xfrm rot="10800000">
          <a:off x="2941919" y="4227470"/>
          <a:ext cx="1640909" cy="1178974"/>
        </a:xfrm>
        <a:prstGeom prst="trapezoid">
          <a:avLst>
            <a:gd name="adj" fmla="val 69591"/>
          </a:avLst>
        </a:prstGeom>
        <a:solidFill>
          <a:srgbClr val="2473BA">
            <a:shade val="80000"/>
            <a:hueOff val="551374"/>
            <a:satOff val="-29181"/>
            <a:lumOff val="31712"/>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F248FD4E-9086-8F47-B0BC-EA97701C4EC8}" type="parTrans" cxnId="{FEA385ED-1158-FD46-BA7D-85F960ADB5FC}">
      <dgm:prSet/>
      <dgm:spPr/>
      <dgm:t>
        <a:bodyPr/>
        <a:lstStyle/>
        <a:p>
          <a:endParaRPr lang="en-US"/>
        </a:p>
      </dgm:t>
    </dgm:pt>
    <dgm:pt modelId="{8D369A57-8034-6F47-B906-E1A004F1EDF7}" type="sibTrans" cxnId="{FEA385ED-1158-FD46-BA7D-85F960ADB5FC}">
      <dgm:prSet/>
      <dgm:spPr/>
      <dgm:t>
        <a:bodyPr/>
        <a:lstStyle/>
        <a:p>
          <a:endParaRPr lang="en-US"/>
        </a:p>
      </dgm:t>
    </dgm:pt>
    <dgm:pt modelId="{C5EBD58C-FFB8-644F-A064-8DC71EB0A24A}">
      <dgm:prSet/>
      <dgm:spPr>
        <a:xfrm rot="10800000">
          <a:off x="383231" y="550694"/>
          <a:ext cx="6758286" cy="548642"/>
        </a:xfrm>
        <a:prstGeom prst="trapezoid">
          <a:avLst>
            <a:gd name="adj" fmla="val 69591"/>
          </a:avLst>
        </a:prstGeom>
        <a:solidFill>
          <a:srgbClr val="2473BA">
            <a:shade val="80000"/>
            <a:hueOff val="91896"/>
            <a:satOff val="-4864"/>
            <a:lumOff val="5285"/>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6C60288A-B619-044A-9F90-B1EF5C393C42}" type="parTrans" cxnId="{06FF29BA-0F9F-5F4C-8021-F6F42708FF4C}">
      <dgm:prSet/>
      <dgm:spPr/>
      <dgm:t>
        <a:bodyPr/>
        <a:lstStyle/>
        <a:p>
          <a:endParaRPr lang="en-US"/>
        </a:p>
      </dgm:t>
    </dgm:pt>
    <dgm:pt modelId="{EB1C762E-4753-BC43-BF37-FA9CE2332758}" type="sibTrans" cxnId="{06FF29BA-0F9F-5F4C-8021-F6F42708FF4C}">
      <dgm:prSet/>
      <dgm:spPr/>
      <dgm:t>
        <a:bodyPr/>
        <a:lstStyle/>
        <a:p>
          <a:endParaRPr lang="en-US"/>
        </a:p>
      </dgm:t>
    </dgm:pt>
    <dgm:pt modelId="{CE5D6F94-A3C7-8046-88E5-3329C24DE859}">
      <dgm:prSet/>
      <dgm:spPr>
        <a:xfrm rot="10800000">
          <a:off x="765034" y="1099336"/>
          <a:ext cx="5994680" cy="744322"/>
        </a:xfrm>
        <a:prstGeom prst="trapezoid">
          <a:avLst>
            <a:gd name="adj" fmla="val 69591"/>
          </a:avLst>
        </a:prstGeom>
        <a:solidFill>
          <a:srgbClr val="2473BA">
            <a:shade val="80000"/>
            <a:hueOff val="183791"/>
            <a:satOff val="-9727"/>
            <a:lumOff val="10571"/>
            <a:alphaOff val="0"/>
          </a:srgbClr>
        </a:solidFill>
        <a:ln w="25400" cap="flat" cmpd="sng" algn="ctr">
          <a:solidFill>
            <a:srgbClr val="FFFFFF">
              <a:hueOff val="0"/>
              <a:satOff val="0"/>
              <a:lumOff val="0"/>
              <a:alphaOff val="0"/>
            </a:srgbClr>
          </a:solidFill>
          <a:prstDash val="solid"/>
        </a:ln>
        <a:effectLst/>
      </dgm:spPr>
      <dgm:t>
        <a:bodyPr/>
        <a:lstStyle/>
        <a:p>
          <a:pPr>
            <a:buNone/>
          </a:pPr>
          <a:endParaRPr lang="en-US">
            <a:solidFill>
              <a:srgbClr val="363838">
                <a:hueOff val="0"/>
                <a:satOff val="0"/>
                <a:lumOff val="0"/>
                <a:alphaOff val="0"/>
              </a:srgbClr>
            </a:solidFill>
            <a:latin typeface="Arial" panose="020B0604020202020204"/>
            <a:ea typeface="+mn-ea"/>
            <a:cs typeface="+mn-cs"/>
          </a:endParaRPr>
        </a:p>
      </dgm:t>
    </dgm:pt>
    <dgm:pt modelId="{6916334A-3403-9F46-BA8B-6855C0DEDED9}" type="parTrans" cxnId="{AD1ABD53-8C91-C14A-B705-38CBCE9384A1}">
      <dgm:prSet/>
      <dgm:spPr/>
      <dgm:t>
        <a:bodyPr/>
        <a:lstStyle/>
        <a:p>
          <a:endParaRPr lang="en-US"/>
        </a:p>
      </dgm:t>
    </dgm:pt>
    <dgm:pt modelId="{346EDA54-292E-394B-B609-3A89D682EB55}" type="sibTrans" cxnId="{AD1ABD53-8C91-C14A-B705-38CBCE9384A1}">
      <dgm:prSet/>
      <dgm:spPr/>
      <dgm:t>
        <a:bodyPr/>
        <a:lstStyle/>
        <a:p>
          <a:endParaRPr lang="en-US"/>
        </a:p>
      </dgm:t>
    </dgm:pt>
    <dgm:pt modelId="{1ADA5B13-0D4F-984C-8112-74304FB1FC2B}" type="pres">
      <dgm:prSet presAssocID="{DE01362D-AE0D-FB48-9DF0-7C589DC6115A}" presName="Name0" presStyleCnt="0">
        <dgm:presLayoutVars>
          <dgm:dir/>
          <dgm:animLvl val="lvl"/>
          <dgm:resizeHandles val="exact"/>
        </dgm:presLayoutVars>
      </dgm:prSet>
      <dgm:spPr/>
    </dgm:pt>
    <dgm:pt modelId="{95EDDBFF-3D04-5A46-8082-7633E9BDE61B}" type="pres">
      <dgm:prSet presAssocID="{D4978C03-2EF9-5347-8B1A-BCDE42C6FBE0}" presName="Name8" presStyleCnt="0"/>
      <dgm:spPr/>
    </dgm:pt>
    <dgm:pt modelId="{EE75ED92-0CDC-6B41-BB7A-BCC93FF55005}" type="pres">
      <dgm:prSet presAssocID="{D4978C03-2EF9-5347-8B1A-BCDE42C6FBE0}" presName="level" presStyleLbl="node1" presStyleIdx="0" presStyleCnt="6" custScaleY="56620">
        <dgm:presLayoutVars>
          <dgm:chMax val="1"/>
          <dgm:bulletEnabled val="1"/>
        </dgm:presLayoutVars>
      </dgm:prSet>
      <dgm:spPr/>
    </dgm:pt>
    <dgm:pt modelId="{4878262A-A6B3-9E48-9032-9D71B490CCF8}" type="pres">
      <dgm:prSet presAssocID="{D4978C03-2EF9-5347-8B1A-BCDE42C6FBE0}" presName="levelTx" presStyleLbl="revTx" presStyleIdx="0" presStyleCnt="0">
        <dgm:presLayoutVars>
          <dgm:chMax val="1"/>
          <dgm:bulletEnabled val="1"/>
        </dgm:presLayoutVars>
      </dgm:prSet>
      <dgm:spPr/>
    </dgm:pt>
    <dgm:pt modelId="{2482672D-5A4F-3244-A0EB-6B62EAF501BA}" type="pres">
      <dgm:prSet presAssocID="{C5EBD58C-FFB8-644F-A064-8DC71EB0A24A}" presName="Name8" presStyleCnt="0"/>
      <dgm:spPr/>
    </dgm:pt>
    <dgm:pt modelId="{1D85E477-02F6-0D46-BF9A-ED55A2F9DCD2}" type="pres">
      <dgm:prSet presAssocID="{C5EBD58C-FFB8-644F-A064-8DC71EB0A24A}" presName="level" presStyleLbl="node1" presStyleIdx="1" presStyleCnt="6" custScaleY="56409">
        <dgm:presLayoutVars>
          <dgm:chMax val="1"/>
          <dgm:bulletEnabled val="1"/>
        </dgm:presLayoutVars>
      </dgm:prSet>
      <dgm:spPr/>
    </dgm:pt>
    <dgm:pt modelId="{A3F9F32E-0138-6E45-BC72-3F98070FE4A8}" type="pres">
      <dgm:prSet presAssocID="{C5EBD58C-FFB8-644F-A064-8DC71EB0A24A}" presName="levelTx" presStyleLbl="revTx" presStyleIdx="0" presStyleCnt="0">
        <dgm:presLayoutVars>
          <dgm:chMax val="1"/>
          <dgm:bulletEnabled val="1"/>
        </dgm:presLayoutVars>
      </dgm:prSet>
      <dgm:spPr/>
    </dgm:pt>
    <dgm:pt modelId="{D0DC40DF-B2EB-4647-B87A-7B8D4B1F0E41}" type="pres">
      <dgm:prSet presAssocID="{CE5D6F94-A3C7-8046-88E5-3329C24DE859}" presName="Name8" presStyleCnt="0"/>
      <dgm:spPr/>
    </dgm:pt>
    <dgm:pt modelId="{C4E642D8-E746-244B-8704-B9D52BFF42FA}" type="pres">
      <dgm:prSet presAssocID="{CE5D6F94-A3C7-8046-88E5-3329C24DE859}" presName="level" presStyleLbl="node1" presStyleIdx="2" presStyleCnt="6" custScaleY="76528">
        <dgm:presLayoutVars>
          <dgm:chMax val="1"/>
          <dgm:bulletEnabled val="1"/>
        </dgm:presLayoutVars>
      </dgm:prSet>
      <dgm:spPr/>
    </dgm:pt>
    <dgm:pt modelId="{F2913F7A-894E-B249-A396-B8255378353E}" type="pres">
      <dgm:prSet presAssocID="{CE5D6F94-A3C7-8046-88E5-3329C24DE859}" presName="levelTx" presStyleLbl="revTx" presStyleIdx="0" presStyleCnt="0">
        <dgm:presLayoutVars>
          <dgm:chMax val="1"/>
          <dgm:bulletEnabled val="1"/>
        </dgm:presLayoutVars>
      </dgm:prSet>
      <dgm:spPr/>
    </dgm:pt>
    <dgm:pt modelId="{3152244D-25A6-104B-84AE-CF563D5BDFD2}" type="pres">
      <dgm:prSet presAssocID="{5EBC7535-41AE-4740-A4E9-62E9C94B9DB4}" presName="Name8" presStyleCnt="0"/>
      <dgm:spPr/>
    </dgm:pt>
    <dgm:pt modelId="{6FD9F38A-D5FC-1E43-8567-326723C4BC4B}" type="pres">
      <dgm:prSet presAssocID="{5EBC7535-41AE-4740-A4E9-62E9C94B9DB4}" presName="level" presStyleLbl="node1" presStyleIdx="3" presStyleCnt="6" custScaleY="97510" custLinFactNeighborY="0">
        <dgm:presLayoutVars>
          <dgm:chMax val="1"/>
          <dgm:bulletEnabled val="1"/>
        </dgm:presLayoutVars>
      </dgm:prSet>
      <dgm:spPr/>
    </dgm:pt>
    <dgm:pt modelId="{65767189-8C12-C648-8ED1-D50AF7EAA18A}" type="pres">
      <dgm:prSet presAssocID="{5EBC7535-41AE-4740-A4E9-62E9C94B9DB4}" presName="levelTx" presStyleLbl="revTx" presStyleIdx="0" presStyleCnt="0">
        <dgm:presLayoutVars>
          <dgm:chMax val="1"/>
          <dgm:bulletEnabled val="1"/>
        </dgm:presLayoutVars>
      </dgm:prSet>
      <dgm:spPr/>
    </dgm:pt>
    <dgm:pt modelId="{92EB230B-979E-3C42-B272-3E5B4E829FDE}" type="pres">
      <dgm:prSet presAssocID="{628228F0-5D60-1B44-8F28-EA444536E86D}" presName="Name8" presStyleCnt="0"/>
      <dgm:spPr/>
    </dgm:pt>
    <dgm:pt modelId="{235433E7-977A-5442-83F8-D9DF6D870389}" type="pres">
      <dgm:prSet presAssocID="{628228F0-5D60-1B44-8F28-EA444536E86D}" presName="level" presStyleLbl="node1" presStyleIdx="4" presStyleCnt="6" custScaleY="48360">
        <dgm:presLayoutVars>
          <dgm:chMax val="1"/>
          <dgm:bulletEnabled val="1"/>
        </dgm:presLayoutVars>
      </dgm:prSet>
      <dgm:spPr/>
    </dgm:pt>
    <dgm:pt modelId="{8FF0F0B6-DD05-9C4A-A0F2-9C722CBF5591}" type="pres">
      <dgm:prSet presAssocID="{628228F0-5D60-1B44-8F28-EA444536E86D}" presName="levelTx" presStyleLbl="revTx" presStyleIdx="0" presStyleCnt="0">
        <dgm:presLayoutVars>
          <dgm:chMax val="1"/>
          <dgm:bulletEnabled val="1"/>
        </dgm:presLayoutVars>
      </dgm:prSet>
      <dgm:spPr/>
    </dgm:pt>
    <dgm:pt modelId="{34253D9B-1B74-BB41-8BCD-E1B6342C3F28}" type="pres">
      <dgm:prSet presAssocID="{7AB99A62-BBD9-604A-B7B6-0D6143FC0C57}" presName="Name8" presStyleCnt="0"/>
      <dgm:spPr/>
    </dgm:pt>
    <dgm:pt modelId="{47488A57-0941-1244-8CC0-9D7FD0015EE9}" type="pres">
      <dgm:prSet presAssocID="{7AB99A62-BBD9-604A-B7B6-0D6143FC0C57}" presName="level" presStyleLbl="node1" presStyleIdx="5" presStyleCnt="6" custScaleY="121217">
        <dgm:presLayoutVars>
          <dgm:chMax val="1"/>
          <dgm:bulletEnabled val="1"/>
        </dgm:presLayoutVars>
      </dgm:prSet>
      <dgm:spPr/>
    </dgm:pt>
    <dgm:pt modelId="{0CDA124D-8D55-994C-AA21-0824B424A455}" type="pres">
      <dgm:prSet presAssocID="{7AB99A62-BBD9-604A-B7B6-0D6143FC0C57}" presName="levelTx" presStyleLbl="revTx" presStyleIdx="0" presStyleCnt="0">
        <dgm:presLayoutVars>
          <dgm:chMax val="1"/>
          <dgm:bulletEnabled val="1"/>
        </dgm:presLayoutVars>
      </dgm:prSet>
      <dgm:spPr/>
    </dgm:pt>
  </dgm:ptLst>
  <dgm:cxnLst>
    <dgm:cxn modelId="{2C1AEA08-C3CC-B54A-9C84-62253FFD80BE}" type="presOf" srcId="{C5EBD58C-FFB8-644F-A064-8DC71EB0A24A}" destId="{A3F9F32E-0138-6E45-BC72-3F98070FE4A8}" srcOrd="1" destOrd="0" presId="urn:microsoft.com/office/officeart/2005/8/layout/pyramid3"/>
    <dgm:cxn modelId="{6358B40F-916C-1946-AC7B-E53D136FCD43}" srcId="{DE01362D-AE0D-FB48-9DF0-7C589DC6115A}" destId="{5EBC7535-41AE-4740-A4E9-62E9C94B9DB4}" srcOrd="3" destOrd="0" parTransId="{6699236C-836C-654C-B0E3-2B838C962E64}" sibTransId="{1AEE0B4A-A731-4842-A380-BFD22C9BFF0B}"/>
    <dgm:cxn modelId="{9426004A-201E-7447-B97B-724F39B253C8}" srcId="{DE01362D-AE0D-FB48-9DF0-7C589DC6115A}" destId="{D4978C03-2EF9-5347-8B1A-BCDE42C6FBE0}" srcOrd="0" destOrd="0" parTransId="{F89EC0D4-C881-104B-AA7F-CCE09AFDD80B}" sibTransId="{F8CF7EF4-FDBC-074C-93B7-60305721F9C7}"/>
    <dgm:cxn modelId="{AD1ABD53-8C91-C14A-B705-38CBCE9384A1}" srcId="{DE01362D-AE0D-FB48-9DF0-7C589DC6115A}" destId="{CE5D6F94-A3C7-8046-88E5-3329C24DE859}" srcOrd="2" destOrd="0" parTransId="{6916334A-3403-9F46-BA8B-6855C0DEDED9}" sibTransId="{346EDA54-292E-394B-B609-3A89D682EB55}"/>
    <dgm:cxn modelId="{2CD35269-8EDA-2649-91C0-65BB96EDFA42}" type="presOf" srcId="{CE5D6F94-A3C7-8046-88E5-3329C24DE859}" destId="{C4E642D8-E746-244B-8704-B9D52BFF42FA}" srcOrd="0" destOrd="0" presId="urn:microsoft.com/office/officeart/2005/8/layout/pyramid3"/>
    <dgm:cxn modelId="{9D7F3678-DA71-A042-AA44-2F1BEAB3F222}" type="presOf" srcId="{DE01362D-AE0D-FB48-9DF0-7C589DC6115A}" destId="{1ADA5B13-0D4F-984C-8112-74304FB1FC2B}" srcOrd="0" destOrd="0" presId="urn:microsoft.com/office/officeart/2005/8/layout/pyramid3"/>
    <dgm:cxn modelId="{AB03B17B-8907-3D4F-9F67-49E43A22938D}" type="presOf" srcId="{628228F0-5D60-1B44-8F28-EA444536E86D}" destId="{8FF0F0B6-DD05-9C4A-A0F2-9C722CBF5591}" srcOrd="1" destOrd="0" presId="urn:microsoft.com/office/officeart/2005/8/layout/pyramid3"/>
    <dgm:cxn modelId="{490EAA97-CCD8-5B42-830C-04229BF25995}" type="presOf" srcId="{5EBC7535-41AE-4740-A4E9-62E9C94B9DB4}" destId="{65767189-8C12-C648-8ED1-D50AF7EAA18A}" srcOrd="1" destOrd="0" presId="urn:microsoft.com/office/officeart/2005/8/layout/pyramid3"/>
    <dgm:cxn modelId="{EECB6D9B-8757-2843-8D75-D778B5867CB0}" type="presOf" srcId="{D4978C03-2EF9-5347-8B1A-BCDE42C6FBE0}" destId="{EE75ED92-0CDC-6B41-BB7A-BCC93FF55005}" srcOrd="0" destOrd="0" presId="urn:microsoft.com/office/officeart/2005/8/layout/pyramid3"/>
    <dgm:cxn modelId="{0657A19E-25A8-5D4F-8741-D2B0ABE49E52}" type="presOf" srcId="{D4978C03-2EF9-5347-8B1A-BCDE42C6FBE0}" destId="{4878262A-A6B3-9E48-9032-9D71B490CCF8}" srcOrd="1" destOrd="0" presId="urn:microsoft.com/office/officeart/2005/8/layout/pyramid3"/>
    <dgm:cxn modelId="{AF1BABB9-EB57-B54A-B1BC-C975689D7A52}" type="presOf" srcId="{7AB99A62-BBD9-604A-B7B6-0D6143FC0C57}" destId="{0CDA124D-8D55-994C-AA21-0824B424A455}" srcOrd="1" destOrd="0" presId="urn:microsoft.com/office/officeart/2005/8/layout/pyramid3"/>
    <dgm:cxn modelId="{06FF29BA-0F9F-5F4C-8021-F6F42708FF4C}" srcId="{DE01362D-AE0D-FB48-9DF0-7C589DC6115A}" destId="{C5EBD58C-FFB8-644F-A064-8DC71EB0A24A}" srcOrd="1" destOrd="0" parTransId="{6C60288A-B619-044A-9F90-B1EF5C393C42}" sibTransId="{EB1C762E-4753-BC43-BF37-FA9CE2332758}"/>
    <dgm:cxn modelId="{BE9585D6-5971-CC47-B09E-50FF62034B05}" type="presOf" srcId="{CE5D6F94-A3C7-8046-88E5-3329C24DE859}" destId="{F2913F7A-894E-B249-A396-B8255378353E}" srcOrd="1" destOrd="0" presId="urn:microsoft.com/office/officeart/2005/8/layout/pyramid3"/>
    <dgm:cxn modelId="{D153B7D8-0340-C94D-9BC8-F165E4875190}" srcId="{DE01362D-AE0D-FB48-9DF0-7C589DC6115A}" destId="{628228F0-5D60-1B44-8F28-EA444536E86D}" srcOrd="4" destOrd="0" parTransId="{DFBE3AB6-A554-1548-9345-613C9E9E481B}" sibTransId="{1542064D-BB3F-7147-AFC9-8F337783653A}"/>
    <dgm:cxn modelId="{41654DDB-8645-0543-829F-E07CDD765D36}" type="presOf" srcId="{5EBC7535-41AE-4740-A4E9-62E9C94B9DB4}" destId="{6FD9F38A-D5FC-1E43-8567-326723C4BC4B}" srcOrd="0" destOrd="0" presId="urn:microsoft.com/office/officeart/2005/8/layout/pyramid3"/>
    <dgm:cxn modelId="{75CBECEA-A87B-414D-922C-4A0434DEA8B9}" type="presOf" srcId="{C5EBD58C-FFB8-644F-A064-8DC71EB0A24A}" destId="{1D85E477-02F6-0D46-BF9A-ED55A2F9DCD2}" srcOrd="0" destOrd="0" presId="urn:microsoft.com/office/officeart/2005/8/layout/pyramid3"/>
    <dgm:cxn modelId="{C6E758EC-4128-1648-93D6-6FCA5555FEE6}" type="presOf" srcId="{628228F0-5D60-1B44-8F28-EA444536E86D}" destId="{235433E7-977A-5442-83F8-D9DF6D870389}" srcOrd="0" destOrd="0" presId="urn:microsoft.com/office/officeart/2005/8/layout/pyramid3"/>
    <dgm:cxn modelId="{FEA385ED-1158-FD46-BA7D-85F960ADB5FC}" srcId="{DE01362D-AE0D-FB48-9DF0-7C589DC6115A}" destId="{7AB99A62-BBD9-604A-B7B6-0D6143FC0C57}" srcOrd="5" destOrd="0" parTransId="{F248FD4E-9086-8F47-B0BC-EA97701C4EC8}" sibTransId="{8D369A57-8034-6F47-B906-E1A004F1EDF7}"/>
    <dgm:cxn modelId="{167924F1-A227-7342-BC4B-853E88887C06}" type="presOf" srcId="{7AB99A62-BBD9-604A-B7B6-0D6143FC0C57}" destId="{47488A57-0941-1244-8CC0-9D7FD0015EE9}" srcOrd="0" destOrd="0" presId="urn:microsoft.com/office/officeart/2005/8/layout/pyramid3"/>
    <dgm:cxn modelId="{63EB4799-8BEA-1448-8D25-A4F651277BC2}" type="presParOf" srcId="{1ADA5B13-0D4F-984C-8112-74304FB1FC2B}" destId="{95EDDBFF-3D04-5A46-8082-7633E9BDE61B}" srcOrd="0" destOrd="0" presId="urn:microsoft.com/office/officeart/2005/8/layout/pyramid3"/>
    <dgm:cxn modelId="{42F7D182-E693-6340-851C-333B870A6BFD}" type="presParOf" srcId="{95EDDBFF-3D04-5A46-8082-7633E9BDE61B}" destId="{EE75ED92-0CDC-6B41-BB7A-BCC93FF55005}" srcOrd="0" destOrd="0" presId="urn:microsoft.com/office/officeart/2005/8/layout/pyramid3"/>
    <dgm:cxn modelId="{86040E88-4863-F646-A1D4-9B4D30050619}" type="presParOf" srcId="{95EDDBFF-3D04-5A46-8082-7633E9BDE61B}" destId="{4878262A-A6B3-9E48-9032-9D71B490CCF8}" srcOrd="1" destOrd="0" presId="urn:microsoft.com/office/officeart/2005/8/layout/pyramid3"/>
    <dgm:cxn modelId="{1A6F9473-EA43-504F-BEE9-BA212775ABE3}" type="presParOf" srcId="{1ADA5B13-0D4F-984C-8112-74304FB1FC2B}" destId="{2482672D-5A4F-3244-A0EB-6B62EAF501BA}" srcOrd="1" destOrd="0" presId="urn:microsoft.com/office/officeart/2005/8/layout/pyramid3"/>
    <dgm:cxn modelId="{9D5F6BF5-7212-D34F-BD55-943F04A53A4F}" type="presParOf" srcId="{2482672D-5A4F-3244-A0EB-6B62EAF501BA}" destId="{1D85E477-02F6-0D46-BF9A-ED55A2F9DCD2}" srcOrd="0" destOrd="0" presId="urn:microsoft.com/office/officeart/2005/8/layout/pyramid3"/>
    <dgm:cxn modelId="{13ADDA22-8DCF-4F4B-BC9B-1475D3AF5672}" type="presParOf" srcId="{2482672D-5A4F-3244-A0EB-6B62EAF501BA}" destId="{A3F9F32E-0138-6E45-BC72-3F98070FE4A8}" srcOrd="1" destOrd="0" presId="urn:microsoft.com/office/officeart/2005/8/layout/pyramid3"/>
    <dgm:cxn modelId="{F25ADFAC-B0E1-7848-99CA-3B5BF809CD02}" type="presParOf" srcId="{1ADA5B13-0D4F-984C-8112-74304FB1FC2B}" destId="{D0DC40DF-B2EB-4647-B87A-7B8D4B1F0E41}" srcOrd="2" destOrd="0" presId="urn:microsoft.com/office/officeart/2005/8/layout/pyramid3"/>
    <dgm:cxn modelId="{2B8D442E-1454-C747-BF92-378EC730F2BE}" type="presParOf" srcId="{D0DC40DF-B2EB-4647-B87A-7B8D4B1F0E41}" destId="{C4E642D8-E746-244B-8704-B9D52BFF42FA}" srcOrd="0" destOrd="0" presId="urn:microsoft.com/office/officeart/2005/8/layout/pyramid3"/>
    <dgm:cxn modelId="{6EFC507E-E2B1-184C-8D84-043346C4B085}" type="presParOf" srcId="{D0DC40DF-B2EB-4647-B87A-7B8D4B1F0E41}" destId="{F2913F7A-894E-B249-A396-B8255378353E}" srcOrd="1" destOrd="0" presId="urn:microsoft.com/office/officeart/2005/8/layout/pyramid3"/>
    <dgm:cxn modelId="{22ECF880-98DF-4C49-A6C5-A48178131286}" type="presParOf" srcId="{1ADA5B13-0D4F-984C-8112-74304FB1FC2B}" destId="{3152244D-25A6-104B-84AE-CF563D5BDFD2}" srcOrd="3" destOrd="0" presId="urn:microsoft.com/office/officeart/2005/8/layout/pyramid3"/>
    <dgm:cxn modelId="{F8FFD57D-2B98-8947-9BF1-E0F3E9CFCDD8}" type="presParOf" srcId="{3152244D-25A6-104B-84AE-CF563D5BDFD2}" destId="{6FD9F38A-D5FC-1E43-8567-326723C4BC4B}" srcOrd="0" destOrd="0" presId="urn:microsoft.com/office/officeart/2005/8/layout/pyramid3"/>
    <dgm:cxn modelId="{26D0728D-10A5-D540-A31D-222F9BAC54D5}" type="presParOf" srcId="{3152244D-25A6-104B-84AE-CF563D5BDFD2}" destId="{65767189-8C12-C648-8ED1-D50AF7EAA18A}" srcOrd="1" destOrd="0" presId="urn:microsoft.com/office/officeart/2005/8/layout/pyramid3"/>
    <dgm:cxn modelId="{2D265EF9-4C22-374E-B63A-C7D7A79DC66F}" type="presParOf" srcId="{1ADA5B13-0D4F-984C-8112-74304FB1FC2B}" destId="{92EB230B-979E-3C42-B272-3E5B4E829FDE}" srcOrd="4" destOrd="0" presId="urn:microsoft.com/office/officeart/2005/8/layout/pyramid3"/>
    <dgm:cxn modelId="{FE9255BF-3EAB-4B4B-A2AE-83EF2011BF2C}" type="presParOf" srcId="{92EB230B-979E-3C42-B272-3E5B4E829FDE}" destId="{235433E7-977A-5442-83F8-D9DF6D870389}" srcOrd="0" destOrd="0" presId="urn:microsoft.com/office/officeart/2005/8/layout/pyramid3"/>
    <dgm:cxn modelId="{6D268F7D-D25E-654A-BAAF-7E67FA0A045C}" type="presParOf" srcId="{92EB230B-979E-3C42-B272-3E5B4E829FDE}" destId="{8FF0F0B6-DD05-9C4A-A0F2-9C722CBF5591}" srcOrd="1" destOrd="0" presId="urn:microsoft.com/office/officeart/2005/8/layout/pyramid3"/>
    <dgm:cxn modelId="{5F24D02E-5B8B-7F4B-BC50-F66671F0CC2D}" type="presParOf" srcId="{1ADA5B13-0D4F-984C-8112-74304FB1FC2B}" destId="{34253D9B-1B74-BB41-8BCD-E1B6342C3F28}" srcOrd="5" destOrd="0" presId="urn:microsoft.com/office/officeart/2005/8/layout/pyramid3"/>
    <dgm:cxn modelId="{8A79D46E-7972-6448-8FCB-3947189CE9D6}" type="presParOf" srcId="{34253D9B-1B74-BB41-8BCD-E1B6342C3F28}" destId="{47488A57-0941-1244-8CC0-9D7FD0015EE9}" srcOrd="0" destOrd="0" presId="urn:microsoft.com/office/officeart/2005/8/layout/pyramid3"/>
    <dgm:cxn modelId="{11ED1058-694F-484C-9F03-C615C29C524F}" type="presParOf" srcId="{34253D9B-1B74-BB41-8BCD-E1B6342C3F28}" destId="{0CDA124D-8D55-994C-AA21-0824B424A455}"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27164-1F64-4FB9-840F-F5EB503B748C}" type="doc">
      <dgm:prSet loTypeId="urn:microsoft.com/office/officeart/2005/8/layout/pyramid3" loCatId="pyramid" qsTypeId="urn:microsoft.com/office/officeart/2005/8/quickstyle/simple1" qsCatId="simple" csTypeId="urn:microsoft.com/office/officeart/2005/8/colors/colorful5" csCatId="colorful" phldr="1"/>
      <dgm:spPr/>
      <dgm:t>
        <a:bodyPr/>
        <a:lstStyle/>
        <a:p>
          <a:endParaRPr lang="en-US"/>
        </a:p>
      </dgm:t>
    </dgm:pt>
    <dgm:pt modelId="{3B69D9AB-08CD-4532-A49D-C97A40B204FD}">
      <dgm:prSet phldrT="[Text]" custT="1"/>
      <dgm:spPr>
        <a:xfrm rot="10800000">
          <a:off x="0" y="35179"/>
          <a:ext cx="2576673" cy="858865"/>
        </a:xfrm>
        <a:prstGeom prst="trapezoid">
          <a:avLst>
            <a:gd name="adj" fmla="val 30001"/>
          </a:avLst>
        </a:prstGeom>
        <a:solidFill>
          <a:srgbClr val="FFFFFF">
            <a:lumMod val="75000"/>
          </a:srgbClr>
        </a:solidFill>
        <a:ln w="25400" cap="flat" cmpd="sng" algn="ctr">
          <a:solidFill>
            <a:srgbClr val="FFFFFF">
              <a:hueOff val="0"/>
              <a:satOff val="0"/>
              <a:lumOff val="0"/>
              <a:alphaOff val="0"/>
            </a:srgbClr>
          </a:solidFill>
          <a:prstDash val="solid"/>
        </a:ln>
        <a:effectLst/>
      </dgm:spPr>
      <dgm:t>
        <a:bodyPr/>
        <a:lstStyle/>
        <a:p>
          <a:pPr>
            <a:spcAft>
              <a:spcPts val="0"/>
            </a:spcAft>
            <a:buNone/>
          </a:pPr>
          <a:r>
            <a:rPr lang="en-US" sz="2400" b="1">
              <a:solidFill>
                <a:srgbClr val="FFFFFF"/>
              </a:solidFill>
              <a:latin typeface="Arial"/>
              <a:ea typeface="+mn-ea"/>
              <a:cs typeface="+mn-cs"/>
            </a:rPr>
            <a:t>12,423</a:t>
          </a:r>
        </a:p>
      </dgm:t>
    </dgm:pt>
    <dgm:pt modelId="{331AF932-8643-49D4-BC87-E6B2CEF4F8BE}" type="parTrans" cxnId="{9E4BCB1E-36DD-48F0-A2CD-049D4DDF3C65}">
      <dgm:prSet/>
      <dgm:spPr/>
      <dgm:t>
        <a:bodyPr/>
        <a:lstStyle/>
        <a:p>
          <a:endParaRPr lang="en-US" sz="900" b="1">
            <a:solidFill>
              <a:schemeClr val="bg1"/>
            </a:solidFill>
          </a:endParaRPr>
        </a:p>
      </dgm:t>
    </dgm:pt>
    <dgm:pt modelId="{3D84562A-9B0B-4455-A94B-9791FF2A76AF}" type="sibTrans" cxnId="{9E4BCB1E-36DD-48F0-A2CD-049D4DDF3C65}">
      <dgm:prSet/>
      <dgm:spPr/>
      <dgm:t>
        <a:bodyPr/>
        <a:lstStyle/>
        <a:p>
          <a:endParaRPr lang="en-US" sz="900" b="1">
            <a:solidFill>
              <a:schemeClr val="bg1"/>
            </a:solidFill>
          </a:endParaRPr>
        </a:p>
      </dgm:t>
    </dgm:pt>
    <dgm:pt modelId="{4DA79D7D-B6A3-466A-8432-CF897C49C21E}">
      <dgm:prSet phldrT="[Text]" custT="1"/>
      <dgm:spPr>
        <a:xfrm rot="10800000">
          <a:off x="1030669" y="3435461"/>
          <a:ext cx="515334" cy="858865"/>
        </a:xfrm>
        <a:prstGeom prst="trapezoid">
          <a:avLst>
            <a:gd name="adj" fmla="val 50000"/>
          </a:avLst>
        </a:prstGeom>
        <a:noFill/>
        <a:ln w="25400" cap="flat" cmpd="sng" algn="ctr">
          <a:solidFill>
            <a:srgbClr val="FFFFFF">
              <a:hueOff val="0"/>
              <a:satOff val="0"/>
              <a:lumOff val="0"/>
              <a:alphaOff val="0"/>
            </a:srgbClr>
          </a:solidFill>
          <a:prstDash val="solid"/>
        </a:ln>
        <a:effectLst/>
      </dgm:spPr>
      <dgm:t>
        <a:bodyPr/>
        <a:lstStyle/>
        <a:p>
          <a:pPr>
            <a:buNone/>
          </a:pPr>
          <a:endParaRPr lang="en-US" sz="2400" b="1">
            <a:solidFill>
              <a:srgbClr val="FFFFFF"/>
            </a:solidFill>
            <a:latin typeface="Arial"/>
            <a:ea typeface="+mn-ea"/>
            <a:cs typeface="+mn-cs"/>
          </a:endParaRPr>
        </a:p>
      </dgm:t>
    </dgm:pt>
    <dgm:pt modelId="{30A81622-8EF7-49BF-82E8-CC666D31B5DD}" type="parTrans" cxnId="{635EDF2B-82C0-43CB-8A60-100DCB526778}">
      <dgm:prSet/>
      <dgm:spPr/>
      <dgm:t>
        <a:bodyPr/>
        <a:lstStyle/>
        <a:p>
          <a:endParaRPr lang="en-US" sz="900" b="1">
            <a:solidFill>
              <a:schemeClr val="bg1"/>
            </a:solidFill>
          </a:endParaRPr>
        </a:p>
      </dgm:t>
    </dgm:pt>
    <dgm:pt modelId="{8F386A0D-D858-4628-9E5A-334C4C0F1E2B}" type="sibTrans" cxnId="{635EDF2B-82C0-43CB-8A60-100DCB526778}">
      <dgm:prSet/>
      <dgm:spPr/>
      <dgm:t>
        <a:bodyPr/>
        <a:lstStyle/>
        <a:p>
          <a:endParaRPr lang="en-US" sz="900" b="1">
            <a:solidFill>
              <a:schemeClr val="bg1"/>
            </a:solidFill>
          </a:endParaRPr>
        </a:p>
      </dgm:t>
    </dgm:pt>
    <dgm:pt modelId="{EAA4264A-8B34-42E2-A97C-6AE9317E8334}">
      <dgm:prSet phldrT="[Text]" custT="1"/>
      <dgm:spPr>
        <a:xfrm rot="10800000">
          <a:off x="257667" y="858865"/>
          <a:ext cx="2061338" cy="858865"/>
        </a:xfrm>
        <a:prstGeom prst="trapezoid">
          <a:avLst>
            <a:gd name="adj" fmla="val 30001"/>
          </a:avLst>
        </a:prstGeom>
        <a:solidFill>
          <a:srgbClr val="5169CC"/>
        </a:solidFill>
        <a:ln w="25400" cap="flat" cmpd="sng" algn="ctr">
          <a:solidFill>
            <a:srgbClr val="FFFFFF">
              <a:hueOff val="0"/>
              <a:satOff val="0"/>
              <a:lumOff val="0"/>
              <a:alphaOff val="0"/>
            </a:srgbClr>
          </a:solidFill>
          <a:prstDash val="solid"/>
        </a:ln>
        <a:effectLst/>
      </dgm:spPr>
      <dgm:t>
        <a:bodyPr/>
        <a:lstStyle/>
        <a:p>
          <a:pPr>
            <a:spcAft>
              <a:spcPts val="0"/>
            </a:spcAft>
            <a:buNone/>
          </a:pPr>
          <a:r>
            <a:rPr lang="en-US" sz="2400" b="1">
              <a:solidFill>
                <a:srgbClr val="FFFFFF"/>
              </a:solidFill>
              <a:latin typeface="Arial"/>
              <a:ea typeface="+mn-ea"/>
              <a:cs typeface="+mn-cs"/>
            </a:rPr>
            <a:t>362</a:t>
          </a:r>
        </a:p>
      </dgm:t>
    </dgm:pt>
    <dgm:pt modelId="{377D0364-A358-4C9B-B7C3-017B4E4AA890}" type="parTrans" cxnId="{5AF7B7A8-CC0E-4A22-ACE2-835DA8BA6A81}">
      <dgm:prSet/>
      <dgm:spPr/>
      <dgm:t>
        <a:bodyPr/>
        <a:lstStyle/>
        <a:p>
          <a:endParaRPr lang="en-US" sz="1800">
            <a:solidFill>
              <a:schemeClr val="bg1"/>
            </a:solidFill>
          </a:endParaRPr>
        </a:p>
      </dgm:t>
    </dgm:pt>
    <dgm:pt modelId="{A5E52B8B-9E79-4654-A7A5-450943C25C59}" type="sibTrans" cxnId="{5AF7B7A8-CC0E-4A22-ACE2-835DA8BA6A81}">
      <dgm:prSet/>
      <dgm:spPr/>
      <dgm:t>
        <a:bodyPr/>
        <a:lstStyle/>
        <a:p>
          <a:endParaRPr lang="en-US" sz="1800">
            <a:solidFill>
              <a:schemeClr val="bg1"/>
            </a:solidFill>
          </a:endParaRPr>
        </a:p>
      </dgm:t>
    </dgm:pt>
    <dgm:pt modelId="{5A65B2BA-8EF4-4BF0-B3D5-DF7D2C813AC0}">
      <dgm:prSet phldrT="[Text]" custT="1"/>
      <dgm:spPr>
        <a:xfrm rot="10800000">
          <a:off x="515334" y="1717730"/>
          <a:ext cx="1546003" cy="858865"/>
        </a:xfrm>
        <a:prstGeom prst="trapezoid">
          <a:avLst>
            <a:gd name="adj" fmla="val 30001"/>
          </a:avLst>
        </a:prstGeom>
        <a:solidFill>
          <a:srgbClr val="5CA136">
            <a:lumMod val="75000"/>
          </a:srgbClr>
        </a:solidFill>
        <a:ln w="25400" cap="flat" cmpd="sng" algn="ctr">
          <a:solidFill>
            <a:srgbClr val="FFFFFF">
              <a:hueOff val="0"/>
              <a:satOff val="0"/>
              <a:lumOff val="0"/>
              <a:alphaOff val="0"/>
            </a:srgbClr>
          </a:solidFill>
          <a:prstDash val="solid"/>
        </a:ln>
        <a:effectLst/>
      </dgm:spPr>
      <dgm:t>
        <a:bodyPr/>
        <a:lstStyle/>
        <a:p>
          <a:pPr>
            <a:buNone/>
          </a:pPr>
          <a:r>
            <a:rPr lang="en-US" sz="2400" b="1">
              <a:solidFill>
                <a:srgbClr val="FFFFFF"/>
              </a:solidFill>
              <a:latin typeface="Arial"/>
              <a:ea typeface="+mn-ea"/>
              <a:cs typeface="+mn-cs"/>
            </a:rPr>
            <a:t>168</a:t>
          </a:r>
        </a:p>
      </dgm:t>
    </dgm:pt>
    <dgm:pt modelId="{CF33DADE-036B-46ED-AF57-ADBAB4B7A481}" type="parTrans" cxnId="{83825233-E233-4053-B541-FE63C7FE637E}">
      <dgm:prSet/>
      <dgm:spPr/>
      <dgm:t>
        <a:bodyPr/>
        <a:lstStyle/>
        <a:p>
          <a:endParaRPr lang="en-US" sz="1800">
            <a:solidFill>
              <a:schemeClr val="bg1"/>
            </a:solidFill>
          </a:endParaRPr>
        </a:p>
      </dgm:t>
    </dgm:pt>
    <dgm:pt modelId="{8F25779D-13C8-4CC2-922E-1E7497358DAF}" type="sibTrans" cxnId="{83825233-E233-4053-B541-FE63C7FE637E}">
      <dgm:prSet/>
      <dgm:spPr/>
      <dgm:t>
        <a:bodyPr/>
        <a:lstStyle/>
        <a:p>
          <a:endParaRPr lang="en-US" sz="1800">
            <a:solidFill>
              <a:schemeClr val="bg1"/>
            </a:solidFill>
          </a:endParaRPr>
        </a:p>
      </dgm:t>
    </dgm:pt>
    <dgm:pt modelId="{6CF86FFE-47EF-43D3-B87D-86EC50EBC3A0}">
      <dgm:prSet phldrT="[Text]" custT="1"/>
      <dgm:spPr>
        <a:xfrm rot="10800000">
          <a:off x="773001" y="2576596"/>
          <a:ext cx="1030669" cy="858865"/>
        </a:xfrm>
        <a:prstGeom prst="trapezoid">
          <a:avLst>
            <a:gd name="adj" fmla="val 30001"/>
          </a:avLst>
        </a:prstGeom>
        <a:solidFill>
          <a:srgbClr val="00B050"/>
        </a:solidFill>
        <a:ln w="25400" cap="flat" cmpd="sng" algn="ctr">
          <a:solidFill>
            <a:srgbClr val="FFFFFF">
              <a:hueOff val="0"/>
              <a:satOff val="0"/>
              <a:lumOff val="0"/>
              <a:alphaOff val="0"/>
            </a:srgbClr>
          </a:solidFill>
          <a:prstDash val="solid"/>
        </a:ln>
        <a:effectLst/>
      </dgm:spPr>
      <dgm:t>
        <a:bodyPr/>
        <a:lstStyle/>
        <a:p>
          <a:pPr>
            <a:buNone/>
          </a:pPr>
          <a:r>
            <a:rPr lang="en-US" sz="2400" b="1">
              <a:solidFill>
                <a:srgbClr val="FFFFFF"/>
              </a:solidFill>
              <a:latin typeface="Arial"/>
              <a:ea typeface="+mn-ea"/>
              <a:cs typeface="+mn-cs"/>
            </a:rPr>
            <a:t>38</a:t>
          </a:r>
        </a:p>
      </dgm:t>
    </dgm:pt>
    <dgm:pt modelId="{E812F84C-DCA8-4B61-864E-2C8067BD09D1}" type="sibTrans" cxnId="{AEB2DE3F-F6BA-4521-A100-13144DE6B0C8}">
      <dgm:prSet/>
      <dgm:spPr/>
      <dgm:t>
        <a:bodyPr/>
        <a:lstStyle/>
        <a:p>
          <a:endParaRPr lang="en-US" sz="1800">
            <a:solidFill>
              <a:schemeClr val="bg1"/>
            </a:solidFill>
          </a:endParaRPr>
        </a:p>
      </dgm:t>
    </dgm:pt>
    <dgm:pt modelId="{D5720B30-2BFF-465E-A58F-C01AD76973E9}" type="parTrans" cxnId="{AEB2DE3F-F6BA-4521-A100-13144DE6B0C8}">
      <dgm:prSet/>
      <dgm:spPr/>
      <dgm:t>
        <a:bodyPr/>
        <a:lstStyle/>
        <a:p>
          <a:endParaRPr lang="en-US" sz="1800">
            <a:solidFill>
              <a:schemeClr val="bg1"/>
            </a:solidFill>
          </a:endParaRPr>
        </a:p>
      </dgm:t>
    </dgm:pt>
    <dgm:pt modelId="{E8C3344E-D0AB-4089-AE51-1086039EF53E}">
      <dgm:prSet phldrT="[Text]" custT="1"/>
      <dgm:spPr>
        <a:xfrm rot="10800000">
          <a:off x="773001" y="2576596"/>
          <a:ext cx="1030669" cy="858865"/>
        </a:xfrm>
        <a:solidFill>
          <a:srgbClr val="C7DD72">
            <a:hueOff val="-162464"/>
            <a:satOff val="-7306"/>
            <a:lumOff val="10001"/>
            <a:alphaOff val="0"/>
          </a:srgbClr>
        </a:solidFill>
        <a:ln w="25400" cap="flat" cmpd="sng" algn="ctr">
          <a:solidFill>
            <a:srgbClr val="FFFFFF">
              <a:hueOff val="0"/>
              <a:satOff val="0"/>
              <a:lumOff val="0"/>
              <a:alphaOff val="0"/>
            </a:srgbClr>
          </a:solidFill>
          <a:prstDash val="solid"/>
        </a:ln>
        <a:effectLst/>
      </dgm:spPr>
      <dgm:t>
        <a:bodyPr/>
        <a:lstStyle/>
        <a:p>
          <a:pPr>
            <a:buNone/>
          </a:pPr>
          <a:r>
            <a:rPr lang="en-US" sz="2400" b="1">
              <a:solidFill>
                <a:srgbClr val="FFFFFF"/>
              </a:solidFill>
              <a:latin typeface="Arial"/>
              <a:ea typeface="+mn-ea"/>
              <a:cs typeface="+mn-cs"/>
            </a:rPr>
            <a:t>9</a:t>
          </a:r>
        </a:p>
      </dgm:t>
    </dgm:pt>
    <dgm:pt modelId="{A674E561-6AF8-4073-8480-6A52AF02FB7B}" type="parTrans" cxnId="{8352DDE9-F479-48EF-8184-03AD1C795EF0}">
      <dgm:prSet/>
      <dgm:spPr/>
      <dgm:t>
        <a:bodyPr/>
        <a:lstStyle/>
        <a:p>
          <a:endParaRPr lang="en-US"/>
        </a:p>
      </dgm:t>
    </dgm:pt>
    <dgm:pt modelId="{68C453CB-0CC2-4722-91D5-957F7C7D39EA}" type="sibTrans" cxnId="{8352DDE9-F479-48EF-8184-03AD1C795EF0}">
      <dgm:prSet/>
      <dgm:spPr/>
      <dgm:t>
        <a:bodyPr/>
        <a:lstStyle/>
        <a:p>
          <a:endParaRPr lang="en-US"/>
        </a:p>
      </dgm:t>
    </dgm:pt>
    <dgm:pt modelId="{F6D67B21-B443-4DDE-A0C4-873DD5A993F3}" type="pres">
      <dgm:prSet presAssocID="{96F27164-1F64-4FB9-840F-F5EB503B748C}" presName="Name0" presStyleCnt="0">
        <dgm:presLayoutVars>
          <dgm:dir/>
          <dgm:animLvl val="lvl"/>
          <dgm:resizeHandles val="exact"/>
        </dgm:presLayoutVars>
      </dgm:prSet>
      <dgm:spPr/>
    </dgm:pt>
    <dgm:pt modelId="{397B7BB9-5DB7-41E7-8044-4B010E605302}" type="pres">
      <dgm:prSet presAssocID="{3B69D9AB-08CD-4532-A49D-C97A40B204FD}" presName="Name8" presStyleCnt="0"/>
      <dgm:spPr/>
    </dgm:pt>
    <dgm:pt modelId="{558EBEAD-6489-4580-8A7E-FD2C2335ADD2}" type="pres">
      <dgm:prSet presAssocID="{3B69D9AB-08CD-4532-A49D-C97A40B204FD}" presName="level" presStyleLbl="node1" presStyleIdx="0" presStyleCnt="6" custScaleX="82577" custLinFactNeighborX="0" custLinFactNeighborY="4096">
        <dgm:presLayoutVars>
          <dgm:chMax val="1"/>
          <dgm:bulletEnabled val="1"/>
        </dgm:presLayoutVars>
      </dgm:prSet>
      <dgm:spPr/>
    </dgm:pt>
    <dgm:pt modelId="{D1EA5508-194F-48FC-9203-73E86C202AB8}" type="pres">
      <dgm:prSet presAssocID="{3B69D9AB-08CD-4532-A49D-C97A40B204FD}" presName="levelTx" presStyleLbl="revTx" presStyleIdx="0" presStyleCnt="0">
        <dgm:presLayoutVars>
          <dgm:chMax val="1"/>
          <dgm:bulletEnabled val="1"/>
        </dgm:presLayoutVars>
      </dgm:prSet>
      <dgm:spPr/>
    </dgm:pt>
    <dgm:pt modelId="{F6FB5FC2-0199-45A8-8F22-9AEF965F17B9}" type="pres">
      <dgm:prSet presAssocID="{EAA4264A-8B34-42E2-A97C-6AE9317E8334}" presName="Name8" presStyleCnt="0"/>
      <dgm:spPr/>
    </dgm:pt>
    <dgm:pt modelId="{ADCD1861-01DD-4143-BBD0-71A8A5E4F9FA}" type="pres">
      <dgm:prSet presAssocID="{EAA4264A-8B34-42E2-A97C-6AE9317E8334}" presName="level" presStyleLbl="node1" presStyleIdx="1" presStyleCnt="6" custScaleX="85031">
        <dgm:presLayoutVars>
          <dgm:chMax val="1"/>
          <dgm:bulletEnabled val="1"/>
        </dgm:presLayoutVars>
      </dgm:prSet>
      <dgm:spPr/>
    </dgm:pt>
    <dgm:pt modelId="{D546177F-AD1A-4B8C-AB72-67D89C73573C}" type="pres">
      <dgm:prSet presAssocID="{EAA4264A-8B34-42E2-A97C-6AE9317E8334}" presName="levelTx" presStyleLbl="revTx" presStyleIdx="0" presStyleCnt="0">
        <dgm:presLayoutVars>
          <dgm:chMax val="1"/>
          <dgm:bulletEnabled val="1"/>
        </dgm:presLayoutVars>
      </dgm:prSet>
      <dgm:spPr/>
    </dgm:pt>
    <dgm:pt modelId="{91004BF0-9785-457D-8D0B-73604FA41C80}" type="pres">
      <dgm:prSet presAssocID="{5A65B2BA-8EF4-4BF0-B3D5-DF7D2C813AC0}" presName="Name8" presStyleCnt="0"/>
      <dgm:spPr/>
    </dgm:pt>
    <dgm:pt modelId="{55F5423B-88CA-4A7A-833A-544FECAB73FE}" type="pres">
      <dgm:prSet presAssocID="{5A65B2BA-8EF4-4BF0-B3D5-DF7D2C813AC0}" presName="level" presStyleLbl="node1" presStyleIdx="2" presStyleCnt="6" custScaleX="89926" custLinFactNeighborY="-1258">
        <dgm:presLayoutVars>
          <dgm:chMax val="1"/>
          <dgm:bulletEnabled val="1"/>
        </dgm:presLayoutVars>
      </dgm:prSet>
      <dgm:spPr/>
    </dgm:pt>
    <dgm:pt modelId="{BB61600B-9D7D-4B6C-9CBE-3FE8F7187F50}" type="pres">
      <dgm:prSet presAssocID="{5A65B2BA-8EF4-4BF0-B3D5-DF7D2C813AC0}" presName="levelTx" presStyleLbl="revTx" presStyleIdx="0" presStyleCnt="0">
        <dgm:presLayoutVars>
          <dgm:chMax val="1"/>
          <dgm:bulletEnabled val="1"/>
        </dgm:presLayoutVars>
      </dgm:prSet>
      <dgm:spPr/>
    </dgm:pt>
    <dgm:pt modelId="{7B56E56D-8D1B-4450-B17A-6D288AAB981C}" type="pres">
      <dgm:prSet presAssocID="{6CF86FFE-47EF-43D3-B87D-86EC50EBC3A0}" presName="Name8" presStyleCnt="0"/>
      <dgm:spPr/>
    </dgm:pt>
    <dgm:pt modelId="{ACA77BFA-0627-4E10-8D24-DE9ABC1A0BF6}" type="pres">
      <dgm:prSet presAssocID="{6CF86FFE-47EF-43D3-B87D-86EC50EBC3A0}" presName="level" presStyleLbl="node1" presStyleIdx="3" presStyleCnt="6" custScaleX="97122" custLinFactNeighborX="494" custLinFactNeighborY="-3814">
        <dgm:presLayoutVars>
          <dgm:chMax val="1"/>
          <dgm:bulletEnabled val="1"/>
        </dgm:presLayoutVars>
      </dgm:prSet>
      <dgm:spPr/>
    </dgm:pt>
    <dgm:pt modelId="{DF66AF68-B295-46D3-B27A-167BE6AE1189}" type="pres">
      <dgm:prSet presAssocID="{6CF86FFE-47EF-43D3-B87D-86EC50EBC3A0}" presName="levelTx" presStyleLbl="revTx" presStyleIdx="0" presStyleCnt="0">
        <dgm:presLayoutVars>
          <dgm:chMax val="1"/>
          <dgm:bulletEnabled val="1"/>
        </dgm:presLayoutVars>
      </dgm:prSet>
      <dgm:spPr/>
    </dgm:pt>
    <dgm:pt modelId="{561B9464-D0D8-45B2-BF54-9340C3ADB44C}" type="pres">
      <dgm:prSet presAssocID="{E8C3344E-D0AB-4089-AE51-1086039EF53E}" presName="Name8" presStyleCnt="0"/>
      <dgm:spPr/>
    </dgm:pt>
    <dgm:pt modelId="{813CDD1B-41D6-4BA6-AB9A-1EA7ABCD6F3A}" type="pres">
      <dgm:prSet presAssocID="{E8C3344E-D0AB-4089-AE51-1086039EF53E}" presName="level" presStyleLbl="node1" presStyleIdx="4" presStyleCnt="6" custScaleX="109201" custLinFactNeighborX="742" custLinFactNeighborY="-3814">
        <dgm:presLayoutVars>
          <dgm:chMax val="1"/>
          <dgm:bulletEnabled val="1"/>
        </dgm:presLayoutVars>
      </dgm:prSet>
      <dgm:spPr>
        <a:prstGeom prst="trapezoid">
          <a:avLst>
            <a:gd name="adj" fmla="val 30001"/>
          </a:avLst>
        </a:prstGeom>
      </dgm:spPr>
    </dgm:pt>
    <dgm:pt modelId="{081A8E17-4854-4E68-A426-34C0490AAA1D}" type="pres">
      <dgm:prSet presAssocID="{E8C3344E-D0AB-4089-AE51-1086039EF53E}" presName="levelTx" presStyleLbl="revTx" presStyleIdx="0" presStyleCnt="0">
        <dgm:presLayoutVars>
          <dgm:chMax val="1"/>
          <dgm:bulletEnabled val="1"/>
        </dgm:presLayoutVars>
      </dgm:prSet>
      <dgm:spPr/>
    </dgm:pt>
    <dgm:pt modelId="{DD02E1D2-AB44-4DE3-AB77-5522238A2D56}" type="pres">
      <dgm:prSet presAssocID="{4DA79D7D-B6A3-466A-8432-CF897C49C21E}" presName="Name8" presStyleCnt="0"/>
      <dgm:spPr/>
    </dgm:pt>
    <dgm:pt modelId="{FB679C50-235E-4A90-8430-F02D5202A7FA}" type="pres">
      <dgm:prSet presAssocID="{4DA79D7D-B6A3-466A-8432-CF897C49C21E}" presName="level" presStyleLbl="node1" presStyleIdx="5" presStyleCnt="6" custLinFactX="100000" custLinFactNeighborX="180465" custLinFactNeighborY="-75494">
        <dgm:presLayoutVars>
          <dgm:chMax val="1"/>
          <dgm:bulletEnabled val="1"/>
        </dgm:presLayoutVars>
      </dgm:prSet>
      <dgm:spPr/>
    </dgm:pt>
    <dgm:pt modelId="{F062B6FF-179C-406D-B9D3-B5D55F137B9E}" type="pres">
      <dgm:prSet presAssocID="{4DA79D7D-B6A3-466A-8432-CF897C49C21E}" presName="levelTx" presStyleLbl="revTx" presStyleIdx="0" presStyleCnt="0">
        <dgm:presLayoutVars>
          <dgm:chMax val="1"/>
          <dgm:bulletEnabled val="1"/>
        </dgm:presLayoutVars>
      </dgm:prSet>
      <dgm:spPr/>
    </dgm:pt>
  </dgm:ptLst>
  <dgm:cxnLst>
    <dgm:cxn modelId="{A9E2F509-6D50-4258-82A6-629E9EB99CFF}" type="presOf" srcId="{EAA4264A-8B34-42E2-A97C-6AE9317E8334}" destId="{D546177F-AD1A-4B8C-AB72-67D89C73573C}" srcOrd="1" destOrd="0" presId="urn:microsoft.com/office/officeart/2005/8/layout/pyramid3"/>
    <dgm:cxn modelId="{CC68B30F-1BF9-486C-B27D-253675E364E5}" type="presOf" srcId="{3B69D9AB-08CD-4532-A49D-C97A40B204FD}" destId="{D1EA5508-194F-48FC-9203-73E86C202AB8}" srcOrd="1" destOrd="0" presId="urn:microsoft.com/office/officeart/2005/8/layout/pyramid3"/>
    <dgm:cxn modelId="{B4DF4914-0CB0-4E0A-8EDC-9D0B124BE48D}" type="presOf" srcId="{3B69D9AB-08CD-4532-A49D-C97A40B204FD}" destId="{558EBEAD-6489-4580-8A7E-FD2C2335ADD2}" srcOrd="0" destOrd="0" presId="urn:microsoft.com/office/officeart/2005/8/layout/pyramid3"/>
    <dgm:cxn modelId="{9E4BCB1E-36DD-48F0-A2CD-049D4DDF3C65}" srcId="{96F27164-1F64-4FB9-840F-F5EB503B748C}" destId="{3B69D9AB-08CD-4532-A49D-C97A40B204FD}" srcOrd="0" destOrd="0" parTransId="{331AF932-8643-49D4-BC87-E6B2CEF4F8BE}" sibTransId="{3D84562A-9B0B-4455-A94B-9791FF2A76AF}"/>
    <dgm:cxn modelId="{635EDF2B-82C0-43CB-8A60-100DCB526778}" srcId="{96F27164-1F64-4FB9-840F-F5EB503B748C}" destId="{4DA79D7D-B6A3-466A-8432-CF897C49C21E}" srcOrd="5" destOrd="0" parTransId="{30A81622-8EF7-49BF-82E8-CC666D31B5DD}" sibTransId="{8F386A0D-D858-4628-9E5A-334C4C0F1E2B}"/>
    <dgm:cxn modelId="{83825233-E233-4053-B541-FE63C7FE637E}" srcId="{96F27164-1F64-4FB9-840F-F5EB503B748C}" destId="{5A65B2BA-8EF4-4BF0-B3D5-DF7D2C813AC0}" srcOrd="2" destOrd="0" parTransId="{CF33DADE-036B-46ED-AF57-ADBAB4B7A481}" sibTransId="{8F25779D-13C8-4CC2-922E-1E7497358DAF}"/>
    <dgm:cxn modelId="{C9BE603C-C88E-4E25-82C6-8F0C28F4EA80}" type="presOf" srcId="{4DA79D7D-B6A3-466A-8432-CF897C49C21E}" destId="{FB679C50-235E-4A90-8430-F02D5202A7FA}" srcOrd="0" destOrd="0" presId="urn:microsoft.com/office/officeart/2005/8/layout/pyramid3"/>
    <dgm:cxn modelId="{AEB2DE3F-F6BA-4521-A100-13144DE6B0C8}" srcId="{96F27164-1F64-4FB9-840F-F5EB503B748C}" destId="{6CF86FFE-47EF-43D3-B87D-86EC50EBC3A0}" srcOrd="3" destOrd="0" parTransId="{D5720B30-2BFF-465E-A58F-C01AD76973E9}" sibTransId="{E812F84C-DCA8-4B61-864E-2C8067BD09D1}"/>
    <dgm:cxn modelId="{3696ED41-D94E-4DC0-B3BA-7E691B4BD471}" type="presOf" srcId="{6CF86FFE-47EF-43D3-B87D-86EC50EBC3A0}" destId="{DF66AF68-B295-46D3-B27A-167BE6AE1189}" srcOrd="1" destOrd="0" presId="urn:microsoft.com/office/officeart/2005/8/layout/pyramid3"/>
    <dgm:cxn modelId="{EB59F45B-9272-4656-932D-68C2EEB47FA0}" type="presOf" srcId="{4DA79D7D-B6A3-466A-8432-CF897C49C21E}" destId="{F062B6FF-179C-406D-B9D3-B5D55F137B9E}" srcOrd="1" destOrd="0" presId="urn:microsoft.com/office/officeart/2005/8/layout/pyramid3"/>
    <dgm:cxn modelId="{1D5B0974-3B5A-4D58-A530-057F7B91A58A}" type="presOf" srcId="{5A65B2BA-8EF4-4BF0-B3D5-DF7D2C813AC0}" destId="{BB61600B-9D7D-4B6C-9CBE-3FE8F7187F50}" srcOrd="1" destOrd="0" presId="urn:microsoft.com/office/officeart/2005/8/layout/pyramid3"/>
    <dgm:cxn modelId="{D3E2A392-7518-4454-9EA3-1744AF7720D7}" type="presOf" srcId="{E8C3344E-D0AB-4089-AE51-1086039EF53E}" destId="{813CDD1B-41D6-4BA6-AB9A-1EA7ABCD6F3A}" srcOrd="0" destOrd="0" presId="urn:microsoft.com/office/officeart/2005/8/layout/pyramid3"/>
    <dgm:cxn modelId="{5AF7B7A8-CC0E-4A22-ACE2-835DA8BA6A81}" srcId="{96F27164-1F64-4FB9-840F-F5EB503B748C}" destId="{EAA4264A-8B34-42E2-A97C-6AE9317E8334}" srcOrd="1" destOrd="0" parTransId="{377D0364-A358-4C9B-B7C3-017B4E4AA890}" sibTransId="{A5E52B8B-9E79-4654-A7A5-450943C25C59}"/>
    <dgm:cxn modelId="{0C7C8CA9-990A-49AF-8681-88CA6CAAB096}" type="presOf" srcId="{E8C3344E-D0AB-4089-AE51-1086039EF53E}" destId="{081A8E17-4854-4E68-A426-34C0490AAA1D}" srcOrd="1" destOrd="0" presId="urn:microsoft.com/office/officeart/2005/8/layout/pyramid3"/>
    <dgm:cxn modelId="{D38D62AF-DD65-4C72-BFB4-C46E0557B2E4}" type="presOf" srcId="{6CF86FFE-47EF-43D3-B87D-86EC50EBC3A0}" destId="{ACA77BFA-0627-4E10-8D24-DE9ABC1A0BF6}" srcOrd="0" destOrd="0" presId="urn:microsoft.com/office/officeart/2005/8/layout/pyramid3"/>
    <dgm:cxn modelId="{5DFC55CD-DA3B-46FB-A51B-662F08D6B61A}" type="presOf" srcId="{5A65B2BA-8EF4-4BF0-B3D5-DF7D2C813AC0}" destId="{55F5423B-88CA-4A7A-833A-544FECAB73FE}" srcOrd="0" destOrd="0" presId="urn:microsoft.com/office/officeart/2005/8/layout/pyramid3"/>
    <dgm:cxn modelId="{8352DDE9-F479-48EF-8184-03AD1C795EF0}" srcId="{96F27164-1F64-4FB9-840F-F5EB503B748C}" destId="{E8C3344E-D0AB-4089-AE51-1086039EF53E}" srcOrd="4" destOrd="0" parTransId="{A674E561-6AF8-4073-8480-6A52AF02FB7B}" sibTransId="{68C453CB-0CC2-4722-91D5-957F7C7D39EA}"/>
    <dgm:cxn modelId="{304B2AF3-DED9-48FC-BAA5-96709302449B}" type="presOf" srcId="{96F27164-1F64-4FB9-840F-F5EB503B748C}" destId="{F6D67B21-B443-4DDE-A0C4-873DD5A993F3}" srcOrd="0" destOrd="0" presId="urn:microsoft.com/office/officeart/2005/8/layout/pyramid3"/>
    <dgm:cxn modelId="{5F7DFFFA-6E69-4476-9248-D235647E89FD}" type="presOf" srcId="{EAA4264A-8B34-42E2-A97C-6AE9317E8334}" destId="{ADCD1861-01DD-4143-BBD0-71A8A5E4F9FA}" srcOrd="0" destOrd="0" presId="urn:microsoft.com/office/officeart/2005/8/layout/pyramid3"/>
    <dgm:cxn modelId="{7C6AEBC8-912D-4572-BBAB-5E28B35F4E78}" type="presParOf" srcId="{F6D67B21-B443-4DDE-A0C4-873DD5A993F3}" destId="{397B7BB9-5DB7-41E7-8044-4B010E605302}" srcOrd="0" destOrd="0" presId="urn:microsoft.com/office/officeart/2005/8/layout/pyramid3"/>
    <dgm:cxn modelId="{CE10952A-B992-4688-9664-93A2574364B0}" type="presParOf" srcId="{397B7BB9-5DB7-41E7-8044-4B010E605302}" destId="{558EBEAD-6489-4580-8A7E-FD2C2335ADD2}" srcOrd="0" destOrd="0" presId="urn:microsoft.com/office/officeart/2005/8/layout/pyramid3"/>
    <dgm:cxn modelId="{26EDCB20-B081-4F54-9B37-23073AEB88AD}" type="presParOf" srcId="{397B7BB9-5DB7-41E7-8044-4B010E605302}" destId="{D1EA5508-194F-48FC-9203-73E86C202AB8}" srcOrd="1" destOrd="0" presId="urn:microsoft.com/office/officeart/2005/8/layout/pyramid3"/>
    <dgm:cxn modelId="{61F05B58-FD50-41BC-9357-8AC0CF33A5EC}" type="presParOf" srcId="{F6D67B21-B443-4DDE-A0C4-873DD5A993F3}" destId="{F6FB5FC2-0199-45A8-8F22-9AEF965F17B9}" srcOrd="1" destOrd="0" presId="urn:microsoft.com/office/officeart/2005/8/layout/pyramid3"/>
    <dgm:cxn modelId="{6BA3C42E-BD3E-4851-BDB4-39DA1332E9D6}" type="presParOf" srcId="{F6FB5FC2-0199-45A8-8F22-9AEF965F17B9}" destId="{ADCD1861-01DD-4143-BBD0-71A8A5E4F9FA}" srcOrd="0" destOrd="0" presId="urn:microsoft.com/office/officeart/2005/8/layout/pyramid3"/>
    <dgm:cxn modelId="{9D3B0BF9-138F-4FDB-9C50-99AA3D7BADAA}" type="presParOf" srcId="{F6FB5FC2-0199-45A8-8F22-9AEF965F17B9}" destId="{D546177F-AD1A-4B8C-AB72-67D89C73573C}" srcOrd="1" destOrd="0" presId="urn:microsoft.com/office/officeart/2005/8/layout/pyramid3"/>
    <dgm:cxn modelId="{9D3A9B72-C6D2-416B-9173-3078A4C0E91D}" type="presParOf" srcId="{F6D67B21-B443-4DDE-A0C4-873DD5A993F3}" destId="{91004BF0-9785-457D-8D0B-73604FA41C80}" srcOrd="2" destOrd="0" presId="urn:microsoft.com/office/officeart/2005/8/layout/pyramid3"/>
    <dgm:cxn modelId="{9CADECCD-268C-4CC5-B6D2-9832D727FA97}" type="presParOf" srcId="{91004BF0-9785-457D-8D0B-73604FA41C80}" destId="{55F5423B-88CA-4A7A-833A-544FECAB73FE}" srcOrd="0" destOrd="0" presId="urn:microsoft.com/office/officeart/2005/8/layout/pyramid3"/>
    <dgm:cxn modelId="{81149ECC-FD18-4826-9ED4-79B64F9A3CE5}" type="presParOf" srcId="{91004BF0-9785-457D-8D0B-73604FA41C80}" destId="{BB61600B-9D7D-4B6C-9CBE-3FE8F7187F50}" srcOrd="1" destOrd="0" presId="urn:microsoft.com/office/officeart/2005/8/layout/pyramid3"/>
    <dgm:cxn modelId="{64658AAA-3B7A-49D3-BF0F-B0F6A0EB02DA}" type="presParOf" srcId="{F6D67B21-B443-4DDE-A0C4-873DD5A993F3}" destId="{7B56E56D-8D1B-4450-B17A-6D288AAB981C}" srcOrd="3" destOrd="0" presId="urn:microsoft.com/office/officeart/2005/8/layout/pyramid3"/>
    <dgm:cxn modelId="{7E663B2E-A2E1-4B69-9568-B9B4B50B4E77}" type="presParOf" srcId="{7B56E56D-8D1B-4450-B17A-6D288AAB981C}" destId="{ACA77BFA-0627-4E10-8D24-DE9ABC1A0BF6}" srcOrd="0" destOrd="0" presId="urn:microsoft.com/office/officeart/2005/8/layout/pyramid3"/>
    <dgm:cxn modelId="{C8896EA8-95C1-4659-BCB1-08C77D4572A6}" type="presParOf" srcId="{7B56E56D-8D1B-4450-B17A-6D288AAB981C}" destId="{DF66AF68-B295-46D3-B27A-167BE6AE1189}" srcOrd="1" destOrd="0" presId="urn:microsoft.com/office/officeart/2005/8/layout/pyramid3"/>
    <dgm:cxn modelId="{D589E4D4-97CB-4A27-BC95-EC4DFF4603BC}" type="presParOf" srcId="{F6D67B21-B443-4DDE-A0C4-873DD5A993F3}" destId="{561B9464-D0D8-45B2-BF54-9340C3ADB44C}" srcOrd="4" destOrd="0" presId="urn:microsoft.com/office/officeart/2005/8/layout/pyramid3"/>
    <dgm:cxn modelId="{C6525BBD-6DF9-44C0-A1C4-95FF6085858D}" type="presParOf" srcId="{561B9464-D0D8-45B2-BF54-9340C3ADB44C}" destId="{813CDD1B-41D6-4BA6-AB9A-1EA7ABCD6F3A}" srcOrd="0" destOrd="0" presId="urn:microsoft.com/office/officeart/2005/8/layout/pyramid3"/>
    <dgm:cxn modelId="{48B02980-9C63-4E4E-BF4A-D0B117A4D875}" type="presParOf" srcId="{561B9464-D0D8-45B2-BF54-9340C3ADB44C}" destId="{081A8E17-4854-4E68-A426-34C0490AAA1D}" srcOrd="1" destOrd="0" presId="urn:microsoft.com/office/officeart/2005/8/layout/pyramid3"/>
    <dgm:cxn modelId="{FB148F53-D0EB-44C9-A717-3630BE03A5D9}" type="presParOf" srcId="{F6D67B21-B443-4DDE-A0C4-873DD5A993F3}" destId="{DD02E1D2-AB44-4DE3-AB77-5522238A2D56}" srcOrd="5" destOrd="0" presId="urn:microsoft.com/office/officeart/2005/8/layout/pyramid3"/>
    <dgm:cxn modelId="{938629FB-FC8D-48F1-B2CD-671092CDD12E}" type="presParOf" srcId="{DD02E1D2-AB44-4DE3-AB77-5522238A2D56}" destId="{FB679C50-235E-4A90-8430-F02D5202A7FA}" srcOrd="0" destOrd="0" presId="urn:microsoft.com/office/officeart/2005/8/layout/pyramid3"/>
    <dgm:cxn modelId="{31FB1D8B-1C6B-44D6-8027-E1D1B8758664}" type="presParOf" srcId="{DD02E1D2-AB44-4DE3-AB77-5522238A2D56}" destId="{F062B6FF-179C-406D-B9D3-B5D55F137B9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5ED92-0CDC-6B41-BB7A-BCC93FF55005}">
      <dsp:nvSpPr>
        <dsp:cNvPr id="0" name=""/>
        <dsp:cNvSpPr/>
      </dsp:nvSpPr>
      <dsp:spPr>
        <a:xfrm rot="10800000">
          <a:off x="0" y="0"/>
          <a:ext cx="7524749" cy="670353"/>
        </a:xfrm>
        <a:prstGeom prst="trapezoid">
          <a:avLst>
            <a:gd name="adj" fmla="val 69591"/>
          </a:avLst>
        </a:prstGeom>
        <a:solidFill>
          <a:srgbClr val="2473BA">
            <a:shade val="80000"/>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solidFill>
              <a:srgbClr val="363838">
                <a:hueOff val="0"/>
                <a:satOff val="0"/>
                <a:lumOff val="0"/>
                <a:alphaOff val="0"/>
              </a:srgbClr>
            </a:solidFill>
            <a:latin typeface="Arial" panose="020B0604020202020204"/>
            <a:ea typeface="+mn-ea"/>
            <a:cs typeface="+mn-cs"/>
          </a:endParaRPr>
        </a:p>
      </dsp:txBody>
      <dsp:txXfrm rot="-10800000">
        <a:off x="1627835" y="42625"/>
        <a:ext cx="4269078" cy="627728"/>
      </dsp:txXfrm>
    </dsp:sp>
    <dsp:sp modelId="{1D85E477-02F6-0D46-BF9A-ED55A2F9DCD2}">
      <dsp:nvSpPr>
        <dsp:cNvPr id="0" name=""/>
        <dsp:cNvSpPr/>
      </dsp:nvSpPr>
      <dsp:spPr>
        <a:xfrm rot="10800000">
          <a:off x="466502" y="670353"/>
          <a:ext cx="6591743" cy="667855"/>
        </a:xfrm>
        <a:prstGeom prst="trapezoid">
          <a:avLst>
            <a:gd name="adj" fmla="val 69591"/>
          </a:avLst>
        </a:prstGeom>
        <a:solidFill>
          <a:srgbClr val="2473BA">
            <a:shade val="80000"/>
            <a:hueOff val="91896"/>
            <a:satOff val="-4864"/>
            <a:lumOff val="5285"/>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a:solidFill>
              <a:srgbClr val="363838">
                <a:hueOff val="0"/>
                <a:satOff val="0"/>
                <a:lumOff val="0"/>
                <a:alphaOff val="0"/>
              </a:srgbClr>
            </a:solidFill>
            <a:latin typeface="Arial" panose="020B0604020202020204"/>
            <a:ea typeface="+mn-ea"/>
            <a:cs typeface="+mn-cs"/>
          </a:endParaRPr>
        </a:p>
      </dsp:txBody>
      <dsp:txXfrm rot="-10800000">
        <a:off x="1929902" y="718649"/>
        <a:ext cx="3664943" cy="619559"/>
      </dsp:txXfrm>
    </dsp:sp>
    <dsp:sp modelId="{C4E642D8-E746-244B-8704-B9D52BFF42FA}">
      <dsp:nvSpPr>
        <dsp:cNvPr id="0" name=""/>
        <dsp:cNvSpPr/>
      </dsp:nvSpPr>
      <dsp:spPr>
        <a:xfrm rot="10800000">
          <a:off x="931266" y="1338208"/>
          <a:ext cx="5662215" cy="906054"/>
        </a:xfrm>
        <a:prstGeom prst="trapezoid">
          <a:avLst>
            <a:gd name="adj" fmla="val 69591"/>
          </a:avLst>
        </a:prstGeom>
        <a:solidFill>
          <a:srgbClr val="2473BA">
            <a:shade val="80000"/>
            <a:hueOff val="183791"/>
            <a:satOff val="-9727"/>
            <a:lumOff val="1057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endParaRPr lang="en-US" sz="5100" kern="1200">
            <a:solidFill>
              <a:srgbClr val="363838">
                <a:hueOff val="0"/>
                <a:satOff val="0"/>
                <a:lumOff val="0"/>
                <a:alphaOff val="0"/>
              </a:srgbClr>
            </a:solidFill>
            <a:latin typeface="Arial" panose="020B0604020202020204"/>
            <a:ea typeface="+mn-ea"/>
            <a:cs typeface="+mn-cs"/>
          </a:endParaRPr>
        </a:p>
      </dsp:txBody>
      <dsp:txXfrm rot="-10800000">
        <a:off x="2342509" y="1441691"/>
        <a:ext cx="2839729" cy="802571"/>
      </dsp:txXfrm>
    </dsp:sp>
    <dsp:sp modelId="{6FD9F38A-D5FC-1E43-8567-326723C4BC4B}">
      <dsp:nvSpPr>
        <dsp:cNvPr id="0" name=""/>
        <dsp:cNvSpPr/>
      </dsp:nvSpPr>
      <dsp:spPr>
        <a:xfrm rot="10800000">
          <a:off x="1561795" y="2244263"/>
          <a:ext cx="4401158" cy="1154471"/>
        </a:xfrm>
        <a:prstGeom prst="trapezoid">
          <a:avLst>
            <a:gd name="adj" fmla="val 69591"/>
          </a:avLst>
        </a:prstGeom>
        <a:solidFill>
          <a:srgbClr val="2473BA">
            <a:shade val="80000"/>
            <a:hueOff val="275687"/>
            <a:satOff val="-14591"/>
            <a:lumOff val="15856"/>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endParaRPr lang="en-US" sz="5900" kern="1200">
            <a:solidFill>
              <a:srgbClr val="363838">
                <a:hueOff val="0"/>
                <a:satOff val="0"/>
                <a:lumOff val="0"/>
                <a:alphaOff val="0"/>
              </a:srgbClr>
            </a:solidFill>
            <a:latin typeface="Arial" panose="020B0604020202020204"/>
            <a:ea typeface="+mn-ea"/>
            <a:cs typeface="+mn-cs"/>
          </a:endParaRPr>
        </a:p>
      </dsp:txBody>
      <dsp:txXfrm rot="-10800000">
        <a:off x="2867602" y="2460409"/>
        <a:ext cx="1789543" cy="938325"/>
      </dsp:txXfrm>
    </dsp:sp>
    <dsp:sp modelId="{235433E7-977A-5442-83F8-D9DF6D870389}">
      <dsp:nvSpPr>
        <dsp:cNvPr id="0" name=""/>
        <dsp:cNvSpPr/>
      </dsp:nvSpPr>
      <dsp:spPr>
        <a:xfrm rot="10800000">
          <a:off x="2365198" y="3398735"/>
          <a:ext cx="2794352" cy="572559"/>
        </a:xfrm>
        <a:prstGeom prst="trapezoid">
          <a:avLst>
            <a:gd name="adj" fmla="val 69591"/>
          </a:avLst>
        </a:prstGeom>
        <a:solidFill>
          <a:srgbClr val="2473BA">
            <a:shade val="80000"/>
            <a:hueOff val="459478"/>
            <a:satOff val="-24318"/>
            <a:lumOff val="26427"/>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solidFill>
              <a:srgbClr val="363838">
                <a:hueOff val="0"/>
                <a:satOff val="0"/>
                <a:lumOff val="0"/>
                <a:alphaOff val="0"/>
              </a:srgbClr>
            </a:solidFill>
            <a:latin typeface="Arial" panose="020B0604020202020204"/>
            <a:ea typeface="+mn-ea"/>
            <a:cs typeface="+mn-cs"/>
          </a:endParaRPr>
        </a:p>
      </dsp:txBody>
      <dsp:txXfrm rot="-10800000">
        <a:off x="3119842" y="3482470"/>
        <a:ext cx="1285063" cy="488824"/>
      </dsp:txXfrm>
    </dsp:sp>
    <dsp:sp modelId="{47488A57-0941-1244-8CC0-9D7FD0015EE9}">
      <dsp:nvSpPr>
        <dsp:cNvPr id="0" name=""/>
        <dsp:cNvSpPr/>
      </dsp:nvSpPr>
      <dsp:spPr>
        <a:xfrm rot="10800000">
          <a:off x="2763645" y="3971294"/>
          <a:ext cx="1997458" cy="1435150"/>
        </a:xfrm>
        <a:prstGeom prst="trapezoid">
          <a:avLst>
            <a:gd name="adj" fmla="val 69591"/>
          </a:avLst>
        </a:prstGeom>
        <a:solidFill>
          <a:srgbClr val="2473BA">
            <a:shade val="80000"/>
            <a:hueOff val="551374"/>
            <a:satOff val="-29181"/>
            <a:lumOff val="31712"/>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470" tIns="77470" rIns="77470" bIns="77470" numCol="1" spcCol="1270" anchor="ctr" anchorCtr="0">
          <a:noAutofit/>
        </a:bodyPr>
        <a:lstStyle/>
        <a:p>
          <a:pPr marL="0" lvl="0" indent="0" algn="ctr" defTabSz="2711450">
            <a:lnSpc>
              <a:spcPct val="90000"/>
            </a:lnSpc>
            <a:spcBef>
              <a:spcPct val="0"/>
            </a:spcBef>
            <a:spcAft>
              <a:spcPct val="35000"/>
            </a:spcAft>
            <a:buNone/>
          </a:pPr>
          <a:endParaRPr lang="en-US" sz="6100" kern="1200">
            <a:solidFill>
              <a:srgbClr val="363838">
                <a:hueOff val="0"/>
                <a:satOff val="0"/>
                <a:lumOff val="0"/>
                <a:alphaOff val="0"/>
              </a:srgbClr>
            </a:solidFill>
            <a:latin typeface="Arial" panose="020B0604020202020204"/>
            <a:ea typeface="+mn-ea"/>
            <a:cs typeface="+mn-cs"/>
          </a:endParaRPr>
        </a:p>
      </dsp:txBody>
      <dsp:txXfrm rot="-10800000">
        <a:off x="3429464" y="4449677"/>
        <a:ext cx="665820" cy="956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EBEAD-6489-4580-8A7E-FD2C2335ADD2}">
      <dsp:nvSpPr>
        <dsp:cNvPr id="0" name=""/>
        <dsp:cNvSpPr/>
      </dsp:nvSpPr>
      <dsp:spPr>
        <a:xfrm rot="10800000">
          <a:off x="322204" y="29761"/>
          <a:ext cx="3054201" cy="726607"/>
        </a:xfrm>
        <a:prstGeom prst="trapezoid">
          <a:avLst>
            <a:gd name="adj" fmla="val 30001"/>
          </a:avLst>
        </a:prstGeom>
        <a:solidFill>
          <a:srgbClr val="FFFFFF">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ts val="0"/>
            </a:spcAft>
            <a:buNone/>
          </a:pPr>
          <a:r>
            <a:rPr lang="en-US" sz="2400" b="1" kern="1200">
              <a:solidFill>
                <a:srgbClr val="FFFFFF"/>
              </a:solidFill>
              <a:latin typeface="Arial"/>
              <a:ea typeface="+mn-ea"/>
              <a:cs typeface="+mn-cs"/>
            </a:rPr>
            <a:t>12,423</a:t>
          </a:r>
        </a:p>
      </dsp:txBody>
      <dsp:txXfrm rot="-10800000">
        <a:off x="1002015" y="82951"/>
        <a:ext cx="1694578" cy="673417"/>
      </dsp:txXfrm>
    </dsp:sp>
    <dsp:sp modelId="{ADCD1861-01DD-4143-BBD0-71A8A5E4F9FA}">
      <dsp:nvSpPr>
        <dsp:cNvPr id="0" name=""/>
        <dsp:cNvSpPr/>
      </dsp:nvSpPr>
      <dsp:spPr>
        <a:xfrm rot="10800000">
          <a:off x="538902" y="726607"/>
          <a:ext cx="2620804" cy="726607"/>
        </a:xfrm>
        <a:prstGeom prst="trapezoid">
          <a:avLst>
            <a:gd name="adj" fmla="val 30001"/>
          </a:avLst>
        </a:prstGeom>
        <a:solidFill>
          <a:srgbClr val="5169C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ts val="0"/>
            </a:spcAft>
            <a:buNone/>
          </a:pPr>
          <a:r>
            <a:rPr lang="en-US" sz="2400" b="1" kern="1200">
              <a:solidFill>
                <a:srgbClr val="FFFFFF"/>
              </a:solidFill>
              <a:latin typeface="Arial"/>
              <a:ea typeface="+mn-ea"/>
              <a:cs typeface="+mn-cs"/>
            </a:rPr>
            <a:t>362</a:t>
          </a:r>
        </a:p>
      </dsp:txBody>
      <dsp:txXfrm rot="-10800000">
        <a:off x="1142869" y="788593"/>
        <a:ext cx="1412870" cy="664621"/>
      </dsp:txXfrm>
    </dsp:sp>
    <dsp:sp modelId="{55F5423B-88CA-4A7A-833A-544FECAB73FE}">
      <dsp:nvSpPr>
        <dsp:cNvPr id="0" name=""/>
        <dsp:cNvSpPr/>
      </dsp:nvSpPr>
      <dsp:spPr>
        <a:xfrm rot="10800000">
          <a:off x="740634" y="1444073"/>
          <a:ext cx="2217341" cy="726607"/>
        </a:xfrm>
        <a:prstGeom prst="trapezoid">
          <a:avLst>
            <a:gd name="adj" fmla="val 30001"/>
          </a:avLst>
        </a:prstGeom>
        <a:solidFill>
          <a:srgbClr val="5CA136">
            <a:lumMod val="7500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rgbClr val="FFFFFF"/>
              </a:solidFill>
              <a:latin typeface="Arial"/>
              <a:ea typeface="+mn-ea"/>
              <a:cs typeface="+mn-cs"/>
            </a:rPr>
            <a:t>168</a:t>
          </a:r>
        </a:p>
      </dsp:txBody>
      <dsp:txXfrm rot="-10800000">
        <a:off x="1273995" y="1517338"/>
        <a:ext cx="1150619" cy="653342"/>
      </dsp:txXfrm>
    </dsp:sp>
    <dsp:sp modelId="{ACA77BFA-0627-4E10-8D24-DE9ABC1A0BF6}">
      <dsp:nvSpPr>
        <dsp:cNvPr id="0" name=""/>
        <dsp:cNvSpPr/>
      </dsp:nvSpPr>
      <dsp:spPr>
        <a:xfrm rot="10800000">
          <a:off x="960399" y="2152109"/>
          <a:ext cx="1796082" cy="726607"/>
        </a:xfrm>
        <a:prstGeom prst="trapezoid">
          <a:avLst>
            <a:gd name="adj" fmla="val 30001"/>
          </a:avLst>
        </a:prstGeom>
        <a:solidFill>
          <a:srgbClr val="00B05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rgbClr val="FFFFFF"/>
              </a:solidFill>
              <a:latin typeface="Arial"/>
              <a:ea typeface="+mn-ea"/>
              <a:cs typeface="+mn-cs"/>
            </a:rPr>
            <a:t>38</a:t>
          </a:r>
        </a:p>
      </dsp:txBody>
      <dsp:txXfrm rot="-10800000">
        <a:off x="1420039" y="2242558"/>
        <a:ext cx="876801" cy="636158"/>
      </dsp:txXfrm>
    </dsp:sp>
    <dsp:sp modelId="{813CDD1B-41D6-4BA6-AB9A-1EA7ABCD6F3A}">
      <dsp:nvSpPr>
        <dsp:cNvPr id="0" name=""/>
        <dsp:cNvSpPr/>
      </dsp:nvSpPr>
      <dsp:spPr>
        <a:xfrm rot="10800000">
          <a:off x="1185299" y="2878716"/>
          <a:ext cx="1346306" cy="726607"/>
        </a:xfrm>
        <a:prstGeom prst="trapezoid">
          <a:avLst>
            <a:gd name="adj" fmla="val 30001"/>
          </a:avLst>
        </a:prstGeom>
        <a:solidFill>
          <a:srgbClr val="C7DD72">
            <a:hueOff val="-162464"/>
            <a:satOff val="-7306"/>
            <a:lumOff val="10001"/>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rgbClr val="FFFFFF"/>
              </a:solidFill>
              <a:latin typeface="Arial"/>
              <a:ea typeface="+mn-ea"/>
              <a:cs typeface="+mn-cs"/>
            </a:rPr>
            <a:t>9</a:t>
          </a:r>
        </a:p>
      </dsp:txBody>
      <dsp:txXfrm rot="-10800000">
        <a:off x="1420903" y="2878716"/>
        <a:ext cx="875099" cy="726607"/>
      </dsp:txXfrm>
    </dsp:sp>
    <dsp:sp modelId="{FB679C50-235E-4A90-8430-F02D5202A7FA}">
      <dsp:nvSpPr>
        <dsp:cNvPr id="0" name=""/>
        <dsp:cNvSpPr/>
      </dsp:nvSpPr>
      <dsp:spPr>
        <a:xfrm rot="10800000">
          <a:off x="3082174" y="3084491"/>
          <a:ext cx="616435" cy="726607"/>
        </a:xfrm>
        <a:prstGeom prst="trapezoid">
          <a:avLst>
            <a:gd name="adj" fmla="val 50000"/>
          </a:avLst>
        </a:prstGeom>
        <a:no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rgbClr val="FFFFFF"/>
            </a:solidFill>
            <a:latin typeface="Arial"/>
            <a:ea typeface="+mn-ea"/>
            <a:cs typeface="+mn-cs"/>
          </a:endParaRPr>
        </a:p>
      </dsp:txBody>
      <dsp:txXfrm rot="-10800000">
        <a:off x="3287652" y="3326693"/>
        <a:ext cx="205479" cy="48440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image" Target="../media/image12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image" Target="../media/image127.emf"/><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image" Target="../media/image60.emf"/><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5" Type="http://schemas.openxmlformats.org/officeDocument/2006/relationships/image" Target="../media/image82.emf"/><Relationship Id="rId4"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79.emf"/><Relationship Id="rId7" Type="http://schemas.openxmlformats.org/officeDocument/2006/relationships/image" Target="../media/image87.emf"/><Relationship Id="rId2" Type="http://schemas.openxmlformats.org/officeDocument/2006/relationships/image" Target="../media/image83.emf"/><Relationship Id="rId1" Type="http://schemas.openxmlformats.org/officeDocument/2006/relationships/image" Target="../media/image78.emf"/><Relationship Id="rId6" Type="http://schemas.openxmlformats.org/officeDocument/2006/relationships/image" Target="../media/image86.emf"/><Relationship Id="rId11" Type="http://schemas.openxmlformats.org/officeDocument/2006/relationships/image" Target="../media/image91.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78.emf"/><Relationship Id="rId5" Type="http://schemas.openxmlformats.org/officeDocument/2006/relationships/image" Target="../media/image95.emf"/><Relationship Id="rId4"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78.emf"/><Relationship Id="rId5" Type="http://schemas.openxmlformats.org/officeDocument/2006/relationships/image" Target="../media/image99.emf"/><Relationship Id="rId4" Type="http://schemas.openxmlformats.org/officeDocument/2006/relationships/image" Target="../media/image98.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cs typeface="+mn-cs"/>
              </a:defRPr>
            </a:lvl1pPr>
          </a:lstStyle>
          <a:p>
            <a:pPr>
              <a:defRPr/>
            </a:pPr>
            <a:fld id="{4BC20545-6948-BC4A-AA65-B3E172DE57B2}" type="datetimeFigureOut">
              <a:rPr lang="en-US"/>
              <a:pPr>
                <a:defRPr/>
              </a:pPr>
              <a:t>4/11/22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cs typeface="+mn-cs"/>
              </a:defRPr>
            </a:lvl1pPr>
          </a:lstStyle>
          <a:p>
            <a:pPr>
              <a:defRPr/>
            </a:pPr>
            <a:fld id="{0B8AECA9-7CEC-EF49-82AE-8F0D51DEFE39}" type="slidenum">
              <a:rPr lang="en-US"/>
              <a:pPr>
                <a:defRPr/>
              </a:pPr>
              <a:t>‹#›</a:t>
            </a:fld>
            <a:endParaRPr lang="en-US"/>
          </a:p>
        </p:txBody>
      </p:sp>
    </p:spTree>
    <p:extLst>
      <p:ext uri="{BB962C8B-B14F-4D97-AF65-F5344CB8AC3E}">
        <p14:creationId xmlns:p14="http://schemas.microsoft.com/office/powerpoint/2010/main" val="3017629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smtClean="0">
                <a:latin typeface="+mn-lt"/>
                <a:ea typeface="+mn-ea"/>
                <a:cs typeface="+mn-cs"/>
              </a:defRPr>
            </a:lvl1pPr>
          </a:lstStyle>
          <a:p>
            <a:pPr>
              <a:defRPr/>
            </a:pPr>
            <a:fld id="{91D442EE-4327-934C-898E-ECEC2AAAD63A}" type="datetimeFigureOut">
              <a:rPr lang="en-US"/>
              <a:pPr>
                <a:defRPr/>
              </a:pPr>
              <a:t>4/11/22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s-ES_tradnl" noProof="0"/>
              <a:t>Click to edit Master text styles</a:t>
            </a:r>
          </a:p>
          <a:p>
            <a:pPr lvl="1"/>
            <a:r>
              <a:rPr lang="es-ES_tradnl" noProof="0"/>
              <a:t>Second level</a:t>
            </a:r>
          </a:p>
          <a:p>
            <a:pPr lvl="2"/>
            <a:r>
              <a:rPr lang="es-ES_tradnl" noProof="0"/>
              <a:t>Third level</a:t>
            </a:r>
          </a:p>
          <a:p>
            <a:pPr lvl="3"/>
            <a:r>
              <a:rPr lang="es-ES_tradnl" noProof="0"/>
              <a:t>Fourth level</a:t>
            </a:r>
          </a:p>
          <a:p>
            <a:pPr lvl="4"/>
            <a:r>
              <a:rPr lang="es-ES_tradnl" noProof="0"/>
              <a:t>Fifth level</a:t>
            </a:r>
            <a:endParaRPr lang="en-US" noProof="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smtClean="0">
                <a:latin typeface="+mn-lt"/>
                <a:ea typeface="+mn-ea"/>
                <a:cs typeface="+mn-cs"/>
              </a:defRPr>
            </a:lvl1pPr>
          </a:lstStyle>
          <a:p>
            <a:pPr>
              <a:defRPr/>
            </a:pPr>
            <a:fld id="{C1AE4D2E-A8B3-DE48-8895-53F4C69FA7AB}" type="slidenum">
              <a:rPr lang="en-US"/>
              <a:pPr>
                <a:defRPr/>
              </a:pPr>
              <a:t>‹#›</a:t>
            </a:fld>
            <a:endParaRPr lang="en-US"/>
          </a:p>
        </p:txBody>
      </p:sp>
    </p:spTree>
    <p:extLst>
      <p:ext uri="{BB962C8B-B14F-4D97-AF65-F5344CB8AC3E}">
        <p14:creationId xmlns:p14="http://schemas.microsoft.com/office/powerpoint/2010/main" val="3932926749"/>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mn-lt"/>
        <a:ea typeface="ＭＳ Ｐゴシック" charset="0"/>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andfonline.com/doi/abs/10.1080/14737175.2019.1631161"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www.cell.com/neuron/pdf/S0896-6273(19)30066-2.pdf" TargetMode="External"/><Relationship Id="rId4" Type="http://schemas.openxmlformats.org/officeDocument/2006/relationships/hyperlink" Target="https://www.nature.com/articles/nrd.2018.133"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pPr defTabSz="465887">
              <a:defRPr/>
            </a:pPr>
            <a:fld id="{E1A920DB-DA39-B948-8A10-FF782037E64A}" type="slidenum">
              <a:rPr lang="en-US">
                <a:solidFill>
                  <a:prstClr val="black"/>
                </a:solidFill>
                <a:latin typeface="Calibri"/>
              </a:rPr>
              <a:pPr defTabSz="465887">
                <a:defRPr/>
              </a:pPr>
              <a:t>3</a:t>
            </a:fld>
            <a:endParaRPr lang="en-US">
              <a:solidFill>
                <a:prstClr val="black"/>
              </a:solidFill>
              <a:latin typeface="Calibri"/>
            </a:endParaRPr>
          </a:p>
        </p:txBody>
      </p:sp>
    </p:spTree>
    <p:extLst>
      <p:ext uri="{BB962C8B-B14F-4D97-AF65-F5344CB8AC3E}">
        <p14:creationId xmlns:p14="http://schemas.microsoft.com/office/powerpoint/2010/main" val="177813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r>
              <a:rPr lang="en-US" sz="1800" b="0" i="0" u="none" strike="noStrike" baseline="0">
                <a:latin typeface="AdvOT2e364b11"/>
              </a:rPr>
              <a:t>Induced pluripotent stem cells</a:t>
            </a:r>
          </a:p>
          <a:p>
            <a:pPr algn="l"/>
            <a:r>
              <a:rPr lang="en-US" b="0" i="0">
                <a:solidFill>
                  <a:srgbClr val="4D5156"/>
                </a:solidFill>
                <a:effectLst/>
                <a:latin typeface="Roboto" panose="02000000000000000000" pitchFamily="2" charset="0"/>
              </a:rPr>
              <a:t>epidermoid carcinoma </a:t>
            </a:r>
            <a:r>
              <a:rPr lang="en-US" b="1" i="0">
                <a:solidFill>
                  <a:srgbClr val="5F6368"/>
                </a:solidFill>
                <a:effectLst/>
                <a:latin typeface="Roboto" panose="02000000000000000000" pitchFamily="2" charset="0"/>
              </a:rPr>
              <a:t>cell</a:t>
            </a:r>
            <a:r>
              <a:rPr lang="en-US" b="0" i="0">
                <a:solidFill>
                  <a:srgbClr val="4D5156"/>
                </a:solidFill>
                <a:effectLst/>
                <a:latin typeface="Roboto" panose="02000000000000000000" pitchFamily="2" charset="0"/>
              </a:rPr>
              <a:t> line A-431</a:t>
            </a:r>
            <a:endParaRPr lang="en-US">
              <a:cs typeface="Calibri"/>
            </a:endParaRP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13</a:t>
            </a:fld>
            <a:endParaRPr lang="en-US"/>
          </a:p>
        </p:txBody>
      </p:sp>
    </p:spTree>
    <p:extLst>
      <p:ext uri="{BB962C8B-B14F-4D97-AF65-F5344CB8AC3E}">
        <p14:creationId xmlns:p14="http://schemas.microsoft.com/office/powerpoint/2010/main" val="54213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ＭＳ Ｐゴシック" charset="0"/>
                <a:cs typeface="ＭＳ Ｐゴシック" charset="0"/>
              </a:rPr>
              <a:t>Such models express human genomic mutant </a:t>
            </a:r>
            <a:r>
              <a:rPr lang="en-US" sz="1200" i="1" kern="1200">
                <a:solidFill>
                  <a:schemeClr val="tx1"/>
                </a:solidFill>
                <a:effectLst/>
                <a:latin typeface="+mn-lt"/>
                <a:ea typeface="ＭＳ Ｐゴシック" charset="0"/>
                <a:cs typeface="ＭＳ Ｐゴシック" charset="0"/>
              </a:rPr>
              <a:t>HTT </a:t>
            </a:r>
            <a:r>
              <a:rPr lang="en-US" sz="1200" kern="1200">
                <a:solidFill>
                  <a:schemeClr val="tx1"/>
                </a:solidFill>
                <a:effectLst/>
                <a:latin typeface="+mn-lt"/>
                <a:ea typeface="ＭＳ Ｐゴシック" charset="0"/>
                <a:cs typeface="ＭＳ Ｐゴシック" charset="0"/>
              </a:rPr>
              <a:t>transgenes, including all the introns and exons as well as the regulatory sequences up to 24 kb upstream and 117 kb downstream of the gene, ensuring appropriate temporal and tissue-specific expression of </a:t>
            </a:r>
            <a:r>
              <a:rPr lang="en-US" sz="1200" kern="1200" err="1">
                <a:solidFill>
                  <a:schemeClr val="tx1"/>
                </a:solidFill>
                <a:effectLst/>
                <a:latin typeface="+mn-lt"/>
                <a:ea typeface="ＭＳ Ｐゴシック" charset="0"/>
                <a:cs typeface="ＭＳ Ｐゴシック" charset="0"/>
              </a:rPr>
              <a:t>mHTT</a:t>
            </a:r>
            <a:endParaRPr lang="en-US" sz="1200" kern="1200">
              <a:solidFill>
                <a:schemeClr val="tx1"/>
              </a:solidFill>
              <a:effectLst/>
              <a:latin typeface="+mn-lt"/>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ＭＳ Ｐゴシック" charset="0"/>
                <a:cs typeface="ＭＳ Ｐゴシック" charset="0"/>
              </a:rPr>
              <a:t>YAC128 HD mice express mutant </a:t>
            </a:r>
            <a:r>
              <a:rPr lang="en-US" sz="1200" i="1" kern="1200">
                <a:solidFill>
                  <a:schemeClr val="tx1"/>
                </a:solidFill>
                <a:effectLst/>
                <a:latin typeface="+mn-lt"/>
                <a:ea typeface="ＭＳ Ｐゴシック" charset="0"/>
                <a:cs typeface="ＭＳ Ｐゴシック" charset="0"/>
              </a:rPr>
              <a:t>HTT </a:t>
            </a:r>
            <a:r>
              <a:rPr lang="en-US" sz="1200" kern="1200">
                <a:solidFill>
                  <a:schemeClr val="tx1"/>
                </a:solidFill>
                <a:effectLst/>
                <a:latin typeface="+mn-lt"/>
                <a:ea typeface="ＭＳ Ｐゴシック" charset="0"/>
                <a:cs typeface="ＭＳ Ｐゴシック" charset="0"/>
              </a:rPr>
              <a:t>with 128 CAG repeats54, whereas BACHD mice and rats express mutant </a:t>
            </a:r>
            <a:r>
              <a:rPr lang="en-US" sz="1200" i="1" kern="1200">
                <a:solidFill>
                  <a:schemeClr val="tx1"/>
                </a:solidFill>
                <a:effectLst/>
                <a:latin typeface="+mn-lt"/>
                <a:ea typeface="ＭＳ Ｐゴシック" charset="0"/>
                <a:cs typeface="ＭＳ Ｐゴシック" charset="0"/>
              </a:rPr>
              <a:t>HTT </a:t>
            </a:r>
            <a:r>
              <a:rPr lang="en-US" sz="1200" kern="1200">
                <a:solidFill>
                  <a:schemeClr val="tx1"/>
                </a:solidFill>
                <a:effectLst/>
                <a:latin typeface="+mn-lt"/>
                <a:ea typeface="ＭＳ Ｐゴシック" charset="0"/>
                <a:cs typeface="ＭＳ Ｐゴシック" charset="0"/>
              </a:rPr>
              <a:t>with 97 CAG repeats55,56. The YAC128 and BACHD mice show limited somatic and germline repeat instability (V. Wheeler, personal communication)55.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ＭＳ Ｐゴシック" charset="0"/>
                <a:cs typeface="ＭＳ Ｐゴシック" charset="0"/>
              </a:rPr>
              <a:t>Although the BACHD and YAC128 models share many phenotypic characteristics, there are notable differences between them, including divergent neurochemical and aggregation phenotypes60.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982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2502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4865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1684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209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694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425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endParaRPr lang="en-US" sz="1000">
              <a:cs typeface="Calibri"/>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2795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564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a:t>
            </a:fld>
            <a:endParaRPr lang="en-US"/>
          </a:p>
        </p:txBody>
      </p:sp>
    </p:spTree>
    <p:extLst>
      <p:ext uri="{BB962C8B-B14F-4D97-AF65-F5344CB8AC3E}">
        <p14:creationId xmlns:p14="http://schemas.microsoft.com/office/powerpoint/2010/main" val="3890686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A920DB-DA39-B948-8A10-FF782037E64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5163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37</a:t>
            </a:fld>
            <a:endParaRPr lang="en-US"/>
          </a:p>
        </p:txBody>
      </p:sp>
    </p:spTree>
    <p:extLst>
      <p:ext uri="{BB962C8B-B14F-4D97-AF65-F5344CB8AC3E}">
        <p14:creationId xmlns:p14="http://schemas.microsoft.com/office/powerpoint/2010/main" val="97526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39</a:t>
            </a:fld>
            <a:endParaRPr lang="en-US"/>
          </a:p>
        </p:txBody>
      </p:sp>
    </p:spTree>
    <p:extLst>
      <p:ext uri="{BB962C8B-B14F-4D97-AF65-F5344CB8AC3E}">
        <p14:creationId xmlns:p14="http://schemas.microsoft.com/office/powerpoint/2010/main" val="426298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40</a:t>
            </a:fld>
            <a:endParaRPr lang="en-US"/>
          </a:p>
        </p:txBody>
      </p:sp>
    </p:spTree>
    <p:extLst>
      <p:ext uri="{BB962C8B-B14F-4D97-AF65-F5344CB8AC3E}">
        <p14:creationId xmlns:p14="http://schemas.microsoft.com/office/powerpoint/2010/main" val="3030771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42</a:t>
            </a:fld>
            <a:endParaRPr lang="en-US"/>
          </a:p>
        </p:txBody>
      </p:sp>
    </p:spTree>
    <p:extLst>
      <p:ext uri="{BB962C8B-B14F-4D97-AF65-F5344CB8AC3E}">
        <p14:creationId xmlns:p14="http://schemas.microsoft.com/office/powerpoint/2010/main" val="843165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of DAMPs: nuclear proteins (HMGB1), HSPs, ATP, nucleic acids, </a:t>
            </a:r>
            <a:r>
              <a:rPr lang="en-US" err="1"/>
              <a:t>heme</a:t>
            </a:r>
            <a:r>
              <a:rPr lang="en-US"/>
              <a:t> and fibrin (plasma proteins)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EFE5F75-033A-4024-86F4-B590A65005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885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Graphic: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ＭＳ Ｐゴシック" charset="0"/>
                <a:cs typeface="ＭＳ Ｐゴシック" charset="0"/>
              </a:rPr>
              <a:t>Expert Review of Neurotherapeutics 2019 - Emerging therapies in Huntington’s disease: </a:t>
            </a:r>
            <a:r>
              <a:rPr lang="en-US">
                <a:hlinkClick r:id="rId3"/>
              </a:rPr>
              <a:t>https://www.tandfonline.com/doi/abs/10.1080/14737175.2019.1631161</a:t>
            </a:r>
            <a:endParaRPr lang="en-US" b="1"/>
          </a:p>
          <a:p>
            <a:endParaRPr lang="en-US" b="1"/>
          </a:p>
          <a:p>
            <a:r>
              <a:rPr lang="en-US" b="1"/>
              <a:t>Review Articles: </a:t>
            </a:r>
          </a:p>
          <a:p>
            <a:r>
              <a:rPr lang="en-US" sz="1200" b="0" i="0" kern="1200">
                <a:solidFill>
                  <a:schemeClr val="tx1"/>
                </a:solidFill>
                <a:effectLst/>
                <a:latin typeface="+mn-lt"/>
                <a:ea typeface="ＭＳ Ｐゴシック" charset="0"/>
                <a:cs typeface="ＭＳ Ｐゴシック" charset="0"/>
              </a:rPr>
              <a:t>Nature 2018 - Therapeutic approaches to Huntington disease: from the bench to the clinic: </a:t>
            </a:r>
            <a:r>
              <a:rPr lang="en-US">
                <a:hlinkClick r:id="rId4"/>
              </a:rPr>
              <a:t>https://www.nature.com/articles/nrd.2018.133</a:t>
            </a:r>
            <a:endParaRPr lang="en-US"/>
          </a:p>
          <a:p>
            <a:r>
              <a:rPr lang="en-US" sz="1200" b="0" i="0" kern="1200">
                <a:solidFill>
                  <a:schemeClr val="tx1"/>
                </a:solidFill>
                <a:effectLst/>
                <a:latin typeface="+mn-lt"/>
                <a:ea typeface="ＭＳ Ｐゴシック" charset="0"/>
                <a:cs typeface="ＭＳ Ｐゴシック" charset="0"/>
              </a:rPr>
              <a:t>Neuron 2019 - </a:t>
            </a:r>
            <a:r>
              <a:rPr lang="en-US"/>
              <a:t>Huntingtin Lowering Strategies for Disease Modification in Huntington’s Disease: </a:t>
            </a:r>
            <a:r>
              <a:rPr lang="en-US">
                <a:hlinkClick r:id="rId5"/>
              </a:rPr>
              <a:t>https://www.cell.com/neuron/pdf/S0896-6273(19)30066-2.pdf</a:t>
            </a:r>
            <a:endParaRPr lang="en-US"/>
          </a:p>
          <a:p>
            <a:r>
              <a:rPr lang="en-US" sz="1200" b="0" i="0" kern="1200">
                <a:solidFill>
                  <a:schemeClr val="tx1"/>
                </a:solidFill>
                <a:effectLst/>
                <a:latin typeface="+mn-lt"/>
                <a:ea typeface="ＭＳ Ｐゴシック" charset="0"/>
                <a:cs typeface="ＭＳ Ｐゴシック" charset="0"/>
              </a:rPr>
              <a:t>Expert Review of Neurotherapeutics 2019 - Emerging therapies in Huntington’s disease: </a:t>
            </a:r>
            <a:r>
              <a:rPr lang="en-US">
                <a:hlinkClick r:id="rId3"/>
              </a:rPr>
              <a:t>https://www.tandfonline.com/doi/abs/10.1080/14737175.2019.1631161</a:t>
            </a:r>
            <a:endParaRPr lang="en-US"/>
          </a:p>
          <a:p>
            <a:r>
              <a:rPr lang="en-US" sz="1200" b="0" i="0" kern="1200">
                <a:solidFill>
                  <a:schemeClr val="tx1"/>
                </a:solidFill>
                <a:effectLst/>
                <a:latin typeface="+mn-lt"/>
                <a:ea typeface="ＭＳ Ｐゴシック" charset="0"/>
                <a:cs typeface="ＭＳ Ｐゴシック" charset="0"/>
              </a:rPr>
              <a:t>Cowen TA Outlook (Feb 2020) </a:t>
            </a:r>
          </a:p>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47</a:t>
            </a:fld>
            <a:endParaRPr lang="en-US"/>
          </a:p>
        </p:txBody>
      </p:sp>
    </p:spTree>
    <p:extLst>
      <p:ext uri="{BB962C8B-B14F-4D97-AF65-F5344CB8AC3E}">
        <p14:creationId xmlns:p14="http://schemas.microsoft.com/office/powerpoint/2010/main" val="2907712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a:t>
            </a:r>
            <a:r>
              <a:rPr lang="en-US" b="1" err="1"/>
              <a:t>www.brainrnaseq.org</a:t>
            </a:r>
            <a:r>
              <a:rPr lang="en-US" b="1"/>
              <a:t>/</a:t>
            </a:r>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48</a:t>
            </a:fld>
            <a:endParaRPr lang="en-US"/>
          </a:p>
        </p:txBody>
      </p:sp>
    </p:spTree>
    <p:extLst>
      <p:ext uri="{BB962C8B-B14F-4D97-AF65-F5344CB8AC3E}">
        <p14:creationId xmlns:p14="http://schemas.microsoft.com/office/powerpoint/2010/main" val="3649932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a:t>
            </a:r>
            <a:r>
              <a:rPr lang="en-US" b="1" err="1"/>
              <a:t>www.brainrnaseq.org</a:t>
            </a:r>
            <a:r>
              <a:rPr lang="en-US" b="1"/>
              <a:t>/</a:t>
            </a:r>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49</a:t>
            </a:fld>
            <a:endParaRPr lang="en-US"/>
          </a:p>
        </p:txBody>
      </p:sp>
    </p:spTree>
    <p:extLst>
      <p:ext uri="{BB962C8B-B14F-4D97-AF65-F5344CB8AC3E}">
        <p14:creationId xmlns:p14="http://schemas.microsoft.com/office/powerpoint/2010/main" val="353205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CHDI 2021 presentation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E339B8F-6BFE-472A-B5D5-F0D2DB1BE2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6312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5</a:t>
            </a:fld>
            <a:endParaRPr lang="en-US"/>
          </a:p>
        </p:txBody>
      </p:sp>
    </p:spTree>
    <p:extLst>
      <p:ext uri="{BB962C8B-B14F-4D97-AF65-F5344CB8AC3E}">
        <p14:creationId xmlns:p14="http://schemas.microsoft.com/office/powerpoint/2010/main" val="3100634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Upon deeper analysis, we found that the 5’ss between exons 49 and 50 contains that same “NGA” motif that is observed for SMN2 exon 7, supporting our prior determination that this splicing modulation activity is sequence specific for this SM and suggesting a similar mechanism of action.</a:t>
            </a:r>
          </a:p>
          <a:p>
            <a:endParaRPr lang="en-US"/>
          </a:p>
          <a:p>
            <a:r>
              <a:rPr lang="en-US"/>
              <a:t>SMN2 E7 5’ss:  </a:t>
            </a:r>
            <a:r>
              <a:rPr lang="en-US" b="1"/>
              <a:t>G</a:t>
            </a:r>
            <a:r>
              <a:rPr lang="en-US"/>
              <a:t>GAGTAAG</a:t>
            </a:r>
            <a:r>
              <a:rPr lang="en-US" b="1"/>
              <a:t>T</a:t>
            </a: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51</a:t>
            </a:fld>
            <a:endParaRPr lang="en-US"/>
          </a:p>
        </p:txBody>
      </p:sp>
    </p:spTree>
    <p:extLst>
      <p:ext uri="{BB962C8B-B14F-4D97-AF65-F5344CB8AC3E}">
        <p14:creationId xmlns:p14="http://schemas.microsoft.com/office/powerpoint/2010/main" val="421153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A920DB-DA39-B948-8A10-FF782037E6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18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600"/>
              </a:spcBef>
            </a:pPr>
            <a:r>
              <a:rPr lang="en-US" sz="1200" b="1">
                <a:solidFill>
                  <a:srgbClr val="000000"/>
                </a:solidFill>
                <a:latin typeface="Palatino" pitchFamily="2" charset="77"/>
                <a:ea typeface="Palatino" pitchFamily="2" charset="77"/>
                <a:cs typeface="Calibri" panose="020F0502020204030204" pitchFamily="34" charset="0"/>
              </a:rPr>
              <a:t>Advantages:</a:t>
            </a:r>
            <a:endParaRPr lang="en-US" sz="1200">
              <a:solidFill>
                <a:srgbClr val="000000"/>
              </a:solidFill>
              <a:latin typeface="Palatino" pitchFamily="2" charset="77"/>
              <a:ea typeface="Palatino" pitchFamily="2" charset="77"/>
              <a:cs typeface="Calibri" panose="020F0502020204030204" pitchFamily="34" charset="0"/>
            </a:endParaRPr>
          </a:p>
          <a:p>
            <a:pPr marL="285750" indent="-285750">
              <a:spcBef>
                <a:spcPts val="600"/>
              </a:spcBef>
              <a:buFont typeface="Arial" panose="020B0604020202020204" pitchFamily="34" charset="0"/>
              <a:buChar char="•"/>
            </a:pPr>
            <a:r>
              <a:rPr lang="en-US" sz="1200">
                <a:solidFill>
                  <a:srgbClr val="000000"/>
                </a:solidFill>
                <a:latin typeface="Palatino" pitchFamily="2" charset="77"/>
                <a:ea typeface="Palatino" pitchFamily="2" charset="77"/>
                <a:cs typeface="Calibri" panose="020F0502020204030204" pitchFamily="34" charset="0"/>
              </a:rPr>
              <a:t>Measure </a:t>
            </a:r>
            <a:r>
              <a:rPr lang="en-US" sz="1200" u="sng">
                <a:solidFill>
                  <a:srgbClr val="000000"/>
                </a:solidFill>
                <a:latin typeface="Palatino" pitchFamily="2" charset="77"/>
                <a:ea typeface="Palatino" pitchFamily="2" charset="77"/>
                <a:cs typeface="Calibri" panose="020F0502020204030204" pitchFamily="34" charset="0"/>
              </a:rPr>
              <a:t>gene expression and/or splicing events (&gt;100)</a:t>
            </a:r>
            <a:r>
              <a:rPr lang="en-US" sz="1200">
                <a:latin typeface="Palatino" pitchFamily="2" charset="77"/>
                <a:ea typeface="Palatino" pitchFamily="2" charset="77"/>
              </a:rPr>
              <a:t>;</a:t>
            </a:r>
            <a:endParaRPr lang="en-US" sz="1200">
              <a:solidFill>
                <a:srgbClr val="000000"/>
              </a:solidFill>
              <a:latin typeface="Palatino" pitchFamily="2" charset="77"/>
              <a:ea typeface="Palatino" pitchFamily="2" charset="77"/>
              <a:cs typeface="Calibri" panose="020F0502020204030204" pitchFamily="34" charset="0"/>
            </a:endParaRPr>
          </a:p>
          <a:p>
            <a:pPr marL="285750" indent="-285750">
              <a:spcBef>
                <a:spcPts val="600"/>
              </a:spcBef>
              <a:buFont typeface="Arial" panose="020B0604020202020204" pitchFamily="34" charset="0"/>
              <a:buChar char="•"/>
            </a:pPr>
            <a:r>
              <a:rPr lang="en-US" sz="1200">
                <a:solidFill>
                  <a:srgbClr val="000000"/>
                </a:solidFill>
                <a:latin typeface="Palatino" pitchFamily="2" charset="77"/>
                <a:ea typeface="Palatino" pitchFamily="2" charset="77"/>
                <a:cs typeface="Calibri" panose="020F0502020204030204" pitchFamily="34" charset="0"/>
              </a:rPr>
              <a:t>Effective </a:t>
            </a:r>
            <a:r>
              <a:rPr lang="en-US" sz="1200" u="sng">
                <a:solidFill>
                  <a:srgbClr val="000000"/>
                </a:solidFill>
                <a:latin typeface="Palatino" pitchFamily="2" charset="77"/>
                <a:ea typeface="Palatino" pitchFamily="2" charset="77"/>
                <a:cs typeface="Calibri" panose="020F0502020204030204" pitchFamily="34" charset="0"/>
              </a:rPr>
              <a:t>on low total RNA amounts </a:t>
            </a:r>
            <a:r>
              <a:rPr lang="en-US" sz="1200">
                <a:solidFill>
                  <a:srgbClr val="000000"/>
                </a:solidFill>
                <a:latin typeface="Palatino" pitchFamily="2" charset="77"/>
                <a:ea typeface="Palatino" pitchFamily="2" charset="77"/>
                <a:cs typeface="Calibri" panose="020F0502020204030204" pitchFamily="34" charset="0"/>
              </a:rPr>
              <a:t>(10 ng or ~ 1000 cells);</a:t>
            </a:r>
          </a:p>
          <a:p>
            <a:pPr marL="285750" indent="-285750">
              <a:spcBef>
                <a:spcPts val="600"/>
              </a:spcBef>
              <a:buFont typeface="Arial" panose="020B0604020202020204" pitchFamily="34" charset="0"/>
              <a:buChar char="•"/>
            </a:pPr>
            <a:r>
              <a:rPr lang="en-US" sz="1200">
                <a:solidFill>
                  <a:srgbClr val="000000"/>
                </a:solidFill>
                <a:latin typeface="Palatino" pitchFamily="2" charset="77"/>
                <a:ea typeface="Palatino" pitchFamily="2" charset="77"/>
                <a:cs typeface="Calibri" panose="020F0502020204030204" pitchFamily="34" charset="0"/>
              </a:rPr>
              <a:t>Can be performed </a:t>
            </a:r>
            <a:r>
              <a:rPr lang="en-US" sz="1200" u="sng">
                <a:solidFill>
                  <a:srgbClr val="000000"/>
                </a:solidFill>
                <a:latin typeface="Palatino" pitchFamily="2" charset="77"/>
                <a:ea typeface="Palatino" pitchFamily="2" charset="77"/>
                <a:cs typeface="Calibri" panose="020F0502020204030204" pitchFamily="34" charset="0"/>
              </a:rPr>
              <a:t>directly </a:t>
            </a:r>
            <a:r>
              <a:rPr lang="en-US" sz="1200" u="sng">
                <a:latin typeface="Palatino" pitchFamily="2" charset="77"/>
                <a:ea typeface="Palatino" pitchFamily="2" charset="77"/>
                <a:cs typeface="Calibri" panose="020F0502020204030204" pitchFamily="34" charset="0"/>
              </a:rPr>
              <a:t>on cell lysates </a:t>
            </a:r>
            <a:r>
              <a:rPr lang="en-US" sz="1200">
                <a:latin typeface="Palatino" pitchFamily="2" charset="77"/>
                <a:ea typeface="Palatino" pitchFamily="2" charset="77"/>
                <a:cs typeface="Calibri" panose="020F0502020204030204" pitchFamily="34" charset="0"/>
              </a:rPr>
              <a:t>from 384-well culture plates</a:t>
            </a:r>
            <a:r>
              <a:rPr lang="en-US" sz="1200">
                <a:solidFill>
                  <a:srgbClr val="000000"/>
                </a:solidFill>
                <a:latin typeface="Palatino" pitchFamily="2" charset="77"/>
                <a:ea typeface="Palatino" pitchFamily="2" charset="77"/>
                <a:cs typeface="Calibri" panose="020F0502020204030204" pitchFamily="34" charset="0"/>
              </a:rPr>
              <a:t>;</a:t>
            </a:r>
          </a:p>
          <a:p>
            <a:pPr marL="285750" indent="-285750">
              <a:spcBef>
                <a:spcPts val="600"/>
              </a:spcBef>
              <a:buFont typeface="Arial" panose="020B0604020202020204" pitchFamily="34" charset="0"/>
              <a:buChar char="•"/>
            </a:pPr>
            <a:r>
              <a:rPr lang="en-US" sz="1200">
                <a:solidFill>
                  <a:srgbClr val="000000"/>
                </a:solidFill>
                <a:latin typeface="Palatino" pitchFamily="2" charset="77"/>
                <a:ea typeface="Palatino" pitchFamily="2" charset="77"/>
                <a:cs typeface="Calibri" panose="020F0502020204030204" pitchFamily="34" charset="0"/>
              </a:rPr>
              <a:t>Can be </a:t>
            </a:r>
            <a:r>
              <a:rPr lang="en-US" sz="1200" u="sng">
                <a:solidFill>
                  <a:srgbClr val="000000"/>
                </a:solidFill>
                <a:latin typeface="Palatino" pitchFamily="2" charset="77"/>
                <a:ea typeface="Palatino" pitchFamily="2" charset="77"/>
                <a:cs typeface="Calibri" panose="020F0502020204030204" pitchFamily="34" charset="0"/>
              </a:rPr>
              <a:t>automated</a:t>
            </a:r>
            <a:r>
              <a:rPr lang="en-US" sz="1200">
                <a:solidFill>
                  <a:srgbClr val="000000"/>
                </a:solidFill>
                <a:latin typeface="Palatino" pitchFamily="2" charset="77"/>
                <a:ea typeface="Palatino" pitchFamily="2" charset="77"/>
                <a:cs typeface="Calibri" panose="020F0502020204030204" pitchFamily="34" charset="0"/>
              </a:rPr>
              <a:t> using a custom robot;</a:t>
            </a:r>
          </a:p>
          <a:p>
            <a:pPr marL="285750" indent="-285750">
              <a:spcBef>
                <a:spcPts val="600"/>
              </a:spcBef>
              <a:buFont typeface="Arial" panose="020B0604020202020204" pitchFamily="34" charset="0"/>
              <a:buChar char="•"/>
            </a:pPr>
            <a:r>
              <a:rPr lang="en-US" sz="1200">
                <a:latin typeface="Palatino" pitchFamily="2" charset="77"/>
                <a:ea typeface="Palatino" pitchFamily="2" charset="77"/>
                <a:cs typeface="Calibri" panose="020F0502020204030204" pitchFamily="34" charset="0"/>
              </a:rPr>
              <a:t>Based on </a:t>
            </a:r>
            <a:r>
              <a:rPr lang="en-US" sz="1200" u="sng">
                <a:latin typeface="Palatino" pitchFamily="2" charset="77"/>
                <a:ea typeface="Palatino" pitchFamily="2" charset="77"/>
                <a:cs typeface="Calibri" panose="020F0502020204030204" pitchFamily="34" charset="0"/>
              </a:rPr>
              <a:t>shallow sequencing </a:t>
            </a:r>
            <a:r>
              <a:rPr lang="en-US" sz="1200">
                <a:latin typeface="Palatino" pitchFamily="2" charset="77"/>
                <a:ea typeface="Palatino" pitchFamily="2" charset="77"/>
                <a:cs typeface="Calibri" panose="020F0502020204030204" pitchFamily="34" charset="0"/>
              </a:rPr>
              <a:t>of crude cell lysates; </a:t>
            </a:r>
          </a:p>
          <a:p>
            <a:pPr marL="285750" indent="-285750">
              <a:spcBef>
                <a:spcPts val="600"/>
              </a:spcBef>
              <a:buFont typeface="Arial" panose="020B0604020202020204" pitchFamily="34" charset="0"/>
              <a:buChar char="•"/>
            </a:pPr>
            <a:r>
              <a:rPr lang="en-US" sz="1200" u="sng">
                <a:latin typeface="Palatino" pitchFamily="2" charset="77"/>
                <a:ea typeface="Palatino" pitchFamily="2" charset="77"/>
                <a:cs typeface="Calibri" panose="020F0502020204030204" pitchFamily="34" charset="0"/>
              </a:rPr>
              <a:t>Low cost </a:t>
            </a:r>
            <a:r>
              <a:rPr lang="en-US" sz="1200">
                <a:latin typeface="Palatino" pitchFamily="2" charset="77"/>
                <a:ea typeface="Palatino" pitchFamily="2" charset="77"/>
                <a:cs typeface="Calibri" panose="020F0502020204030204" pitchFamily="34" charset="0"/>
              </a:rPr>
              <a:t>($1- 4 per sample including sequencing).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FC465C-EA83-BB42-8D22-2F3D9F88E8A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186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481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074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AE4D2E-A8B3-DE48-8895-53F4C69FA7A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502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dirty="0">
                <a:solidFill>
                  <a:schemeClr val="accent1"/>
                </a:solidFill>
              </a:rPr>
              <a:t>Unlike ASO’s small molecules have been shown to have good exposure in all regions of the brain</a:t>
            </a:r>
          </a:p>
          <a:p>
            <a:pPr marL="628650" lvl="1" indent="-171450">
              <a:buFont typeface="Arial" panose="020B0604020202020204" pitchFamily="34" charset="0"/>
              <a:buChar char="•"/>
            </a:pPr>
            <a:r>
              <a:rPr lang="en-US" sz="1200" b="1" dirty="0">
                <a:solidFill>
                  <a:schemeClr val="accent1"/>
                </a:solidFill>
              </a:rPr>
              <a:t>This may allow us to target &gt; 15-45% exposure in the caudate.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rPr>
              <a:t>Oral dosing allows for dose tuning to allow for the maximal possible therapeutic index.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rPr>
              <a:t>Potential for long-term/prophylactic dosing and even combination therapy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rPr>
              <a:t>Oral SM also have the potential to treat both CNS and peripheral symptoms of HD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solidFill>
                <a:schemeClr val="accent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accent1"/>
                </a:solidFill>
                <a:effectLst/>
                <a:latin typeface="+mn-lt"/>
                <a:ea typeface="+mn-ea"/>
                <a:cs typeface="+mn-cs"/>
              </a:rPr>
              <a:t>So, </a:t>
            </a:r>
            <a:r>
              <a:rPr lang="en-US" sz="1200" kern="1200" dirty="0">
                <a:solidFill>
                  <a:schemeClr val="tx1"/>
                </a:solidFill>
                <a:effectLst/>
                <a:latin typeface="+mn-lt"/>
                <a:ea typeface="+mn-ea"/>
                <a:cs typeface="+mn-cs"/>
              </a:rPr>
              <a:t>Despite this being a pan-HTT lowering MoA, these advantages of an oral disease-modifying therapy for patients boosts the rationale further for this program</a:t>
            </a:r>
          </a:p>
          <a:p>
            <a:endParaRPr lang="en-US" dirty="0"/>
          </a:p>
          <a:p>
            <a:r>
              <a:rPr lang="en-US" b="1" dirty="0"/>
              <a:t>Peripheral pathology:</a:t>
            </a:r>
          </a:p>
          <a:p>
            <a:pPr marL="285750" indent="-285750">
              <a:buFont typeface="Arial" panose="020B0604020202020204" pitchFamily="34" charset="0"/>
              <a:buChar char="•"/>
            </a:pPr>
            <a:r>
              <a:rPr lang="en-US" sz="1200" dirty="0">
                <a:solidFill>
                  <a:srgbClr val="000000"/>
                </a:solidFill>
                <a:latin typeface="Calibri" panose="020F0502020204030204" pitchFamily="34" charset="0"/>
              </a:rPr>
              <a:t>Changes are not all secondary to brain dysfunction, but directly caused by expression of mutant huntingtin in peripheral tissues</a:t>
            </a: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sz="1200" dirty="0">
                <a:solidFill>
                  <a:srgbClr val="000000"/>
                </a:solidFill>
                <a:latin typeface="Calibri" panose="020F0502020204030204" pitchFamily="34" charset="0"/>
              </a:rPr>
              <a:t>Most common are </a:t>
            </a:r>
            <a:r>
              <a:rPr lang="en-US" sz="1200" b="1" i="1" dirty="0">
                <a:solidFill>
                  <a:srgbClr val="000000"/>
                </a:solidFill>
                <a:latin typeface="Calibri" panose="020F0502020204030204" pitchFamily="34" charset="0"/>
              </a:rPr>
              <a:t>metabolic symptoms</a:t>
            </a:r>
            <a:r>
              <a:rPr lang="en-US" sz="1200" dirty="0">
                <a:solidFill>
                  <a:srgbClr val="000000"/>
                </a:solidFill>
                <a:latin typeface="Calibri" panose="020F0502020204030204" pitchFamily="34" charset="0"/>
              </a:rPr>
              <a:t>, which include weight loss, endocrine dysfunction, and sleep disturbance</a:t>
            </a:r>
            <a:endParaRPr lang="en-US" dirty="0">
              <a:solidFill>
                <a:srgbClr val="000000"/>
              </a:solidFill>
              <a:latin typeface="Calibri" panose="020F0502020204030204" pitchFamily="34" charset="0"/>
            </a:endParaRPr>
          </a:p>
          <a:p>
            <a:pPr marL="285750" indent="-285750">
              <a:buFont typeface="Arial" panose="020B0604020202020204" pitchFamily="34" charset="0"/>
              <a:buChar char="•"/>
            </a:pPr>
            <a:r>
              <a:rPr lang="en-US" sz="1200" dirty="0">
                <a:solidFill>
                  <a:srgbClr val="000000"/>
                </a:solidFill>
                <a:latin typeface="Calibri" panose="020F0502020204030204" pitchFamily="34" charset="0"/>
              </a:rPr>
              <a:t>Other peripheral symptoms often reported are </a:t>
            </a:r>
            <a:r>
              <a:rPr lang="en-US" sz="1200" b="1" i="1" dirty="0">
                <a:solidFill>
                  <a:srgbClr val="000000"/>
                </a:solidFill>
                <a:latin typeface="Calibri" panose="020F0502020204030204" pitchFamily="34" charset="0"/>
              </a:rPr>
              <a:t>cardiac failure</a:t>
            </a:r>
            <a:r>
              <a:rPr lang="en-US" sz="1200" dirty="0">
                <a:solidFill>
                  <a:srgbClr val="000000"/>
                </a:solidFill>
                <a:latin typeface="Calibri" panose="020F0502020204030204" pitchFamily="34" charset="0"/>
              </a:rPr>
              <a:t>, skeletal muscle and testicular </a:t>
            </a:r>
            <a:r>
              <a:rPr lang="en-US" sz="1200" b="1" i="1" dirty="0">
                <a:solidFill>
                  <a:srgbClr val="000000"/>
                </a:solidFill>
                <a:latin typeface="Calibri" panose="020F0502020204030204" pitchFamily="34" charset="0"/>
              </a:rPr>
              <a:t>atrophy</a:t>
            </a:r>
            <a:r>
              <a:rPr lang="en-US" sz="1200" dirty="0">
                <a:solidFill>
                  <a:srgbClr val="000000"/>
                </a:solidFill>
                <a:latin typeface="Calibri" panose="020F0502020204030204" pitchFamily="34" charset="0"/>
              </a:rPr>
              <a:t>, and </a:t>
            </a:r>
            <a:r>
              <a:rPr lang="en-US" sz="1200" b="1" i="1" dirty="0">
                <a:solidFill>
                  <a:srgbClr val="000000"/>
                </a:solidFill>
                <a:latin typeface="Calibri" panose="020F0502020204030204" pitchFamily="34" charset="0"/>
              </a:rPr>
              <a:t>osteoporosis</a:t>
            </a:r>
          </a:p>
          <a:p>
            <a:endParaRPr lang="en-US" dirty="0"/>
          </a:p>
        </p:txBody>
      </p:sp>
      <p:sp>
        <p:nvSpPr>
          <p:cNvPr id="4" name="Slide Number Placeholder 3"/>
          <p:cNvSpPr>
            <a:spLocks noGrp="1"/>
          </p:cNvSpPr>
          <p:nvPr>
            <p:ph type="sldNum" sz="quarter" idx="5"/>
          </p:nvPr>
        </p:nvSpPr>
        <p:spPr/>
        <p:txBody>
          <a:bodyPr/>
          <a:lstStyle/>
          <a:p>
            <a:fld id="{E1A920DB-DA39-B948-8A10-FF782037E64A}" type="slidenum">
              <a:rPr lang="en-US" smtClean="0"/>
              <a:t>58</a:t>
            </a:fld>
            <a:endParaRPr lang="en-US"/>
          </a:p>
        </p:txBody>
      </p:sp>
    </p:spTree>
    <p:extLst>
      <p:ext uri="{BB962C8B-B14F-4D97-AF65-F5344CB8AC3E}">
        <p14:creationId xmlns:p14="http://schemas.microsoft.com/office/powerpoint/2010/main" val="3151390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Such models express human genomic mutant </a:t>
            </a:r>
            <a:r>
              <a:rPr lang="en-US" sz="1200" i="1" kern="1200">
                <a:solidFill>
                  <a:schemeClr val="tx1"/>
                </a:solidFill>
                <a:effectLst/>
                <a:latin typeface="+mn-lt"/>
                <a:ea typeface="+mn-ea"/>
                <a:cs typeface="+mn-cs"/>
              </a:rPr>
              <a:t>HTT </a:t>
            </a:r>
            <a:r>
              <a:rPr lang="en-US" sz="1200" kern="1200">
                <a:solidFill>
                  <a:schemeClr val="tx1"/>
                </a:solidFill>
                <a:effectLst/>
                <a:latin typeface="+mn-lt"/>
                <a:ea typeface="+mn-ea"/>
                <a:cs typeface="+mn-cs"/>
              </a:rPr>
              <a:t>transgenes, including all the introns and exons as well as the regulatory sequences up to 24 kb upstream and 117 kb downstream of the gene, ensuring appropriate temporal and tissue-specific expression of </a:t>
            </a:r>
            <a:r>
              <a:rPr lang="en-US" sz="1200" kern="1200" err="1">
                <a:solidFill>
                  <a:schemeClr val="tx1"/>
                </a:solidFill>
                <a:effectLst/>
                <a:latin typeface="+mn-lt"/>
                <a:ea typeface="+mn-ea"/>
                <a:cs typeface="+mn-cs"/>
              </a:rPr>
              <a:t>mHTT</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YAC128 HD mice express mutant </a:t>
            </a:r>
            <a:r>
              <a:rPr lang="en-US" sz="1200" i="1" kern="1200">
                <a:solidFill>
                  <a:schemeClr val="tx1"/>
                </a:solidFill>
                <a:effectLst/>
                <a:latin typeface="+mn-lt"/>
                <a:ea typeface="+mn-ea"/>
                <a:cs typeface="+mn-cs"/>
              </a:rPr>
              <a:t>HTT </a:t>
            </a:r>
            <a:r>
              <a:rPr lang="en-US" sz="1200" kern="1200">
                <a:solidFill>
                  <a:schemeClr val="tx1"/>
                </a:solidFill>
                <a:effectLst/>
                <a:latin typeface="+mn-lt"/>
                <a:ea typeface="+mn-ea"/>
                <a:cs typeface="+mn-cs"/>
              </a:rPr>
              <a:t>with 128 CAG repeats54, whereas BACHD mice and rats express mutant </a:t>
            </a:r>
            <a:r>
              <a:rPr lang="en-US" sz="1200" i="1" kern="1200">
                <a:solidFill>
                  <a:schemeClr val="tx1"/>
                </a:solidFill>
                <a:effectLst/>
                <a:latin typeface="+mn-lt"/>
                <a:ea typeface="+mn-ea"/>
                <a:cs typeface="+mn-cs"/>
              </a:rPr>
              <a:t>HTT </a:t>
            </a:r>
            <a:r>
              <a:rPr lang="en-US" sz="1200" kern="1200">
                <a:solidFill>
                  <a:schemeClr val="tx1"/>
                </a:solidFill>
                <a:effectLst/>
                <a:latin typeface="+mn-lt"/>
                <a:ea typeface="+mn-ea"/>
                <a:cs typeface="+mn-cs"/>
              </a:rPr>
              <a:t>with 97 CAG repeats55,56. The YAC128 and BACHD mice show limited somatic and germline repeat instability (V. Wheeler, personal communication)55.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Although the BACHD and YAC128 models share many phenotypic characteristics, there are notable differences between them, including divergent neurochemical and aggregation phenotypes60. </a:t>
            </a:r>
          </a:p>
          <a:p>
            <a:endParaRPr lang="en-US"/>
          </a:p>
        </p:txBody>
      </p:sp>
      <p:sp>
        <p:nvSpPr>
          <p:cNvPr id="4" name="Slide Number Placeholder 3"/>
          <p:cNvSpPr>
            <a:spLocks noGrp="1"/>
          </p:cNvSpPr>
          <p:nvPr>
            <p:ph type="sldNum" sz="quarter" idx="5"/>
          </p:nvPr>
        </p:nvSpPr>
        <p:spPr/>
        <p:txBody>
          <a:bodyPr/>
          <a:lstStyle/>
          <a:p>
            <a:fld id="{EC3ED056-F76C-E344-84C1-31D1BF17C41B}" type="slidenum">
              <a:rPr lang="en-US" smtClean="0"/>
              <a:t>59</a:t>
            </a:fld>
            <a:endParaRPr lang="en-US"/>
          </a:p>
        </p:txBody>
      </p:sp>
    </p:spTree>
    <p:extLst>
      <p:ext uri="{BB962C8B-B14F-4D97-AF65-F5344CB8AC3E}">
        <p14:creationId xmlns:p14="http://schemas.microsoft.com/office/powerpoint/2010/main" val="2182941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LiberationSans"/>
              </a:rPr>
              <a:t>evaluating huntingtin lowering activity of PTC518 in blood will serve as a surrogate for huntingtin-lowering in the brain</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6ABB23-ED38-4F98-A653-601BD20A30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7351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AdvOT1ef757c0"/>
              </a:rPr>
              <a:t>50% lowering in the brain resulted in near depletion of </a:t>
            </a:r>
            <a:r>
              <a:rPr lang="en-US" sz="1800" b="0" i="0" u="none" strike="noStrike" baseline="0" err="1">
                <a:latin typeface="AdvOT1ef757c0"/>
              </a:rPr>
              <a:t>mHTT</a:t>
            </a:r>
            <a:r>
              <a:rPr lang="en-US" sz="1800" b="0" i="0" u="none" strike="noStrike" baseline="0">
                <a:latin typeface="AdvOT1ef757c0"/>
              </a:rPr>
              <a:t> (&gt;90%) in peripheral tissues. Ablation of </a:t>
            </a:r>
            <a:r>
              <a:rPr lang="en-US" sz="1800" b="0" i="0" u="none" strike="noStrike" baseline="0" err="1">
                <a:latin typeface="AdvOT1ef757c0"/>
              </a:rPr>
              <a:t>wt</a:t>
            </a:r>
            <a:r>
              <a:rPr lang="en-US" sz="1800" b="0" i="0" u="none" strike="noStrike" baseline="0">
                <a:latin typeface="AdvOT1ef757c0"/>
              </a:rPr>
              <a:t> HTT in mice has been reported to cause acute pancreatitis due to degeneration of pancreatic acinar cells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6ABB23-ED38-4F98-A653-601BD20A30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472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competition</a:t>
            </a:r>
          </a:p>
          <a:p>
            <a:r>
              <a:rPr lang="en-US"/>
              <a:t>Blue </a:t>
            </a:r>
            <a:r>
              <a:rPr lang="en-US" err="1"/>
              <a:t>biogen</a:t>
            </a:r>
            <a:endParaRPr lang="en-US"/>
          </a:p>
          <a:p>
            <a:r>
              <a:rPr lang="en-US"/>
              <a:t>Animation: </a:t>
            </a:r>
            <a:r>
              <a:rPr lang="en-US" err="1"/>
              <a:t>biogen</a:t>
            </a:r>
            <a:r>
              <a:rPr lang="en-US"/>
              <a:t>, then all competition</a:t>
            </a:r>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6</a:t>
            </a:fld>
            <a:endParaRPr lang="en-US"/>
          </a:p>
        </p:txBody>
      </p:sp>
    </p:spTree>
    <p:extLst>
      <p:ext uri="{BB962C8B-B14F-4D97-AF65-F5344CB8AC3E}">
        <p14:creationId xmlns:p14="http://schemas.microsoft.com/office/powerpoint/2010/main" val="214151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Based on IQVIA Forecast Link and analyst estimates; to be further validated</a:t>
            </a:r>
          </a:p>
          <a:p>
            <a:pPr marL="228600" indent="-228600">
              <a:buFont typeface="+mj-lt"/>
              <a:buAutoNum type="arabicPeriod"/>
            </a:pPr>
            <a:r>
              <a:rPr lang="en-US"/>
              <a:t>IONIS JP Morgan Presentation; Jan 2021: “As for the open-label extension data that Roche will present, they actually haven't put down -- out the timing yet for when they're going to talk about that. They have presented (technical difficulty) meetings every spring. So it's a good possibility that it will be in the first half of this year as well as the natural history data.”</a:t>
            </a:r>
          </a:p>
          <a:p>
            <a:pPr marL="228600" indent="-228600">
              <a:buFont typeface="+mj-lt"/>
              <a:buAutoNum type="arabicPeriod"/>
            </a:pPr>
            <a:r>
              <a:rPr lang="en-US"/>
              <a:t>WAVE Q4 2020 Earnings Call; March 21: “</a:t>
            </a:r>
            <a:r>
              <a:rPr lang="en-US" b="0" i="0">
                <a:solidFill>
                  <a:srgbClr val="000000"/>
                </a:solidFill>
                <a:effectLst/>
                <a:latin typeface="Arial" panose="020B0604020202020204" pitchFamily="34" charset="0"/>
              </a:rPr>
              <a:t>These include biomarker and safety data from all cohorts of Precision-HD2 core trial, including the 32-milligram cohort, along with all complete cohorts up to and including the 16-milligram cohort from the Precision-HD1 court trial. We will also share data from the patients who have received multiple doses of 8 or 16-milligram from the 60 milligram WVE-120101 and WVE-120102 in the open-label extension trials.”</a:t>
            </a:r>
          </a:p>
          <a:p>
            <a:pPr marL="228600" indent="-228600">
              <a:buFont typeface="+mj-lt"/>
              <a:buAutoNum type="arabicPeriod"/>
            </a:pPr>
            <a:r>
              <a:rPr lang="en-US" b="0" i="0" err="1">
                <a:solidFill>
                  <a:srgbClr val="000000"/>
                </a:solidFill>
                <a:effectLst/>
                <a:latin typeface="Arial" panose="020B0604020202020204" pitchFamily="34" charset="0"/>
              </a:rPr>
              <a:t>Truist</a:t>
            </a:r>
            <a:r>
              <a:rPr lang="en-US" b="0" i="0">
                <a:solidFill>
                  <a:srgbClr val="000000"/>
                </a:solidFill>
                <a:effectLst/>
                <a:latin typeface="Arial" panose="020B0604020202020204" pitchFamily="34" charset="0"/>
              </a:rPr>
              <a:t> Securities Report; March 2 2021</a:t>
            </a:r>
          </a:p>
          <a:p>
            <a:pPr marL="228600" indent="-228600">
              <a:buFont typeface="+mj-lt"/>
              <a:buAutoNum type="arabicPeriod"/>
            </a:pPr>
            <a:r>
              <a:rPr lang="en-US" b="0" i="0">
                <a:solidFill>
                  <a:srgbClr val="000000"/>
                </a:solidFill>
                <a:effectLst/>
                <a:latin typeface="Arial" panose="020B0604020202020204" pitchFamily="34" charset="0"/>
              </a:rPr>
              <a:t>Novartis Q4 2020 Earnings Call; Jan 2021: “Specifically on </a:t>
            </a:r>
            <a:r>
              <a:rPr lang="en-US" b="0" i="0" err="1">
                <a:solidFill>
                  <a:srgbClr val="000000"/>
                </a:solidFill>
                <a:effectLst/>
                <a:latin typeface="Arial" panose="020B0604020202020204" pitchFamily="34" charset="0"/>
              </a:rPr>
              <a:t>branaplam</a:t>
            </a:r>
            <a:r>
              <a:rPr lang="en-US" b="0" i="0">
                <a:solidFill>
                  <a:srgbClr val="000000"/>
                </a:solidFill>
                <a:effectLst/>
                <a:latin typeface="Arial" panose="020B0604020202020204" pitchFamily="34" charset="0"/>
              </a:rPr>
              <a:t>, as you highlighted, we will get the Phase I results in the first half of this year. With those results, what we intend to do is take it to the health authorities and have discussions. And if time lines allow, we certainly will move as quickly as possible. If it's realistic, we will absolutely have Phase IIb in the first half of this year. but it really depends on the feedback from the health authorities because we will have to have discussions both with the FDA as well as European agencies.”</a:t>
            </a:r>
          </a:p>
          <a:p>
            <a:pPr marL="228600" indent="-228600">
              <a:buFont typeface="+mj-lt"/>
              <a:buAutoNum type="arabicPeriod"/>
            </a:pPr>
            <a:r>
              <a:rPr lang="en-US" b="0" i="0">
                <a:solidFill>
                  <a:srgbClr val="000000"/>
                </a:solidFill>
                <a:effectLst/>
                <a:latin typeface="Arial" panose="020B0604020202020204" pitchFamily="34" charset="0"/>
              </a:rPr>
              <a:t>Jefferies Report: March 4 2021</a:t>
            </a:r>
          </a:p>
          <a:p>
            <a:pPr marL="228600" indent="-228600">
              <a:buFont typeface="+mj-lt"/>
              <a:buAutoNum type="arabicPeriod"/>
            </a:pPr>
            <a:r>
              <a:rPr lang="en-US" b="0" i="0">
                <a:solidFill>
                  <a:srgbClr val="000000"/>
                </a:solidFill>
                <a:effectLst/>
                <a:latin typeface="Arial" panose="020B0604020202020204" pitchFamily="34" charset="0"/>
              </a:rPr>
              <a:t>Voyager Q4 2020 Earnings Transcript Feb 21: “For the Huntington's program, we expect to provide our response to the FDA on our IND in the first half of the year and to initiate our first-in-human trial upon IND acceptance.”</a:t>
            </a:r>
          </a:p>
          <a:p>
            <a:pPr marL="228600" indent="-228600">
              <a:buFont typeface="+mj-lt"/>
              <a:buAutoNum type="arabicPeriod"/>
            </a:pPr>
            <a:r>
              <a:rPr lang="en-US" b="0" i="0">
                <a:solidFill>
                  <a:srgbClr val="000000"/>
                </a:solidFill>
                <a:effectLst/>
                <a:latin typeface="Arial" panose="020B0604020202020204" pitchFamily="34" charset="0"/>
              </a:rPr>
              <a:t>Credit Suisse March 4 2021 Report</a:t>
            </a:r>
          </a:p>
          <a:p>
            <a:pPr marL="228600" indent="-228600">
              <a:buFont typeface="+mj-lt"/>
              <a:buAutoNum type="arabicPeriod"/>
            </a:pPr>
            <a:r>
              <a:rPr lang="en-US" b="0" i="0">
                <a:solidFill>
                  <a:srgbClr val="000000"/>
                </a:solidFill>
                <a:effectLst/>
                <a:latin typeface="Arial" panose="020B0604020202020204" pitchFamily="34" charset="0"/>
              </a:rPr>
              <a:t>Cowen March 19 2021 Report  </a:t>
            </a:r>
          </a:p>
          <a:p>
            <a:pPr marL="228600" indent="-228600">
              <a:buFont typeface="+mj-lt"/>
              <a:buAutoNum type="arabicPeriod"/>
            </a:pPr>
            <a:r>
              <a:rPr lang="en-US" b="0" i="0">
                <a:solidFill>
                  <a:srgbClr val="000000"/>
                </a:solidFill>
                <a:effectLst/>
                <a:latin typeface="Arial" panose="020B0604020202020204" pitchFamily="34" charset="0"/>
              </a:rPr>
              <a:t>https://</a:t>
            </a:r>
            <a:r>
              <a:rPr lang="en-US" b="0" i="0" err="1">
                <a:solidFill>
                  <a:srgbClr val="000000"/>
                </a:solidFill>
                <a:effectLst/>
                <a:latin typeface="Arial" panose="020B0604020202020204" pitchFamily="34" charset="0"/>
              </a:rPr>
              <a:t>www.businesswire.com</a:t>
            </a:r>
            <a:r>
              <a:rPr lang="en-US" b="0" i="0">
                <a:solidFill>
                  <a:srgbClr val="000000"/>
                </a:solidFill>
                <a:effectLst/>
                <a:latin typeface="Arial" panose="020B0604020202020204" pitchFamily="34" charset="0"/>
              </a:rPr>
              <a:t>/news/home/20200721005209/</a:t>
            </a:r>
            <a:r>
              <a:rPr lang="en-US" b="0" i="0" err="1">
                <a:solidFill>
                  <a:srgbClr val="000000"/>
                </a:solidFill>
                <a:effectLst/>
                <a:latin typeface="Arial" panose="020B0604020202020204" pitchFamily="34" charset="0"/>
              </a:rPr>
              <a:t>en</a:t>
            </a:r>
            <a:r>
              <a:rPr lang="en-US" b="0" i="0">
                <a:solidFill>
                  <a:srgbClr val="000000"/>
                </a:solidFill>
                <a:effectLst/>
                <a:latin typeface="Arial" panose="020B0604020202020204" pitchFamily="34" charset="0"/>
              </a:rPr>
              <a:t>/Triplet-Therapeutics-Selects-Clinical-Candidate-for-Novel-Treatment-of-Repeat-Expansion-Disorders</a:t>
            </a:r>
          </a:p>
          <a:p>
            <a:pPr marL="228600" indent="-228600">
              <a:buFont typeface="+mj-lt"/>
              <a:buAutoNum type="arabicPeriod"/>
            </a:pPr>
            <a:r>
              <a:rPr lang="en-US" b="0" i="0">
                <a:solidFill>
                  <a:srgbClr val="000000"/>
                </a:solidFill>
                <a:effectLst/>
                <a:latin typeface="Arial" panose="020B0604020202020204" pitchFamily="34" charset="0"/>
              </a:rPr>
              <a:t>Alnylam 2020 R&amp;D Day Transcript: “Here, we are looking towards a differentiated strategy that lowers the very important exon 1 fragment. </a:t>
            </a:r>
            <a:r>
              <a:rPr lang="en-US" b="1" i="0">
                <a:solidFill>
                  <a:srgbClr val="000000"/>
                </a:solidFill>
                <a:effectLst/>
                <a:latin typeface="Arial" panose="020B0604020202020204" pitchFamily="34" charset="0"/>
              </a:rPr>
              <a:t>We continue our progress in this program towards a development candidate</a:t>
            </a:r>
            <a:r>
              <a:rPr lang="en-US" b="0" i="0">
                <a:solidFill>
                  <a:srgbClr val="000000"/>
                </a:solidFill>
                <a:effectLst/>
                <a:latin typeface="Arial" panose="020B0604020202020204" pitchFamily="34" charset="0"/>
              </a:rPr>
              <a:t>, along with many other targets for important diseases of the CNS.” </a:t>
            </a:r>
          </a:p>
        </p:txBody>
      </p:sp>
      <p:sp>
        <p:nvSpPr>
          <p:cNvPr id="4" name="Slide Number Placeholder 3"/>
          <p:cNvSpPr>
            <a:spLocks noGrp="1"/>
          </p:cNvSpPr>
          <p:nvPr>
            <p:ph type="sldNum" sz="quarter" idx="5"/>
          </p:nvPr>
        </p:nvSpPr>
        <p:spPr/>
        <p:txBody>
          <a:bodyPr/>
          <a:lstStyle/>
          <a:p>
            <a:pPr>
              <a:defRPr/>
            </a:pPr>
            <a:fld id="{C1AE4D2E-A8B3-DE48-8895-53F4C69FA7AB}" type="slidenum">
              <a:rPr lang="en-US" smtClean="0"/>
              <a:pPr>
                <a:defRPr/>
              </a:pPr>
              <a:t>7</a:t>
            </a:fld>
            <a:endParaRPr lang="en-US"/>
          </a:p>
        </p:txBody>
      </p:sp>
    </p:spTree>
    <p:extLst>
      <p:ext uri="{BB962C8B-B14F-4D97-AF65-F5344CB8AC3E}">
        <p14:creationId xmlns:p14="http://schemas.microsoft.com/office/powerpoint/2010/main" val="243559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a:t>This is an example of how you could highlight what we know an don’t know in summary format?</a:t>
            </a: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9</a:t>
            </a:fld>
            <a:endParaRPr lang="en-US"/>
          </a:p>
        </p:txBody>
      </p:sp>
    </p:spTree>
    <p:extLst>
      <p:ext uri="{BB962C8B-B14F-4D97-AF65-F5344CB8AC3E}">
        <p14:creationId xmlns:p14="http://schemas.microsoft.com/office/powerpoint/2010/main" val="132807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r>
              <a:rPr lang="en-US" sz="1200" b="0" i="0" u="none" strike="noStrike" baseline="0">
                <a:latin typeface="AdvOT1ef757c0"/>
              </a:rPr>
              <a:t>HD also causes systemic issues including metabolic, muscular and cardiac impairments</a:t>
            </a:r>
          </a:p>
          <a:p>
            <a:pPr algn="l"/>
            <a:endParaRPr lang="en-US" sz="1200" b="0" i="0" u="none" strike="noStrike" baseline="0">
              <a:latin typeface="AdvOT1ef757c0"/>
              <a:cs typeface="Calibri"/>
            </a:endParaRPr>
          </a:p>
          <a:p>
            <a:pPr marL="285750" marR="0" lvl="0" indent="-285750" algn="l" defTabSz="609585" rtl="0" eaLnBrk="0"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63838"/>
                </a:solidFill>
                <a:effectLst/>
                <a:uLnTx/>
                <a:uFillTx/>
                <a:latin typeface="Arial" panose="020B0604020202020204"/>
                <a:ea typeface="ＭＳ Ｐゴシック" charset="0"/>
                <a:cs typeface="ＭＳ Ｐゴシック" charset="0"/>
              </a:rPr>
              <a:t>HD is caused by an expansion in the number of CAG repeats (encoding poly Q tract) in the first exon of the  </a:t>
            </a:r>
            <a:r>
              <a:rPr kumimoji="0" lang="en-US" sz="1000" b="0" i="1" u="none" strike="noStrike" kern="1200" cap="none" spc="0" normalizeH="0" baseline="0" noProof="0">
                <a:ln>
                  <a:noFill/>
                </a:ln>
                <a:solidFill>
                  <a:srgbClr val="363838"/>
                </a:solidFill>
                <a:effectLst/>
                <a:uLnTx/>
                <a:uFillTx/>
                <a:latin typeface="Arial" panose="020B0604020202020204"/>
                <a:ea typeface="ＭＳ Ｐゴシック" charset="0"/>
                <a:cs typeface="ＭＳ Ｐゴシック" charset="0"/>
              </a:rPr>
              <a:t>HTT </a:t>
            </a:r>
            <a:r>
              <a:rPr kumimoji="0" lang="en-US" sz="1000" b="0" i="0" u="none" strike="noStrike" kern="1200" cap="none" spc="0" normalizeH="0" baseline="0" noProof="0">
                <a:ln>
                  <a:noFill/>
                </a:ln>
                <a:solidFill>
                  <a:srgbClr val="363838"/>
                </a:solidFill>
                <a:effectLst/>
                <a:uLnTx/>
                <a:uFillTx/>
                <a:latin typeface="Arial" panose="020B0604020202020204"/>
                <a:ea typeface="ＭＳ Ｐゴシック" charset="0"/>
                <a:cs typeface="ＭＳ Ｐゴシック" charset="0"/>
              </a:rPr>
              <a:t>gene</a:t>
            </a:r>
          </a:p>
          <a:p>
            <a:pPr marL="285750" marR="0" lvl="0" indent="-285750" algn="l" defTabSz="609585" rtl="0" eaLnBrk="0"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63838"/>
                </a:solidFill>
                <a:effectLst/>
                <a:uLnTx/>
                <a:uFillTx/>
                <a:latin typeface="Arial" panose="020B0604020202020204"/>
                <a:ea typeface="ＭＳ Ｐゴシック" charset="0"/>
                <a:cs typeface="ＭＳ Ｐゴシック" charset="0"/>
              </a:rPr>
              <a:t>Uninterrupted CAG repeat lengths correlates with onset and rate of clinical progression better than poly Q length</a:t>
            </a:r>
          </a:p>
          <a:p>
            <a:pPr marL="285750" marR="0" lvl="0" indent="-285750" algn="l" defTabSz="609585" rtl="0" eaLnBrk="0" fontAlgn="auto" latinLnBrk="0" hangingPunct="0">
              <a:lnSpc>
                <a:spcPct val="100000"/>
              </a:lnSpc>
              <a:spcBef>
                <a:spcPts val="600"/>
              </a:spcBef>
              <a:spcAft>
                <a:spcPts val="6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63838"/>
                </a:solidFill>
                <a:effectLst/>
                <a:uLnTx/>
                <a:uFillTx/>
                <a:latin typeface="Arial" panose="020B0604020202020204"/>
                <a:ea typeface="ＭＳ Ｐゴシック" charset="0"/>
                <a:cs typeface="ＭＳ Ｐゴシック" charset="0"/>
              </a:rPr>
              <a:t>Many genetic modifiers of disease onset and progression affect somatic expansions of CAG repeats </a:t>
            </a:r>
          </a:p>
          <a:p>
            <a:pPr algn="l"/>
            <a:endParaRPr lang="en-US" sz="1000">
              <a:cs typeface="Calibri"/>
            </a:endParaRP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10</a:t>
            </a:fld>
            <a:endParaRPr lang="en-US"/>
          </a:p>
        </p:txBody>
      </p:sp>
    </p:spTree>
    <p:extLst>
      <p:ext uri="{BB962C8B-B14F-4D97-AF65-F5344CB8AC3E}">
        <p14:creationId xmlns:p14="http://schemas.microsoft.com/office/powerpoint/2010/main" val="160250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1"/>
              <a:t>In mice: </a:t>
            </a:r>
            <a:r>
              <a:rPr lang="en-US" sz="1200"/>
              <a:t>50% </a:t>
            </a:r>
            <a:r>
              <a:rPr lang="en-US" sz="1200" err="1"/>
              <a:t>Htt</a:t>
            </a:r>
            <a:r>
              <a:rPr lang="en-US" sz="1200"/>
              <a:t> </a:t>
            </a:r>
            <a:r>
              <a:rPr lang="en-US" sz="1200" err="1"/>
              <a:t>LoF</a:t>
            </a:r>
            <a:r>
              <a:rPr lang="en-US" sz="1200"/>
              <a:t> is compatible with generally normal development and function</a:t>
            </a:r>
            <a:endParaRPr lang="en-US" sz="1200" b="1"/>
          </a:p>
          <a:p>
            <a:pPr marL="285744" indent="-285744" defTabSz="609570" eaLnBrk="0" hangingPunct="0">
              <a:spcBef>
                <a:spcPts val="600"/>
              </a:spcBef>
              <a:spcAft>
                <a:spcPts val="600"/>
              </a:spcAft>
              <a:buFont typeface="Arial" panose="020B0604020202020204" pitchFamily="34" charset="0"/>
              <a:buChar char="•"/>
              <a:defRPr/>
            </a:pPr>
            <a:r>
              <a:rPr lang="en-US" sz="1600">
                <a:solidFill>
                  <a:srgbClr val="363838"/>
                </a:solidFill>
              </a:rPr>
              <a:t>Constitutive </a:t>
            </a:r>
            <a:r>
              <a:rPr lang="en-US" sz="1600" err="1">
                <a:solidFill>
                  <a:srgbClr val="363838"/>
                </a:solidFill>
              </a:rPr>
              <a:t>Htt</a:t>
            </a:r>
            <a:r>
              <a:rPr lang="en-US" sz="1600">
                <a:solidFill>
                  <a:srgbClr val="363838"/>
                </a:solidFill>
              </a:rPr>
              <a:t> KO is embryonic lethal in mice but few or no reported HET phenotypes</a:t>
            </a:r>
          </a:p>
          <a:p>
            <a:pPr marL="742944" lvl="1" indent="-285744" defTabSz="609570" eaLnBrk="0" hangingPunct="0">
              <a:spcAft>
                <a:spcPts val="600"/>
              </a:spcAft>
              <a:buFont typeface="Arial" panose="020B0604020202020204" pitchFamily="34" charset="0"/>
              <a:buChar char="•"/>
              <a:defRPr/>
            </a:pPr>
            <a:r>
              <a:rPr lang="en-US" sz="1600">
                <a:solidFill>
                  <a:srgbClr val="363838"/>
                </a:solidFill>
              </a:rPr>
              <a:t>Nasir et al. 1995 Cell; Zeitlin et al. 1995 Nat Genet; </a:t>
            </a:r>
            <a:r>
              <a:rPr lang="en-US" sz="1600" err="1">
                <a:solidFill>
                  <a:srgbClr val="363838"/>
                </a:solidFill>
              </a:rPr>
              <a:t>Buyao</a:t>
            </a:r>
            <a:r>
              <a:rPr lang="en-US" sz="1600">
                <a:solidFill>
                  <a:srgbClr val="363838"/>
                </a:solidFill>
              </a:rPr>
              <a:t> et al. 1995, Science</a:t>
            </a:r>
          </a:p>
          <a:p>
            <a:pPr marL="285744" indent="-285744" defTabSz="609570" eaLnBrk="0" hangingPunct="0">
              <a:spcBef>
                <a:spcPts val="600"/>
              </a:spcBef>
              <a:spcAft>
                <a:spcPts val="600"/>
              </a:spcAft>
              <a:buFont typeface="Arial" panose="020B0604020202020204" pitchFamily="34" charset="0"/>
              <a:buChar char="•"/>
              <a:defRPr/>
            </a:pPr>
            <a:r>
              <a:rPr lang="en-US" sz="1600">
                <a:solidFill>
                  <a:srgbClr val="363838"/>
                </a:solidFill>
              </a:rPr>
              <a:t>&gt;50% </a:t>
            </a:r>
            <a:r>
              <a:rPr lang="en-US" sz="1600" err="1">
                <a:solidFill>
                  <a:srgbClr val="363838"/>
                </a:solidFill>
              </a:rPr>
              <a:t>LoF</a:t>
            </a:r>
            <a:r>
              <a:rPr lang="en-US" sz="1600">
                <a:solidFill>
                  <a:srgbClr val="363838"/>
                </a:solidFill>
              </a:rPr>
              <a:t> of </a:t>
            </a:r>
            <a:r>
              <a:rPr lang="en-US" sz="1600" err="1">
                <a:solidFill>
                  <a:srgbClr val="363838"/>
                </a:solidFill>
              </a:rPr>
              <a:t>Htt</a:t>
            </a:r>
            <a:r>
              <a:rPr lang="en-US" sz="1600">
                <a:solidFill>
                  <a:srgbClr val="363838"/>
                </a:solidFill>
              </a:rPr>
              <a:t> in adult neurons does not lead to dysfunction or neurodegeneration</a:t>
            </a:r>
          </a:p>
          <a:p>
            <a:pPr marL="742944" lvl="1" indent="-285744" defTabSz="609570" eaLnBrk="0" hangingPunct="0">
              <a:spcAft>
                <a:spcPts val="600"/>
              </a:spcAft>
              <a:buFont typeface="Arial" panose="020B0604020202020204" pitchFamily="34" charset="0"/>
              <a:buChar char="•"/>
              <a:defRPr/>
            </a:pPr>
            <a:r>
              <a:rPr lang="en-US" sz="1600">
                <a:solidFill>
                  <a:srgbClr val="363838"/>
                </a:solidFill>
              </a:rPr>
              <a:t>Wang et al. 2016 PNAS</a:t>
            </a:r>
          </a:p>
          <a:p>
            <a:pPr marL="285744" indent="-285744" defTabSz="609570" eaLnBrk="0" hangingPunct="0">
              <a:spcBef>
                <a:spcPts val="600"/>
              </a:spcBef>
              <a:spcAft>
                <a:spcPts val="600"/>
              </a:spcAft>
              <a:buFont typeface="Arial" panose="020B0604020202020204" pitchFamily="34" charset="0"/>
              <a:buChar char="•"/>
              <a:defRPr/>
            </a:pPr>
            <a:r>
              <a:rPr lang="en-US" sz="1600">
                <a:solidFill>
                  <a:srgbClr val="363838"/>
                </a:solidFill>
              </a:rPr>
              <a:t>&gt;50% but &lt;100% </a:t>
            </a:r>
            <a:r>
              <a:rPr lang="en-US" sz="1600" err="1">
                <a:solidFill>
                  <a:srgbClr val="363838"/>
                </a:solidFill>
              </a:rPr>
              <a:t>LoF</a:t>
            </a:r>
            <a:r>
              <a:rPr lang="en-US" sz="1600">
                <a:solidFill>
                  <a:srgbClr val="363838"/>
                </a:solidFill>
              </a:rPr>
              <a:t> of </a:t>
            </a:r>
            <a:r>
              <a:rPr lang="en-US" sz="1600" err="1">
                <a:solidFill>
                  <a:srgbClr val="363838"/>
                </a:solidFill>
              </a:rPr>
              <a:t>Htt</a:t>
            </a:r>
            <a:r>
              <a:rPr lang="en-US" sz="1600">
                <a:solidFill>
                  <a:srgbClr val="363838"/>
                </a:solidFill>
              </a:rPr>
              <a:t> in early postnatal forebrain may lead to forebrain tissue loss with time </a:t>
            </a:r>
          </a:p>
          <a:p>
            <a:pPr marL="742944" lvl="1" indent="-285744" defTabSz="609570" eaLnBrk="0" hangingPunct="0">
              <a:spcAft>
                <a:spcPts val="600"/>
              </a:spcAft>
              <a:buFont typeface="Arial" panose="020B0604020202020204" pitchFamily="34" charset="0"/>
              <a:buChar char="•"/>
              <a:defRPr/>
            </a:pPr>
            <a:r>
              <a:rPr lang="en-US" sz="1600" err="1">
                <a:solidFill>
                  <a:srgbClr val="363838"/>
                </a:solidFill>
              </a:rPr>
              <a:t>Dragatsis</a:t>
            </a:r>
            <a:r>
              <a:rPr lang="en-US" sz="1600">
                <a:solidFill>
                  <a:srgbClr val="363838"/>
                </a:solidFill>
              </a:rPr>
              <a:t> et al. 2000 Nat Genet</a:t>
            </a:r>
          </a:p>
          <a:p>
            <a:endParaRPr lang="en-US"/>
          </a:p>
          <a:p>
            <a:r>
              <a:rPr lang="en-US"/>
              <a:t>Genotype at rs13102260 drives allele-specific expression of HTT. The effect of the rs13102260 (A) sequence variant on wild-type and mutant HTT (</a:t>
            </a:r>
            <a:r>
              <a:rPr lang="en-US" err="1"/>
              <a:t>mHTT</a:t>
            </a:r>
            <a:r>
              <a:rPr lang="en-US"/>
              <a:t>) protein expression levels was measured with western blot analysis in HD patient fibroblast lines. Wild-type HTT protein was reduced in the samples with the (A) variant phased to the wild-type allele compared to the (G) variant (G[WT] vs A[WT]) (t(6) = 3.27, P = 0.0169, two-tailed unpaired t-test). </a:t>
            </a:r>
            <a:r>
              <a:rPr lang="en-US" err="1"/>
              <a:t>mHTT</a:t>
            </a:r>
            <a:r>
              <a:rPr lang="en-US"/>
              <a:t> protein was reduced in the samples with the (A) variant phased on the HD disease allele compared to the (G) variant (G[HD] vs A[HD]) (t(6) = 2.46, P = 0.0495). We observed a general reduction of </a:t>
            </a:r>
            <a:r>
              <a:rPr lang="en-US" err="1"/>
              <a:t>mHTT</a:t>
            </a:r>
            <a:r>
              <a:rPr lang="en-US"/>
              <a:t> protein compared to the wildtype protein regardless of genotype. The </a:t>
            </a:r>
            <a:r>
              <a:rPr lang="en-US" err="1"/>
              <a:t>mHTT</a:t>
            </a:r>
            <a:r>
              <a:rPr lang="en-US"/>
              <a:t> protein in the A[WT]G[HD] fibroblast lines was expressed at lower levels compared to the G[WT]G[HD] (t(6) = 3.36, P = 0.0152). The data represents two different fibroblast lines per genotype group including two pellets per cell line (mean ± </a:t>
            </a:r>
            <a:r>
              <a:rPr lang="en-US" err="1"/>
              <a:t>s.e.m</a:t>
            </a:r>
            <a:r>
              <a:rPr lang="en-US"/>
              <a:t>, n = 4). Alleles carrying the rs13102260 (A) sequence variant are labelled in red; (G) variant carriers are indicated in white. For each genotype group, the left bar indicates wild-type HTT levels, and the right bar indicates </a:t>
            </a:r>
            <a:r>
              <a:rPr lang="en-US" err="1"/>
              <a:t>mHTT</a:t>
            </a:r>
            <a:r>
              <a:rPr lang="en-US"/>
              <a:t> levels.</a:t>
            </a:r>
          </a:p>
          <a:p>
            <a:endParaRPr lang="en-US"/>
          </a:p>
          <a:p>
            <a:r>
              <a:rPr lang="en-US"/>
              <a:t>Expanded CAG allele (with G) has reduced expression (~50% of normal CAG (with G) allele expression)</a:t>
            </a:r>
          </a:p>
          <a:p>
            <a:r>
              <a:rPr lang="en-US"/>
              <a:t>“A” variant reduces HT expression by ~60% on normal CAG allele. </a:t>
            </a:r>
          </a:p>
          <a:p>
            <a:r>
              <a:rPr lang="en-US"/>
              <a:t>Carriers of two “A” variant alleles would be expected to have ~16% (0.4x0.4) HTT expression of carriers of two “G” variant alleles.</a:t>
            </a:r>
          </a:p>
          <a:p>
            <a:r>
              <a:rPr lang="en-US"/>
              <a:t>The data from the western blot suggests that effects of the “A” variant and an expanded CAG repeat are not additive as “A” variant with normal CAG repeat and “A” variant with expanded CAG repeat have the same expression level. </a:t>
            </a:r>
          </a:p>
          <a:p>
            <a:endParaRPr lang="en-US"/>
          </a:p>
          <a:p>
            <a:r>
              <a:rPr lang="en-US"/>
              <a:t>Given that the variant is in the promoter of the gene, cell type context may influence expression level. </a:t>
            </a: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11</a:t>
            </a:fld>
            <a:endParaRPr lang="en-US"/>
          </a:p>
        </p:txBody>
      </p:sp>
    </p:spTree>
    <p:extLst>
      <p:ext uri="{BB962C8B-B14F-4D97-AF65-F5344CB8AC3E}">
        <p14:creationId xmlns:p14="http://schemas.microsoft.com/office/powerpoint/2010/main" val="388952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algn="l"/>
            <a:r>
              <a:rPr lang="en-US" sz="1200" b="0" i="1" u="none" strike="noStrike" baseline="0">
                <a:solidFill>
                  <a:srgbClr val="000000"/>
                </a:solidFill>
                <a:latin typeface="MinionPro-It"/>
              </a:rPr>
              <a:t>HTT </a:t>
            </a:r>
            <a:r>
              <a:rPr lang="en-US" sz="1200" b="0" i="0" u="none" strike="noStrike" baseline="0">
                <a:solidFill>
                  <a:srgbClr val="000000"/>
                </a:solidFill>
                <a:latin typeface="MinionPro-Regular"/>
              </a:rPr>
              <a:t>mRNA included a previously unreported 115 </a:t>
            </a:r>
            <a:r>
              <a:rPr lang="en-US" sz="1200" b="0" i="0" u="none" strike="noStrike" baseline="0" err="1">
                <a:solidFill>
                  <a:srgbClr val="000000"/>
                </a:solidFill>
                <a:latin typeface="MinionPro-Regular"/>
              </a:rPr>
              <a:t>nt</a:t>
            </a:r>
            <a:r>
              <a:rPr lang="en-US" sz="1200" b="0" i="0" u="none" strike="noStrike" baseline="0">
                <a:solidFill>
                  <a:srgbClr val="000000"/>
                </a:solidFill>
                <a:latin typeface="MinionPro-Regular"/>
              </a:rPr>
              <a:t> derived from part of intron 49, just after the end of exon 49</a:t>
            </a:r>
            <a:endParaRPr lang="en-US" sz="1200" b="0" i="1" u="none" strike="noStrike" baseline="0">
              <a:latin typeface="MinionPro-It"/>
            </a:endParaRPr>
          </a:p>
          <a:p>
            <a:pPr algn="l"/>
            <a:r>
              <a:rPr lang="en-US" sz="1200" b="0" i="0" u="none" strike="noStrike" baseline="0">
                <a:solidFill>
                  <a:srgbClr val="231F20"/>
                </a:solidFill>
                <a:latin typeface="AdvTTd7835f12"/>
              </a:rPr>
              <a:t>The spliceosome assembles in a stepwise manner from five snRNPs, each containing a small </a:t>
            </a:r>
            <a:r>
              <a:rPr lang="pl-PL" sz="1200" b="0" i="0" u="none" strike="noStrike" baseline="0" err="1">
                <a:solidFill>
                  <a:srgbClr val="231F20"/>
                </a:solidFill>
                <a:latin typeface="AdvTTd7835f12"/>
              </a:rPr>
              <a:t>nuclear</a:t>
            </a:r>
            <a:r>
              <a:rPr lang="pl-PL" sz="1200" b="0" i="0" u="none" strike="noStrike" baseline="0">
                <a:solidFill>
                  <a:srgbClr val="231F20"/>
                </a:solidFill>
                <a:latin typeface="AdvTTd7835f12"/>
              </a:rPr>
              <a:t> RNA (</a:t>
            </a:r>
            <a:r>
              <a:rPr lang="pl-PL" sz="1200" b="0" i="0" u="none" strike="noStrike" baseline="0" err="1">
                <a:solidFill>
                  <a:srgbClr val="231F20"/>
                </a:solidFill>
                <a:latin typeface="AdvTTd7835f12"/>
              </a:rPr>
              <a:t>snRNA</a:t>
            </a:r>
            <a:r>
              <a:rPr lang="pl-PL" sz="1200" b="0" i="0" u="none" strike="noStrike" baseline="0">
                <a:solidFill>
                  <a:srgbClr val="231F20"/>
                </a:solidFill>
                <a:latin typeface="AdvTTd7835f12"/>
              </a:rPr>
              <a:t>) (U1, U2, U4, U5, </a:t>
            </a:r>
            <a:r>
              <a:rPr lang="pl-PL" sz="1200" b="0" i="0" u="none" strike="noStrike" baseline="0" err="1">
                <a:solidFill>
                  <a:srgbClr val="231F20"/>
                </a:solidFill>
                <a:latin typeface="AdvTTd7835f12"/>
              </a:rPr>
              <a:t>or</a:t>
            </a:r>
            <a:r>
              <a:rPr lang="pl-PL" sz="1200" b="0" i="0" u="none" strike="noStrike" baseline="0">
                <a:solidFill>
                  <a:srgbClr val="231F20"/>
                </a:solidFill>
                <a:latin typeface="AdvTTd7835f12"/>
              </a:rPr>
              <a:t> U6),</a:t>
            </a:r>
            <a:r>
              <a:rPr lang="en-US" sz="1200" b="0" i="0" u="none" strike="noStrike" baseline="0">
                <a:solidFill>
                  <a:srgbClr val="231F20"/>
                </a:solidFill>
                <a:latin typeface="AdvTTd7835f12"/>
              </a:rPr>
              <a:t> and then undergoes an extensive remodeling process to form its active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u="sng" kern="1200">
                <a:solidFill>
                  <a:schemeClr val="tx1">
                    <a:lumMod val="50000"/>
                  </a:schemeClr>
                </a:solidFill>
                <a:latin typeface="+mn-lt"/>
                <a:ea typeface="ＭＳ Ｐゴシック" charset="0"/>
                <a:cs typeface="ＭＳ Ｐゴシック" charset="0"/>
              </a:rPr>
              <a:t>No drug: </a:t>
            </a:r>
            <a:r>
              <a:rPr lang="en-US" sz="1000" kern="1200">
                <a:solidFill>
                  <a:schemeClr val="tx1">
                    <a:lumMod val="50000"/>
                  </a:schemeClr>
                </a:solidFill>
                <a:latin typeface="+mn-lt"/>
                <a:ea typeface="ＭＳ Ｐゴシック" charset="0"/>
                <a:cs typeface="ＭＳ Ｐゴシック" charset="0"/>
              </a:rPr>
              <a:t>unpaired adenine at -1 position causes clash with protein </a:t>
            </a:r>
          </a:p>
        </p:txBody>
      </p:sp>
      <p:sp>
        <p:nvSpPr>
          <p:cNvPr id="4" name="Slide Number Placeholder 3"/>
          <p:cNvSpPr>
            <a:spLocks noGrp="1"/>
          </p:cNvSpPr>
          <p:nvPr>
            <p:ph type="sldNum" sz="quarter" idx="10"/>
          </p:nvPr>
        </p:nvSpPr>
        <p:spPr/>
        <p:txBody>
          <a:bodyPr/>
          <a:lstStyle/>
          <a:p>
            <a:pPr>
              <a:defRPr/>
            </a:pPr>
            <a:fld id="{C1AE4D2E-A8B3-DE48-8895-53F4C69FA7AB}" type="slidenum">
              <a:rPr lang="en-US" smtClean="0"/>
              <a:pPr>
                <a:defRPr/>
              </a:pPr>
              <a:t>12</a:t>
            </a:fld>
            <a:endParaRPr lang="en-US"/>
          </a:p>
        </p:txBody>
      </p:sp>
    </p:spTree>
    <p:extLst>
      <p:ext uri="{BB962C8B-B14F-4D97-AF65-F5344CB8AC3E}">
        <p14:creationId xmlns:p14="http://schemas.microsoft.com/office/powerpoint/2010/main" val="677148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jpeg"/><Relationship Id="rId7"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Master" Target="../slideMasters/slideMaster4.xml"/><Relationship Id="rId6" Type="http://schemas.openxmlformats.org/officeDocument/2006/relationships/image" Target="../media/image17.jpeg"/><Relationship Id="rId5" Type="http://schemas.openxmlformats.org/officeDocument/2006/relationships/image" Target="../media/image10.jpeg"/><Relationship Id="rId4" Type="http://schemas.openxmlformats.org/officeDocument/2006/relationships/image" Target="../media/image16.jpeg"/><Relationship Id="rId9" Type="http://schemas.openxmlformats.org/officeDocument/2006/relationships/image" Target="../media/image1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Master" Target="../slideMasters/slideMaster4.xml"/><Relationship Id="rId6" Type="http://schemas.openxmlformats.org/officeDocument/2006/relationships/image" Target="../media/image23.png"/><Relationship Id="rId5" Type="http://schemas.openxmlformats.org/officeDocument/2006/relationships/image" Target="../media/image10.jpeg"/><Relationship Id="rId4" Type="http://schemas.openxmlformats.org/officeDocument/2006/relationships/image" Target="../media/image2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27.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8" name="Picture 7" descr="logo-0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5132" y="1216538"/>
            <a:ext cx="3249091" cy="1078333"/>
          </a:xfrm>
          <a:prstGeom prst="rect">
            <a:avLst/>
          </a:prstGeom>
        </p:spPr>
      </p:pic>
      <p:sp>
        <p:nvSpPr>
          <p:cNvPr id="17" name="Text Placeholder 16"/>
          <p:cNvSpPr>
            <a:spLocks noGrp="1"/>
          </p:cNvSpPr>
          <p:nvPr>
            <p:ph type="body" sz="quarter" idx="10" hasCustomPrompt="1"/>
          </p:nvPr>
        </p:nvSpPr>
        <p:spPr>
          <a:xfrm>
            <a:off x="1463040" y="4717354"/>
            <a:ext cx="10130936" cy="724237"/>
          </a:xfrm>
          <a:prstGeom prst="rect">
            <a:avLst/>
          </a:prstGeom>
        </p:spPr>
        <p:txBody>
          <a:bodyPr wrap="square">
            <a:spAutoFit/>
          </a:bodyPr>
          <a:lstStyle>
            <a:lvl1pPr marL="0" indent="0" algn="l">
              <a:buNone/>
              <a:defRPr sz="3733" b="0" baseline="0">
                <a:solidFill>
                  <a:schemeClr val="tx1"/>
                </a:solidFill>
              </a:defRPr>
            </a:lvl1pPr>
          </a:lstStyle>
          <a:p>
            <a:pPr lvl="0"/>
            <a:r>
              <a:rPr lang="en-US" noProof="0"/>
              <a:t>Date</a:t>
            </a:r>
          </a:p>
        </p:txBody>
      </p:sp>
      <p:sp>
        <p:nvSpPr>
          <p:cNvPr id="3" name="Subtitle 2"/>
          <p:cNvSpPr>
            <a:spLocks noGrp="1"/>
          </p:cNvSpPr>
          <p:nvPr>
            <p:ph type="subTitle" idx="1" hasCustomPrompt="1"/>
          </p:nvPr>
        </p:nvSpPr>
        <p:spPr>
          <a:xfrm>
            <a:off x="1463040" y="3958717"/>
            <a:ext cx="10130936" cy="724237"/>
          </a:xfrm>
          <a:prstGeom prst="rect">
            <a:avLst/>
          </a:prstGeom>
        </p:spPr>
        <p:txBody>
          <a:bodyPr wrap="square">
            <a:spAutoFit/>
          </a:bodyPr>
          <a:lstStyle>
            <a:lvl1pPr marL="0" indent="0" algn="l">
              <a:buNone/>
              <a:defRPr sz="3733" b="0" baseline="0">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subtitle</a:t>
            </a:r>
          </a:p>
        </p:txBody>
      </p:sp>
      <p:sp>
        <p:nvSpPr>
          <p:cNvPr id="6" name="Title 1"/>
          <p:cNvSpPr>
            <a:spLocks noGrp="1"/>
          </p:cNvSpPr>
          <p:nvPr>
            <p:ph type="title" hasCustomPrompt="1"/>
          </p:nvPr>
        </p:nvSpPr>
        <p:spPr>
          <a:xfrm>
            <a:off x="1463040" y="2770137"/>
            <a:ext cx="10130936" cy="1143000"/>
          </a:xfrm>
        </p:spPr>
        <p:txBody>
          <a:bodyPr/>
          <a:lstStyle/>
          <a:p>
            <a:r>
              <a:rPr lang="en-US"/>
              <a:t>Click to edit title</a:t>
            </a:r>
          </a:p>
        </p:txBody>
      </p:sp>
      <p:pic>
        <p:nvPicPr>
          <p:cNvPr id="7" name="Picture 6" descr="logo-0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5132" y="1216538"/>
            <a:ext cx="3249091" cy="1078333"/>
          </a:xfrm>
          <a:prstGeom prst="rect">
            <a:avLst/>
          </a:prstGeom>
        </p:spPr>
      </p:pic>
    </p:spTree>
    <p:extLst>
      <p:ext uri="{BB962C8B-B14F-4D97-AF65-F5344CB8AC3E}">
        <p14:creationId xmlns:p14="http://schemas.microsoft.com/office/powerpoint/2010/main" val="3180161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Text + Graphic">
    <p:spTree>
      <p:nvGrpSpPr>
        <p:cNvPr id="1" name=""/>
        <p:cNvGrpSpPr/>
        <p:nvPr/>
      </p:nvGrpSpPr>
      <p:grpSpPr>
        <a:xfrm>
          <a:off x="0" y="0"/>
          <a:ext cx="0" cy="0"/>
          <a:chOff x="0" y="0"/>
          <a:chExt cx="0" cy="0"/>
        </a:xfrm>
      </p:grpSpPr>
      <p:sp>
        <p:nvSpPr>
          <p:cNvPr id="10" name="SmartArt Placeholder 8"/>
          <p:cNvSpPr>
            <a:spLocks noGrp="1" noChangeAspect="1"/>
          </p:cNvSpPr>
          <p:nvPr>
            <p:ph type="dgm" sz="quarter" idx="12"/>
          </p:nvPr>
        </p:nvSpPr>
        <p:spPr>
          <a:xfrm>
            <a:off x="5608320" y="1463040"/>
            <a:ext cx="5974080" cy="4572000"/>
          </a:xfrm>
          <a:prstGeom prst="rect">
            <a:avLst/>
          </a:prstGeom>
        </p:spPr>
        <p:txBody>
          <a:bodyPr>
            <a:noAutofit/>
          </a:bodyPr>
          <a:lstStyle>
            <a:lvl1pPr>
              <a:defRPr sz="3733"/>
            </a:lvl1pPr>
          </a:lstStyle>
          <a:p>
            <a:r>
              <a:rPr lang="en-US" noProof="0"/>
              <a:t>Click icon to add SmartArt graphic</a:t>
            </a:r>
          </a:p>
        </p:txBody>
      </p:sp>
      <p:sp>
        <p:nvSpPr>
          <p:cNvPr id="5" name="Title 1"/>
          <p:cNvSpPr>
            <a:spLocks noGrp="1"/>
          </p:cNvSpPr>
          <p:nvPr>
            <p:ph type="title" hasCustomPrompt="1"/>
          </p:nvPr>
        </p:nvSpPr>
        <p:spPr>
          <a:xfrm>
            <a:off x="609600" y="240771"/>
            <a:ext cx="10972800" cy="1143000"/>
          </a:xfrm>
        </p:spPr>
        <p:txBody>
          <a:bodyPr/>
          <a:lstStyle/>
          <a:p>
            <a:r>
              <a:rPr lang="en-US"/>
              <a:t>Click to edit title</a:t>
            </a:r>
          </a:p>
        </p:txBody>
      </p:sp>
      <p:sp>
        <p:nvSpPr>
          <p:cNvPr id="7" name="Content Placeholder 3"/>
          <p:cNvSpPr>
            <a:spLocks noGrp="1"/>
          </p:cNvSpPr>
          <p:nvPr>
            <p:ph sz="quarter" idx="11" hasCustomPrompt="1"/>
          </p:nvPr>
        </p:nvSpPr>
        <p:spPr>
          <a:xfrm>
            <a:off x="609600" y="1463040"/>
            <a:ext cx="4876800" cy="4572000"/>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p:txBody>
      </p:sp>
    </p:spTree>
    <p:extLst>
      <p:ext uri="{BB962C8B-B14F-4D97-AF65-F5344CB8AC3E}">
        <p14:creationId xmlns:p14="http://schemas.microsoft.com/office/powerpoint/2010/main" val="3570684689"/>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Biogen | Confidential and Proprietary</a:t>
            </a:r>
          </a:p>
        </p:txBody>
      </p:sp>
      <p:sp>
        <p:nvSpPr>
          <p:cNvPr id="3" name="Slide Number Placeholder 2"/>
          <p:cNvSpPr>
            <a:spLocks noGrp="1"/>
          </p:cNvSpPr>
          <p:nvPr>
            <p:ph type="sldNum" sz="quarter" idx="11"/>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35407916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_white bottom">
    <p:spTree>
      <p:nvGrpSpPr>
        <p:cNvPr id="1" name=""/>
        <p:cNvGrpSpPr/>
        <p:nvPr/>
      </p:nvGrpSpPr>
      <p:grpSpPr>
        <a:xfrm>
          <a:off x="0" y="0"/>
          <a:ext cx="0" cy="0"/>
          <a:chOff x="0" y="0"/>
          <a:chExt cx="0" cy="0"/>
        </a:xfrm>
      </p:grpSpPr>
      <p:sp>
        <p:nvSpPr>
          <p:cNvPr id="2" name="Rectangle 1"/>
          <p:cNvSpPr/>
          <p:nvPr userDrawn="1"/>
        </p:nvSpPr>
        <p:spPr>
          <a:xfrm>
            <a:off x="-1" y="6016832"/>
            <a:ext cx="12191999" cy="8411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descr="logo-0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2227" y="6347622"/>
            <a:ext cx="1013720" cy="336857"/>
          </a:xfrm>
          <a:prstGeom prst="rect">
            <a:avLst/>
          </a:prstGeom>
        </p:spPr>
      </p:pic>
      <p:sp>
        <p:nvSpPr>
          <p:cNvPr id="6" name="Footer Placeholder 5"/>
          <p:cNvSpPr>
            <a:spLocks noGrp="1"/>
          </p:cNvSpPr>
          <p:nvPr>
            <p:ph type="ftr" sz="quarter" idx="10"/>
          </p:nvPr>
        </p:nvSpPr>
        <p:spPr/>
        <p:txBody>
          <a:bodyPr/>
          <a:lstStyle/>
          <a:p>
            <a:r>
              <a:rPr lang="en-US"/>
              <a:t>Biogen | Confidential and Proprietary</a:t>
            </a:r>
          </a:p>
        </p:txBody>
      </p:sp>
      <p:sp>
        <p:nvSpPr>
          <p:cNvPr id="7" name="Slide Number Placeholder 6"/>
          <p:cNvSpPr>
            <a:spLocks noGrp="1"/>
          </p:cNvSpPr>
          <p:nvPr>
            <p:ph type="sldNum" sz="quarter" idx="11"/>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12643676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97541" y="2293801"/>
            <a:ext cx="9780059" cy="1470025"/>
          </a:xfrm>
        </p:spPr>
        <p:txBody>
          <a:bodyPr anchor="b">
            <a:noAutofit/>
          </a:bodyPr>
          <a:lstStyle>
            <a:lvl1pPr>
              <a:defRPr sz="4800" b="1">
                <a:solidFill>
                  <a:srgbClr val="2573BA"/>
                </a:solidFill>
                <a:latin typeface="Arial"/>
                <a:cs typeface="Arial"/>
              </a:defRPr>
            </a:lvl1pPr>
          </a:lstStyle>
          <a:p>
            <a:r>
              <a:rPr lang="en-US" noProof="0"/>
              <a:t>End slide</a:t>
            </a:r>
          </a:p>
        </p:txBody>
      </p:sp>
      <p:pic>
        <p:nvPicPr>
          <p:cNvPr id="5" name="Picture 4" descr="logo-0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9125" y="818441"/>
            <a:ext cx="3249091" cy="1079667"/>
          </a:xfrm>
          <a:prstGeom prst="rect">
            <a:avLst/>
          </a:prstGeom>
        </p:spPr>
      </p:pic>
      <p:sp>
        <p:nvSpPr>
          <p:cNvPr id="3" name="Footer Placeholder 2"/>
          <p:cNvSpPr>
            <a:spLocks noGrp="1"/>
          </p:cNvSpPr>
          <p:nvPr>
            <p:ph type="ftr" sz="quarter" idx="10"/>
          </p:nvPr>
        </p:nvSpPr>
        <p:spPr/>
        <p:txBody>
          <a:bodyPr/>
          <a:lstStyle/>
          <a:p>
            <a:r>
              <a:rPr lang="en-US"/>
              <a:t>Biogen | Confidential and Proprietary</a:t>
            </a:r>
          </a:p>
        </p:txBody>
      </p:sp>
      <p:sp>
        <p:nvSpPr>
          <p:cNvPr id="4" name="Slide Number Placeholder 3"/>
          <p:cNvSpPr>
            <a:spLocks noGrp="1"/>
          </p:cNvSpPr>
          <p:nvPr>
            <p:ph type="sldNum" sz="quarter" idx="11"/>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142025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3679-62B7-495A-B555-E7A5ED5EA9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C33F8B-9C36-450F-AFF9-01D479A55ECA}"/>
              </a:ext>
            </a:extLst>
          </p:cNvPr>
          <p:cNvSpPr>
            <a:spLocks noGrp="1"/>
          </p:cNvSpPr>
          <p:nvPr>
            <p:ph type="dt" sz="half" idx="10"/>
          </p:nvPr>
        </p:nvSpPr>
        <p:spPr/>
        <p:txBody>
          <a:bodyPr/>
          <a:lstStyle/>
          <a:p>
            <a:fld id="{2EBB385C-48E4-4678-8BDB-20DC6D636E10}" type="datetimeFigureOut">
              <a:rPr lang="en-US" smtClean="0"/>
              <a:t>4/11/22</a:t>
            </a:fld>
            <a:endParaRPr lang="en-US"/>
          </a:p>
        </p:txBody>
      </p:sp>
      <p:sp>
        <p:nvSpPr>
          <p:cNvPr id="4" name="Footer Placeholder 3">
            <a:extLst>
              <a:ext uri="{FF2B5EF4-FFF2-40B4-BE49-F238E27FC236}">
                <a16:creationId xmlns:a16="http://schemas.microsoft.com/office/drawing/2014/main" id="{E59E4484-E0ED-49C6-827F-9AC7FE2422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E5B195-0C48-48EE-B056-A703279AEDC9}"/>
              </a:ext>
            </a:extLst>
          </p:cNvPr>
          <p:cNvSpPr>
            <a:spLocks noGrp="1"/>
          </p:cNvSpPr>
          <p:nvPr>
            <p:ph type="sldNum" sz="quarter" idx="12"/>
          </p:nvPr>
        </p:nvSpPr>
        <p:spPr/>
        <p:txBody>
          <a:bodyPr/>
          <a:lstStyle/>
          <a:p>
            <a:fld id="{46690AAF-AB35-465F-B6AB-A44389911BF3}" type="slidenum">
              <a:rPr lang="en-US" smtClean="0"/>
              <a:t>‹#›</a:t>
            </a:fld>
            <a:endParaRPr lang="en-US"/>
          </a:p>
        </p:txBody>
      </p:sp>
    </p:spTree>
    <p:extLst>
      <p:ext uri="{BB962C8B-B14F-4D97-AF65-F5344CB8AC3E}">
        <p14:creationId xmlns:p14="http://schemas.microsoft.com/office/powerpoint/2010/main" val="282100269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9" name="Title 8"/>
          <p:cNvSpPr>
            <a:spLocks noGrp="1"/>
          </p:cNvSpPr>
          <p:nvPr>
            <p:ph type="title"/>
          </p:nvPr>
        </p:nvSpPr>
        <p:spPr>
          <a:xfrm>
            <a:off x="609600" y="152402"/>
            <a:ext cx="10972800" cy="592525"/>
          </a:xfrm>
        </p:spPr>
        <p:txBody>
          <a:bodyPr anchor="b">
            <a:normAutofit/>
          </a:bodyPr>
          <a:lstStyle>
            <a:lvl1pPr algn="l">
              <a:defRPr sz="2800" b="1">
                <a:solidFill>
                  <a:srgbClr val="2573BA"/>
                </a:solidFill>
              </a:defRPr>
            </a:lvl1pPr>
          </a:lstStyle>
          <a:p>
            <a:r>
              <a:rPr lang="en-US"/>
              <a:t>Click to edit Master title style</a:t>
            </a:r>
          </a:p>
        </p:txBody>
      </p:sp>
    </p:spTree>
    <p:extLst>
      <p:ext uri="{BB962C8B-B14F-4D97-AF65-F5344CB8AC3E}">
        <p14:creationId xmlns:p14="http://schemas.microsoft.com/office/powerpoint/2010/main" val="6771567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6374-6641-46DF-ADF6-A4A9A485E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1852E-12B4-4394-B19B-C3E83F3E55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C7B62-2CAE-404E-95D8-8D7DE39869A7}"/>
              </a:ext>
            </a:extLst>
          </p:cNvPr>
          <p:cNvSpPr>
            <a:spLocks noGrp="1"/>
          </p:cNvSpPr>
          <p:nvPr>
            <p:ph type="dt" sz="half" idx="10"/>
          </p:nvPr>
        </p:nvSpPr>
        <p:spPr/>
        <p:txBody>
          <a:bodyPr/>
          <a:lstStyle/>
          <a:p>
            <a:fld id="{A29DEA79-975E-43C3-9E07-8A09CA9540CF}" type="datetimeFigureOut">
              <a:rPr lang="en-US" smtClean="0"/>
              <a:t>4/11/22</a:t>
            </a:fld>
            <a:endParaRPr lang="en-US"/>
          </a:p>
        </p:txBody>
      </p:sp>
      <p:sp>
        <p:nvSpPr>
          <p:cNvPr id="5" name="Footer Placeholder 4">
            <a:extLst>
              <a:ext uri="{FF2B5EF4-FFF2-40B4-BE49-F238E27FC236}">
                <a16:creationId xmlns:a16="http://schemas.microsoft.com/office/drawing/2014/main" id="{BE9E6918-B231-402A-93FF-195368077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5A498-6026-4C07-BBF8-930845990222}"/>
              </a:ext>
            </a:extLst>
          </p:cNvPr>
          <p:cNvSpPr>
            <a:spLocks noGrp="1"/>
          </p:cNvSpPr>
          <p:nvPr>
            <p:ph type="sldNum" sz="quarter" idx="12"/>
          </p:nvPr>
        </p:nvSpPr>
        <p:spPr/>
        <p:txBody>
          <a:bodyPr/>
          <a:lstStyle/>
          <a:p>
            <a:fld id="{10C2DA26-8A3F-4117-80CF-F25F34E9BE56}" type="slidenum">
              <a:rPr lang="en-US" smtClean="0"/>
              <a:t>‹#›</a:t>
            </a:fld>
            <a:endParaRPr lang="en-US"/>
          </a:p>
        </p:txBody>
      </p:sp>
    </p:spTree>
    <p:extLst>
      <p:ext uri="{BB962C8B-B14F-4D97-AF65-F5344CB8AC3E}">
        <p14:creationId xmlns:p14="http://schemas.microsoft.com/office/powerpoint/2010/main" val="17622628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B72A38-F9A5-CD4B-B593-00755101EE1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07385566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69436687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383396" y="2581166"/>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383396" y="3823067"/>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subtitle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4220263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1803835" y="872568"/>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1803835" y="2114469"/>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Presenter / Team name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8" name="Text Placeholder 3">
            <a:extLst>
              <a:ext uri="{FF2B5EF4-FFF2-40B4-BE49-F238E27FC236}">
                <a16:creationId xmlns:a16="http://schemas.microsoft.com/office/drawing/2014/main" id="{6821BDCB-FEA8-43B4-A9C0-64826298AD6A}"/>
              </a:ext>
            </a:extLst>
          </p:cNvPr>
          <p:cNvSpPr>
            <a:spLocks noGrp="1"/>
          </p:cNvSpPr>
          <p:nvPr>
            <p:ph type="body" sz="quarter" idx="12" hasCustomPrompt="1"/>
          </p:nvPr>
        </p:nvSpPr>
        <p:spPr>
          <a:xfrm>
            <a:off x="1803835" y="2580280"/>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1467" b="0" i="0" kern="1200" dirty="0">
                <a:solidFill>
                  <a:schemeClr val="accent2"/>
                </a:solidFill>
                <a:latin typeface="+mn-lt"/>
                <a:ea typeface="Helvetica Neue Thin" panose="020B0403020202020204" pitchFamily="34" charset="0"/>
                <a:cs typeface="+mn-cs"/>
              </a:defRPr>
            </a:lvl1pPr>
          </a:lstStyle>
          <a:p>
            <a:pPr lvl="0"/>
            <a:r>
              <a:rPr lang="en-US"/>
              <a:t>DDMMMYYYY</a:t>
            </a:r>
          </a:p>
        </p:txBody>
      </p:sp>
    </p:spTree>
    <p:extLst>
      <p:ext uri="{BB962C8B-B14F-4D97-AF65-F5344CB8AC3E}">
        <p14:creationId xmlns:p14="http://schemas.microsoft.com/office/powerpoint/2010/main" val="32017729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Graphic">
    <p:spTree>
      <p:nvGrpSpPr>
        <p:cNvPr id="1" name=""/>
        <p:cNvGrpSpPr/>
        <p:nvPr/>
      </p:nvGrpSpPr>
      <p:grpSpPr>
        <a:xfrm>
          <a:off x="0" y="0"/>
          <a:ext cx="0" cy="0"/>
          <a:chOff x="0" y="0"/>
          <a:chExt cx="0" cy="0"/>
        </a:xfrm>
      </p:grpSpPr>
      <p:sp>
        <p:nvSpPr>
          <p:cNvPr id="4" name="SmartArt Placeholder 3"/>
          <p:cNvSpPr>
            <a:spLocks noGrp="1" noChangeAspect="1"/>
          </p:cNvSpPr>
          <p:nvPr>
            <p:ph type="dgm" sz="quarter" idx="13"/>
          </p:nvPr>
        </p:nvSpPr>
        <p:spPr>
          <a:xfrm>
            <a:off x="605373" y="1463040"/>
            <a:ext cx="10977033" cy="4572000"/>
          </a:xfrm>
          <a:prstGeom prst="rect">
            <a:avLst/>
          </a:prstGeom>
        </p:spPr>
        <p:txBody>
          <a:bodyPr>
            <a:noAutofit/>
          </a:bodyPr>
          <a:lstStyle/>
          <a:p>
            <a:r>
              <a:rPr lang="en-US" noProof="0"/>
              <a:t>Click icon to add SmartArt graphic</a:t>
            </a:r>
          </a:p>
        </p:txBody>
      </p:sp>
      <p:sp>
        <p:nvSpPr>
          <p:cNvPr id="6" name="Title 1"/>
          <p:cNvSpPr>
            <a:spLocks noGrp="1"/>
          </p:cNvSpPr>
          <p:nvPr>
            <p:ph type="title" hasCustomPrompt="1"/>
          </p:nvPr>
        </p:nvSpPr>
        <p:spPr>
          <a:xfrm>
            <a:off x="609600" y="240771"/>
            <a:ext cx="10972800" cy="1143000"/>
          </a:xfrm>
        </p:spPr>
        <p:txBody>
          <a:bodyPr/>
          <a:lstStyle/>
          <a:p>
            <a:r>
              <a:rPr lang="en-US"/>
              <a:t>Click to edit title</a:t>
            </a:r>
          </a:p>
        </p:txBody>
      </p:sp>
    </p:spTree>
    <p:extLst>
      <p:ext uri="{BB962C8B-B14F-4D97-AF65-F5344CB8AC3E}">
        <p14:creationId xmlns:p14="http://schemas.microsoft.com/office/powerpoint/2010/main" val="3589102945"/>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p:nvPr>
        </p:nvSpPr>
        <p:spPr>
          <a:xfrm>
            <a:off x="383394" y="1230694"/>
            <a:ext cx="11425209" cy="4645173"/>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Tree>
    <p:extLst>
      <p:ext uri="{BB962C8B-B14F-4D97-AF65-F5344CB8AC3E}">
        <p14:creationId xmlns:p14="http://schemas.microsoft.com/office/powerpoint/2010/main" val="12843266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p:nvPr>
        </p:nvSpPr>
        <p:spPr>
          <a:xfrm>
            <a:off x="383396" y="195547"/>
            <a:ext cx="11425211" cy="684355"/>
          </a:xfrm>
        </p:spPr>
        <p:txBody>
          <a:bodyPr anchor="t"/>
          <a:lstStyle>
            <a:lvl1pPr>
              <a:defRPr/>
            </a:lvl1pPr>
          </a:lstStyle>
          <a:p>
            <a:endParaRPr lang="en-US"/>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hasCustomPrompt="1"/>
          </p:nvPr>
        </p:nvSpPr>
        <p:spPr>
          <a:xfrm>
            <a:off x="383394" y="1230693"/>
            <a:ext cx="11425209" cy="684355"/>
          </a:xfrm>
          <a:prstGeom prst="rect">
            <a:avLst/>
          </a:prstGeom>
        </p:spPr>
        <p:txBody>
          <a:bodyPr vert="horz" lIns="91440" tIns="45720" rIns="91440" bIns="45720" rtlCol="0">
            <a:noAutofit/>
          </a:bodyPr>
          <a:lstStyle>
            <a:lvl1pPr marL="455073" indent="-455073">
              <a:buFont typeface="+mj-lt"/>
              <a:buAutoNum type="arabicPeriod"/>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5" name="Text Placeholder 3">
            <a:extLst>
              <a:ext uri="{FF2B5EF4-FFF2-40B4-BE49-F238E27FC236}">
                <a16:creationId xmlns:a16="http://schemas.microsoft.com/office/drawing/2014/main" id="{D1A5BCE4-57A6-447A-A3D0-7FF3A78C8C52}"/>
              </a:ext>
            </a:extLst>
          </p:cNvPr>
          <p:cNvSpPr>
            <a:spLocks noGrp="1"/>
          </p:cNvSpPr>
          <p:nvPr>
            <p:ph idx="10" hasCustomPrompt="1"/>
          </p:nvPr>
        </p:nvSpPr>
        <p:spPr>
          <a:xfrm>
            <a:off x="383394" y="2088985"/>
            <a:ext cx="11425209" cy="684355"/>
          </a:xfrm>
          <a:prstGeom prst="rect">
            <a:avLst/>
          </a:prstGeom>
        </p:spPr>
        <p:txBody>
          <a:bodyPr vert="horz" lIns="91440" tIns="45720" rIns="91440" bIns="45720" rtlCol="0">
            <a:noAutofit/>
          </a:bodyPr>
          <a:lstStyle>
            <a:lvl1pPr marL="455073" indent="-455073">
              <a:buFont typeface="+mj-lt"/>
              <a:buAutoNum type="arabicPeriod" startAt="2"/>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7" name="Text Placeholder 3">
            <a:extLst>
              <a:ext uri="{FF2B5EF4-FFF2-40B4-BE49-F238E27FC236}">
                <a16:creationId xmlns:a16="http://schemas.microsoft.com/office/drawing/2014/main" id="{AF5FC4D5-3088-42A0-9065-37C6992D5D5D}"/>
              </a:ext>
            </a:extLst>
          </p:cNvPr>
          <p:cNvSpPr>
            <a:spLocks noGrp="1"/>
          </p:cNvSpPr>
          <p:nvPr>
            <p:ph idx="11" hasCustomPrompt="1"/>
          </p:nvPr>
        </p:nvSpPr>
        <p:spPr>
          <a:xfrm>
            <a:off x="383393" y="3010580"/>
            <a:ext cx="11425209" cy="684355"/>
          </a:xfrm>
          <a:prstGeom prst="rect">
            <a:avLst/>
          </a:prstGeom>
        </p:spPr>
        <p:txBody>
          <a:bodyPr vert="horz" lIns="91440" tIns="45720" rIns="91440" bIns="45720" rtlCol="0">
            <a:noAutofit/>
          </a:bodyPr>
          <a:lstStyle>
            <a:lvl1pPr marL="455073" indent="-455073">
              <a:buFont typeface="+mj-lt"/>
              <a:buAutoNum type="arabicPeriod" startAt="3"/>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8" name="Text Placeholder 3">
            <a:extLst>
              <a:ext uri="{FF2B5EF4-FFF2-40B4-BE49-F238E27FC236}">
                <a16:creationId xmlns:a16="http://schemas.microsoft.com/office/drawing/2014/main" id="{103362FB-AD7D-4310-8CF5-7B92EC9805CA}"/>
              </a:ext>
            </a:extLst>
          </p:cNvPr>
          <p:cNvSpPr>
            <a:spLocks noGrp="1"/>
          </p:cNvSpPr>
          <p:nvPr>
            <p:ph idx="12" hasCustomPrompt="1"/>
          </p:nvPr>
        </p:nvSpPr>
        <p:spPr>
          <a:xfrm>
            <a:off x="383393" y="3868872"/>
            <a:ext cx="11425209" cy="684355"/>
          </a:xfrm>
          <a:prstGeom prst="rect">
            <a:avLst/>
          </a:prstGeom>
        </p:spPr>
        <p:txBody>
          <a:bodyPr vert="horz" lIns="91440" tIns="45720" rIns="91440" bIns="45720" rtlCol="0">
            <a:noAutofit/>
          </a:bodyPr>
          <a:lstStyle>
            <a:lvl1pPr marL="455073" indent="-455073">
              <a:buFont typeface="+mj-lt"/>
              <a:buAutoNum type="arabicPeriod" startAt="4"/>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9" name="Text Placeholder 3">
            <a:extLst>
              <a:ext uri="{FF2B5EF4-FFF2-40B4-BE49-F238E27FC236}">
                <a16:creationId xmlns:a16="http://schemas.microsoft.com/office/drawing/2014/main" id="{D59859F8-35EC-4AF2-B85D-6C2A61E816D3}"/>
              </a:ext>
            </a:extLst>
          </p:cNvPr>
          <p:cNvSpPr>
            <a:spLocks noGrp="1"/>
          </p:cNvSpPr>
          <p:nvPr>
            <p:ph idx="13" hasCustomPrompt="1"/>
          </p:nvPr>
        </p:nvSpPr>
        <p:spPr>
          <a:xfrm>
            <a:off x="383393" y="4790467"/>
            <a:ext cx="11425209" cy="684355"/>
          </a:xfrm>
          <a:prstGeom prst="rect">
            <a:avLst/>
          </a:prstGeom>
        </p:spPr>
        <p:txBody>
          <a:bodyPr vert="horz" lIns="91440" tIns="45720" rIns="91440" bIns="45720" rtlCol="0">
            <a:noAutofit/>
          </a:bodyPr>
          <a:lstStyle>
            <a:lvl1pPr marL="455073" indent="-455073">
              <a:buFont typeface="+mj-lt"/>
              <a:buAutoNum type="arabicPeriod" startAt="5"/>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Tree>
    <p:extLst>
      <p:ext uri="{BB962C8B-B14F-4D97-AF65-F5344CB8AC3E}">
        <p14:creationId xmlns:p14="http://schemas.microsoft.com/office/powerpoint/2010/main" val="10004767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0"/>
            <a:ext cx="11425211" cy="453768"/>
          </a:xfrm>
          <a:prstGeom prst="rect">
            <a:avLst/>
          </a:prstGeom>
        </p:spPr>
        <p:txBody>
          <a:bodyPr anchor="b">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41097171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015286" y="1494215"/>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objective/summary</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5" name="Text Placeholder 3">
            <a:extLst>
              <a:ext uri="{FF2B5EF4-FFF2-40B4-BE49-F238E27FC236}">
                <a16:creationId xmlns:a16="http://schemas.microsoft.com/office/drawing/2014/main" id="{E0ACD150-3CBC-4B40-8A01-E565650CCB30}"/>
              </a:ext>
            </a:extLst>
          </p:cNvPr>
          <p:cNvSpPr>
            <a:spLocks noGrp="1"/>
          </p:cNvSpPr>
          <p:nvPr>
            <p:ph type="body" sz="quarter" idx="11" hasCustomPrompt="1"/>
          </p:nvPr>
        </p:nvSpPr>
        <p:spPr>
          <a:xfrm>
            <a:off x="3015286" y="3826722"/>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RDLT ask</a:t>
            </a:r>
          </a:p>
        </p:txBody>
      </p:sp>
    </p:spTree>
    <p:extLst>
      <p:ext uri="{BB962C8B-B14F-4D97-AF65-F5344CB8AC3E}">
        <p14:creationId xmlns:p14="http://schemas.microsoft.com/office/powerpoint/2010/main" val="38015606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6"/>
            <a:ext cx="11425211" cy="459740"/>
          </a:xfrm>
          <a:prstGeom prst="rect">
            <a:avLst/>
          </a:prstGeom>
        </p:spPr>
        <p:txBody>
          <a:bodyPr anchor="b">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5" name="Title 4">
            <a:extLst>
              <a:ext uri="{FF2B5EF4-FFF2-40B4-BE49-F238E27FC236}">
                <a16:creationId xmlns:a16="http://schemas.microsoft.com/office/drawing/2014/main" id="{05520C5E-DF02-6749-84F3-5F328EE0B415}"/>
              </a:ext>
            </a:extLst>
          </p:cNvPr>
          <p:cNvSpPr>
            <a:spLocks noGrp="1"/>
          </p:cNvSpPr>
          <p:nvPr>
            <p:ph type="title" hasCustomPrompt="1"/>
          </p:nvPr>
        </p:nvSpPr>
        <p:spPr/>
        <p:txBody>
          <a:bodyPr anchor="t"/>
          <a:lstStyle>
            <a:lvl1pPr>
              <a:defRPr/>
            </a:lvl1pPr>
          </a:lstStyle>
          <a:p>
            <a:r>
              <a:rPr lang="en-US"/>
              <a:t>Click to Add Title</a:t>
            </a:r>
          </a:p>
        </p:txBody>
      </p:sp>
      <p:sp>
        <p:nvSpPr>
          <p:cNvPr id="6" name="Text Placeholder 3">
            <a:extLst>
              <a:ext uri="{FF2B5EF4-FFF2-40B4-BE49-F238E27FC236}">
                <a16:creationId xmlns:a16="http://schemas.microsoft.com/office/drawing/2014/main" id="{7FBDD9F9-47A7-2F4D-9FB4-D35E03D97B8A}"/>
              </a:ext>
            </a:extLst>
          </p:cNvPr>
          <p:cNvSpPr>
            <a:spLocks noGrp="1"/>
          </p:cNvSpPr>
          <p:nvPr>
            <p:ph idx="1" hasCustomPrompt="1"/>
          </p:nvPr>
        </p:nvSpPr>
        <p:spPr>
          <a:xfrm>
            <a:off x="383394" y="1348740"/>
            <a:ext cx="11425209" cy="4527125"/>
          </a:xfrm>
          <a:prstGeom prst="rect">
            <a:avLst/>
          </a:prstGeom>
        </p:spPr>
        <p:txBody>
          <a:bodyPr vert="horz" lIns="91440" tIns="45720" rIns="91440" bIns="45720" rtlCol="0">
            <a:normAutofit/>
          </a:bodyPr>
          <a:lstStyle>
            <a:lvl1pPr>
              <a:defRPr lang="en-US" dirty="0"/>
            </a:lvl1pPr>
            <a:lvl2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2pPr>
            <a:lvl3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3pPr>
            <a:lvl4pPr algn="l" defTabSz="609570" rtl="0" eaLnBrk="1" latinLnBrk="0" hangingPunct="1">
              <a:lnSpc>
                <a:spcPct val="100000"/>
              </a:lnSpc>
              <a:spcBef>
                <a:spcPts val="400"/>
              </a:spcBef>
              <a:spcAft>
                <a:spcPts val="0"/>
              </a:spcAft>
              <a:buClr>
                <a:schemeClr val="tx2"/>
              </a:buClr>
              <a:buSzPct val="93000"/>
              <a:tabLst/>
              <a:defRPr lang="en-US" sz="2400" b="0" i="0" kern="1200" baseline="0" dirty="0" smtClean="0">
                <a:solidFill>
                  <a:schemeClr val="tx1"/>
                </a:solidFill>
                <a:latin typeface="+mn-lt"/>
                <a:ea typeface="Helvetica Neue Thin" panose="020B0403020202020204" pitchFamily="34" charset="0"/>
                <a:cs typeface="+mn-cs"/>
              </a:defRPr>
            </a:lvl4pPr>
            <a:lvl5pPr algn="l" defTabSz="609570"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5pPr>
          </a:lstStyle>
          <a:p>
            <a:pPr lvl="1"/>
            <a:r>
              <a:rPr lang="en-US"/>
              <a:t>First level bullet</a:t>
            </a:r>
          </a:p>
          <a:p>
            <a:pPr lvl="2"/>
            <a:r>
              <a:rPr lang="en-US"/>
              <a:t>Second level bullet</a:t>
            </a:r>
          </a:p>
          <a:p>
            <a:pPr lvl="3"/>
            <a:r>
              <a:rPr lang="en-US"/>
              <a:t>Third level bullet</a:t>
            </a:r>
          </a:p>
          <a:p>
            <a:pPr lvl="4"/>
            <a:r>
              <a:rPr lang="en-US"/>
              <a:t>Fourth level bullet</a:t>
            </a:r>
          </a:p>
        </p:txBody>
      </p:sp>
      <p:sp>
        <p:nvSpPr>
          <p:cNvPr id="8" name="Slide Number Placeholder 2">
            <a:extLst>
              <a:ext uri="{FF2B5EF4-FFF2-40B4-BE49-F238E27FC236}">
                <a16:creationId xmlns:a16="http://schemas.microsoft.com/office/drawing/2014/main" id="{74103146-0ED8-B043-B2AD-C9BAFBB70F5E}"/>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40304030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lvl1pPr>
          </a:lstStyle>
          <a:p>
            <a:r>
              <a:rPr lang="en-US"/>
              <a:t>Click to Add Title</a:t>
            </a:r>
          </a:p>
        </p:txBody>
      </p:sp>
      <p:sp>
        <p:nvSpPr>
          <p:cNvPr id="12" name="Text Placeholder 7">
            <a:extLst>
              <a:ext uri="{FF2B5EF4-FFF2-40B4-BE49-F238E27FC236}">
                <a16:creationId xmlns:a16="http://schemas.microsoft.com/office/drawing/2014/main" id="{FDB9B4E4-BFD7-5947-A10A-2DFC2156CD68}"/>
              </a:ext>
            </a:extLst>
          </p:cNvPr>
          <p:cNvSpPr>
            <a:spLocks noGrp="1"/>
          </p:cNvSpPr>
          <p:nvPr>
            <p:ph type="body" sz="quarter" idx="39" hasCustomPrompt="1"/>
          </p:nvPr>
        </p:nvSpPr>
        <p:spPr>
          <a:xfrm>
            <a:off x="383399" y="1200505"/>
            <a:ext cx="5712607" cy="4725865"/>
          </a:xfrm>
          <a:prstGeom prst="rect">
            <a:avLst/>
          </a:prstGeom>
        </p:spPr>
        <p:txBody>
          <a:bodyPr/>
          <a:lstStyle>
            <a:lvl1pPr>
              <a:buClr>
                <a:schemeClr val="accent2"/>
              </a:buClr>
              <a:defRPr sz="2667">
                <a:solidFill>
                  <a:schemeClr val="tx1"/>
                </a:solidFill>
              </a:defRPr>
            </a:lvl1pPr>
            <a:lvl2pPr>
              <a:buClr>
                <a:schemeClr val="accent2"/>
              </a:buClr>
              <a:defRPr sz="2400">
                <a:solidFill>
                  <a:schemeClr val="tx1"/>
                </a:solidFill>
              </a:defRPr>
            </a:lvl2pPr>
            <a:lvl3pPr>
              <a:buClr>
                <a:schemeClr val="accent2"/>
              </a:buClr>
              <a:defRPr sz="2400">
                <a:solidFill>
                  <a:schemeClr val="tx1"/>
                </a:solidFill>
              </a:defRPr>
            </a:lvl3pPr>
            <a:lvl4pPr>
              <a:buClr>
                <a:schemeClr val="accent2"/>
              </a:buClr>
              <a:defRPr sz="2400">
                <a:solidFill>
                  <a:schemeClr val="tx1"/>
                </a:solidFill>
              </a:defRPr>
            </a:lvl4pPr>
            <a:lvl5pPr marL="918588" indent="0">
              <a:buNone/>
              <a:defRPr sz="2133"/>
            </a:lvl5pPr>
          </a:lstStyle>
          <a:p>
            <a:pPr lvl="0"/>
            <a:r>
              <a:rPr lang="en-US"/>
              <a:t>Click to add text</a:t>
            </a:r>
          </a:p>
          <a:p>
            <a:pPr lvl="1"/>
            <a:r>
              <a:rPr lang="en-US"/>
              <a:t> First level bullet</a:t>
            </a:r>
          </a:p>
          <a:p>
            <a:pPr lvl="2"/>
            <a:r>
              <a:rPr lang="en-US"/>
              <a:t>Second level bullet</a:t>
            </a:r>
          </a:p>
          <a:p>
            <a:pPr lvl="3"/>
            <a:r>
              <a:rPr lang="en-US"/>
              <a:t>Third level bullet</a:t>
            </a:r>
          </a:p>
        </p:txBody>
      </p:sp>
      <p:sp>
        <p:nvSpPr>
          <p:cNvPr id="5" name="Content Placeholder 4">
            <a:extLst>
              <a:ext uri="{FF2B5EF4-FFF2-40B4-BE49-F238E27FC236}">
                <a16:creationId xmlns:a16="http://schemas.microsoft.com/office/drawing/2014/main" id="{4A1A857E-3A8C-0F47-8766-21EF708CB324}"/>
              </a:ext>
            </a:extLst>
          </p:cNvPr>
          <p:cNvSpPr>
            <a:spLocks noGrp="1"/>
          </p:cNvSpPr>
          <p:nvPr>
            <p:ph sz="quarter" idx="41" hasCustomPrompt="1"/>
          </p:nvPr>
        </p:nvSpPr>
        <p:spPr>
          <a:xfrm>
            <a:off x="6096005" y="1200510"/>
            <a:ext cx="5712884" cy="4726516"/>
          </a:xfrm>
          <a:prstGeom prst="rect">
            <a:avLst/>
          </a:prstGeom>
        </p:spPr>
        <p:txBody>
          <a:bodyPr/>
          <a:lstStyle>
            <a:lvl1pPr algn="ctr">
              <a:defRPr sz="2400" i="1">
                <a:solidFill>
                  <a:schemeClr val="tx1">
                    <a:lumMod val="60000"/>
                    <a:lumOff val="40000"/>
                  </a:schemeClr>
                </a:solidFill>
              </a:defRPr>
            </a:lvl1pPr>
          </a:lstStyle>
          <a:p>
            <a:pPr lvl="0"/>
            <a:r>
              <a:rPr lang="en-US"/>
              <a:t>Click icon to add visual content </a:t>
            </a:r>
          </a:p>
        </p:txBody>
      </p:sp>
      <p:sp>
        <p:nvSpPr>
          <p:cNvPr id="7" name="Slide Number Placeholder 2">
            <a:extLst>
              <a:ext uri="{FF2B5EF4-FFF2-40B4-BE49-F238E27FC236}">
                <a16:creationId xmlns:a16="http://schemas.microsoft.com/office/drawing/2014/main" id="{1D6A0684-132F-EA40-99F9-7250FDE3BB95}"/>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42458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6" y="1998275"/>
            <a:ext cx="9192183" cy="3482472"/>
          </a:xfrm>
        </p:spPr>
        <p:txBody>
          <a:bodyPr>
            <a:noAutofit/>
          </a:bodyPr>
          <a:lstStyle>
            <a:lvl1pPr marL="0" marR="0" indent="0" algn="l" defTabSz="609570" rtl="0" eaLnBrk="1" fontAlgn="auto" latinLnBrk="0" hangingPunct="1">
              <a:lnSpc>
                <a:spcPct val="140000"/>
              </a:lnSpc>
              <a:spcBef>
                <a:spcPct val="20000"/>
              </a:spcBef>
              <a:spcAft>
                <a:spcPts val="800"/>
              </a:spcAft>
              <a:buClrTx/>
              <a:buSzTx/>
              <a:buFont typeface="Arial"/>
              <a:buNone/>
              <a:tabLst/>
              <a:defRPr lang="en-US" sz="1867" b="0" i="0" baseline="0" smtClean="0">
                <a:solidFill>
                  <a:srgbClr val="7C878E"/>
                </a:solidFill>
                <a:effectLst/>
                <a:latin typeface="Arial"/>
                <a:cs typeface="Arial"/>
              </a:defRPr>
            </a:lvl1pPr>
            <a:lvl2pPr marL="0" indent="0" algn="l">
              <a:spcAft>
                <a:spcPts val="800"/>
              </a:spcAft>
              <a:buNone/>
              <a:defRPr sz="1867">
                <a:solidFill>
                  <a:srgbClr val="578196"/>
                </a:solidFill>
              </a:defRPr>
            </a:lvl2pPr>
            <a:lvl3pPr marL="461411" indent="-148159" algn="l" defTabSz="226473">
              <a:lnSpc>
                <a:spcPct val="100000"/>
              </a:lnSpc>
              <a:spcAft>
                <a:spcPts val="800"/>
              </a:spcAft>
              <a:defRPr sz="1867" b="0" i="0">
                <a:solidFill>
                  <a:srgbClr val="7C878E"/>
                </a:solidFill>
                <a:latin typeface="+mn-lt"/>
                <a:cs typeface="Arial"/>
              </a:defRPr>
            </a:lvl3pPr>
            <a:lvl4pPr marL="757729" indent="-148159" algn="l" defTabSz="-146043">
              <a:lnSpc>
                <a:spcPct val="100000"/>
              </a:lnSpc>
              <a:spcAft>
                <a:spcPts val="800"/>
              </a:spcAft>
              <a:tabLst>
                <a:tab pos="920705" algn="l"/>
              </a:tabLst>
              <a:defRPr sz="1867" b="0" i="0">
                <a:solidFill>
                  <a:srgbClr val="7C878E"/>
                </a:solidFill>
                <a:latin typeface="+mn-lt"/>
                <a:cs typeface="Arial"/>
              </a:defRPr>
            </a:lvl4pPr>
            <a:lvl5pPr marL="920705" indent="-12700" algn="l" defTabSz="-12700">
              <a:defRPr sz="1467">
                <a:solidFill>
                  <a:srgbClr val="578196"/>
                </a:solidFill>
              </a:defRPr>
            </a:lvl5pPr>
          </a:lstStyle>
          <a:p>
            <a:pPr marL="0" indent="0">
              <a:buNone/>
            </a:pPr>
            <a:r>
              <a:rPr lang="en-US">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endParaRPr lang="en-US"/>
          </a:p>
        </p:txBody>
      </p:sp>
      <p:sp>
        <p:nvSpPr>
          <p:cNvPr id="6" name="Title 1"/>
          <p:cNvSpPr>
            <a:spLocks noGrp="1"/>
          </p:cNvSpPr>
          <p:nvPr>
            <p:ph type="title" hasCustomPrompt="1"/>
          </p:nvPr>
        </p:nvSpPr>
        <p:spPr>
          <a:xfrm>
            <a:off x="609601" y="274642"/>
            <a:ext cx="9192187" cy="893215"/>
          </a:xfrm>
        </p:spPr>
        <p:txBody>
          <a:bodyPr anchor="b">
            <a:normAutofit/>
          </a:bodyPr>
          <a:lstStyle>
            <a:lvl1pPr algn="l">
              <a:defRPr sz="3733" b="1" cap="none" baseline="0">
                <a:solidFill>
                  <a:srgbClr val="2573BA"/>
                </a:solidFill>
              </a:defRPr>
            </a:lvl1pPr>
          </a:lstStyle>
          <a:p>
            <a:r>
              <a:rPr lang="es-ES_tradnl" err="1"/>
              <a:t>Click</a:t>
            </a:r>
            <a:r>
              <a:rPr lang="es-ES_tradnl"/>
              <a:t> </a:t>
            </a:r>
            <a:r>
              <a:rPr lang="es-ES_tradnl" err="1"/>
              <a:t>to</a:t>
            </a:r>
            <a:r>
              <a:rPr lang="es-ES_tradnl"/>
              <a:t> </a:t>
            </a:r>
            <a:r>
              <a:rPr lang="es-ES_tradnl" err="1"/>
              <a:t>edit</a:t>
            </a:r>
            <a:r>
              <a:rPr lang="es-ES_tradnl"/>
              <a:t> </a:t>
            </a:r>
            <a:r>
              <a:rPr lang="es-ES_tradnl" err="1"/>
              <a:t>title</a:t>
            </a:r>
            <a:endParaRPr lang="en-US"/>
          </a:p>
        </p:txBody>
      </p:sp>
    </p:spTree>
    <p:extLst>
      <p:ext uri="{BB962C8B-B14F-4D97-AF65-F5344CB8AC3E}">
        <p14:creationId xmlns:p14="http://schemas.microsoft.com/office/powerpoint/2010/main" val="3922834114"/>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1230313" y="186897"/>
            <a:ext cx="9627099" cy="665593"/>
          </a:xfrm>
          <a:prstGeom prst="rect">
            <a:avLst/>
          </a:prstGeom>
        </p:spPr>
        <p:txBody>
          <a:bodyPr anchor="b"/>
          <a:lstStyle>
            <a:lvl1pPr algn="ctr">
              <a:defRPr sz="3000" b="1" i="0" cap="all" baseline="0">
                <a:solidFill>
                  <a:srgbClr val="0E2D57"/>
                </a:solidFill>
                <a:latin typeface="Arial Narrow" charset="0"/>
                <a:ea typeface="Arial Narrow" charset="0"/>
                <a:cs typeface="Arial Narrow" charset="0"/>
              </a:defRPr>
            </a:lvl1pPr>
          </a:lstStyle>
          <a:p>
            <a:r>
              <a:rPr lang="en-US"/>
              <a:t>CLICK TO EDIT MASTER TITLE STYLE</a:t>
            </a:r>
            <a:endParaRPr lang="en-GB"/>
          </a:p>
        </p:txBody>
      </p:sp>
      <p:sp>
        <p:nvSpPr>
          <p:cNvPr id="12" name="Subtitle 2"/>
          <p:cNvSpPr>
            <a:spLocks noGrp="1"/>
          </p:cNvSpPr>
          <p:nvPr>
            <p:ph type="subTitle" idx="1"/>
          </p:nvPr>
        </p:nvSpPr>
        <p:spPr>
          <a:xfrm>
            <a:off x="1230313" y="852489"/>
            <a:ext cx="9627099" cy="499699"/>
          </a:xfrm>
          <a:prstGeom prst="rect">
            <a:avLst/>
          </a:prstGeom>
        </p:spPr>
        <p:txBody>
          <a:bodyPr/>
          <a:lstStyle>
            <a:lvl1pPr marL="0" indent="0" algn="ctr">
              <a:buNone/>
              <a:defRPr sz="1800">
                <a:solidFill>
                  <a:srgbClr val="CD5D3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cxnSp>
        <p:nvCxnSpPr>
          <p:cNvPr id="17" name="Straight Connector 16"/>
          <p:cNvCxnSpPr/>
          <p:nvPr userDrawn="1"/>
        </p:nvCxnSpPr>
        <p:spPr>
          <a:xfrm>
            <a:off x="1268413" y="6400801"/>
            <a:ext cx="0" cy="1643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idx="13"/>
          </p:nvPr>
        </p:nvSpPr>
        <p:spPr>
          <a:xfrm>
            <a:off x="762000" y="1600200"/>
            <a:ext cx="10591800" cy="4191000"/>
          </a:xfrm>
          <a:prstGeom prst="rect">
            <a:avLst/>
          </a:prstGeom>
        </p:spPr>
        <p:txBody>
          <a:bodyPr>
            <a:normAutofit/>
          </a:bodyPr>
          <a:lstStyle>
            <a:lvl1pPr marL="0" indent="0">
              <a:buNone/>
              <a:defRPr sz="1800">
                <a:solidFill>
                  <a:srgbClr val="4C4F4E"/>
                </a:solidFill>
              </a:defRPr>
            </a:lvl1pPr>
            <a:lvl2pPr>
              <a:defRPr sz="1200">
                <a:solidFill>
                  <a:srgbClr val="4C4F4E"/>
                </a:solidFill>
              </a:defRPr>
            </a:lvl2pPr>
            <a:lvl3pPr>
              <a:defRPr sz="1200">
                <a:solidFill>
                  <a:srgbClr val="4C4F4E"/>
                </a:solidFill>
              </a:defRPr>
            </a:lvl3pPr>
            <a:lvl4pPr>
              <a:defRPr sz="1200">
                <a:solidFill>
                  <a:srgbClr val="4C4F4E"/>
                </a:solidFill>
              </a:defRPr>
            </a:lvl4pPr>
            <a:lvl5pPr>
              <a:defRPr sz="1200">
                <a:solidFill>
                  <a:srgbClr val="4C4F4E"/>
                </a:solidFill>
              </a:defRPr>
            </a:lvl5pPr>
          </a:lstStyle>
          <a:p>
            <a:pPr lvl="0"/>
            <a:r>
              <a:rPr lang="en-US"/>
              <a:t>Click to edit Master text styles</a:t>
            </a:r>
          </a:p>
        </p:txBody>
      </p:sp>
    </p:spTree>
    <p:extLst>
      <p:ext uri="{BB962C8B-B14F-4D97-AF65-F5344CB8AC3E}">
        <p14:creationId xmlns:p14="http://schemas.microsoft.com/office/powerpoint/2010/main" val="421532998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 Table">
    <p:spTree>
      <p:nvGrpSpPr>
        <p:cNvPr id="1" name=""/>
        <p:cNvGrpSpPr/>
        <p:nvPr/>
      </p:nvGrpSpPr>
      <p:grpSpPr>
        <a:xfrm>
          <a:off x="0" y="0"/>
          <a:ext cx="0" cy="0"/>
          <a:chOff x="0" y="0"/>
          <a:chExt cx="0" cy="0"/>
        </a:xfrm>
      </p:grpSpPr>
      <p:sp>
        <p:nvSpPr>
          <p:cNvPr id="8" name="Table Placeholder 7"/>
          <p:cNvSpPr>
            <a:spLocks noGrp="1"/>
          </p:cNvSpPr>
          <p:nvPr>
            <p:ph type="tbl" sz="quarter" idx="15"/>
          </p:nvPr>
        </p:nvSpPr>
        <p:spPr>
          <a:xfrm>
            <a:off x="609600" y="1463040"/>
            <a:ext cx="10972800" cy="4511040"/>
          </a:xfrm>
          <a:prstGeom prst="rect">
            <a:avLst/>
          </a:prstGeom>
        </p:spPr>
        <p:txBody>
          <a:bodyPr/>
          <a:lstStyle/>
          <a:p>
            <a:r>
              <a:rPr lang="en-US"/>
              <a:t>Click icon to add table</a:t>
            </a:r>
          </a:p>
        </p:txBody>
      </p:sp>
      <p:sp>
        <p:nvSpPr>
          <p:cNvPr id="2" name="Title 1"/>
          <p:cNvSpPr>
            <a:spLocks noGrp="1"/>
          </p:cNvSpPr>
          <p:nvPr>
            <p:ph type="title" hasCustomPrompt="1"/>
          </p:nvPr>
        </p:nvSpPr>
        <p:spPr>
          <a:xfrm>
            <a:off x="609600" y="235479"/>
            <a:ext cx="10972800" cy="1143000"/>
          </a:xfrm>
        </p:spPr>
        <p:txBody>
          <a:bodyPr anchor="t"/>
          <a:lstStyle/>
          <a:p>
            <a:r>
              <a:rPr lang="en-US" noProof="0"/>
              <a:t>Click to edit title</a:t>
            </a:r>
          </a:p>
        </p:txBody>
      </p:sp>
    </p:spTree>
    <p:extLst>
      <p:ext uri="{BB962C8B-B14F-4D97-AF65-F5344CB8AC3E}">
        <p14:creationId xmlns:p14="http://schemas.microsoft.com/office/powerpoint/2010/main" val="18659906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0771"/>
            <a:ext cx="10972800" cy="1143000"/>
          </a:xfrm>
        </p:spPr>
        <p:txBody>
          <a:bodyPr/>
          <a:lstStyle/>
          <a:p>
            <a:r>
              <a:rPr lang="en-US"/>
              <a:t>Click to edit title</a:t>
            </a:r>
          </a:p>
        </p:txBody>
      </p:sp>
      <p:sp>
        <p:nvSpPr>
          <p:cNvPr id="5" name="Content Placeholder 3"/>
          <p:cNvSpPr>
            <a:spLocks noGrp="1"/>
          </p:cNvSpPr>
          <p:nvPr>
            <p:ph sz="quarter" idx="10" hasCustomPrompt="1"/>
          </p:nvPr>
        </p:nvSpPr>
        <p:spPr>
          <a:xfrm>
            <a:off x="609600" y="1463042"/>
            <a:ext cx="10972800" cy="4612655"/>
          </a:xfrm>
          <a:prstGeom prst="rect">
            <a:avLst/>
          </a:prstGeom>
        </p:spPr>
        <p:txBody>
          <a:bodyPr/>
          <a:lstStyle>
            <a:lvl1pPr marL="609570" indent="-609570">
              <a:lnSpc>
                <a:spcPct val="110000"/>
              </a:lnSpc>
              <a:buFont typeface="Arial" panose="020B0604020202020204" pitchFamily="34" charset="0"/>
              <a:buChar char="•"/>
              <a:defRPr sz="4267"/>
            </a:lvl1pPr>
            <a:lvl2pPr marL="1219140" indent="-609570">
              <a:lnSpc>
                <a:spcPct val="110000"/>
              </a:lnSpc>
              <a:buFont typeface="Courier New" panose="02070309020205020404" pitchFamily="49" charset="0"/>
              <a:buChar char="o"/>
              <a:defRPr sz="3733"/>
            </a:lvl2pPr>
            <a:lvl3pPr marL="1828709" indent="-609570">
              <a:lnSpc>
                <a:spcPct val="110000"/>
              </a:lnSpc>
              <a:buFont typeface="Wingdings" panose="05000000000000000000" pitchFamily="2" charset="2"/>
              <a:buChar char="§"/>
              <a:defRPr sz="3200"/>
            </a:lvl3pPr>
            <a:lvl4pPr marL="2438278" indent="-487656">
              <a:lnSpc>
                <a:spcPct val="110000"/>
              </a:lnSpc>
              <a:buFont typeface="Arial" panose="020B0604020202020204" pitchFamily="34" charset="0"/>
              <a:buChar char="-"/>
              <a:defRPr sz="3200"/>
            </a:lvl4pPr>
            <a:lvl5pPr marL="3047848" indent="-609570">
              <a:lnSpc>
                <a:spcPct val="110000"/>
              </a:lnSpc>
              <a:buFont typeface="Arial" panose="020B0604020202020204" pitchFamily="34" charset="0"/>
              <a:buChar char="•"/>
              <a:defRPr sz="3200"/>
            </a:lvl5pPr>
            <a:lvl6pPr marL="2438278" indent="-487656">
              <a:lnSpc>
                <a:spcPct val="140000"/>
              </a:lnSpc>
              <a:defRPr sz="3733"/>
            </a:lvl6pPr>
            <a:lvl7pPr marL="2804021" indent="-487656">
              <a:lnSpc>
                <a:spcPct val="140000"/>
              </a:lnSpc>
              <a:buFont typeface="Arial" panose="020B0604020202020204" pitchFamily="34" charset="0"/>
              <a:buChar char="•"/>
              <a:defRPr sz="3733"/>
            </a:lvl7pPr>
            <a:lvl8pPr marL="3169762">
              <a:defRPr sz="3733"/>
            </a:lvl8pPr>
            <a:lvl9pPr marL="3535504">
              <a:defRPr sz="3733"/>
            </a:lvl9pPr>
          </a:lstStyle>
          <a:p>
            <a:pPr lvl="0"/>
            <a:r>
              <a:rPr lang="en-US"/>
              <a:t>Bullet level 1</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679304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Chart">
    <p:spTree>
      <p:nvGrpSpPr>
        <p:cNvPr id="1" name=""/>
        <p:cNvGrpSpPr/>
        <p:nvPr/>
      </p:nvGrpSpPr>
      <p:grpSpPr>
        <a:xfrm>
          <a:off x="0" y="0"/>
          <a:ext cx="0" cy="0"/>
          <a:chOff x="0" y="0"/>
          <a:chExt cx="0" cy="0"/>
        </a:xfrm>
      </p:grpSpPr>
      <p:sp>
        <p:nvSpPr>
          <p:cNvPr id="6" name="Chart Placeholder 4"/>
          <p:cNvSpPr>
            <a:spLocks noGrp="1" noChangeAspect="1"/>
          </p:cNvSpPr>
          <p:nvPr>
            <p:ph type="chart" sz="quarter" idx="14"/>
          </p:nvPr>
        </p:nvSpPr>
        <p:spPr>
          <a:xfrm>
            <a:off x="605367" y="1463040"/>
            <a:ext cx="10972800" cy="4572000"/>
          </a:xfrm>
          <a:prstGeom prst="rect">
            <a:avLst/>
          </a:prstGeom>
        </p:spPr>
        <p:txBody>
          <a:bodyPr>
            <a:noAutofit/>
          </a:bodyPr>
          <a:lstStyle/>
          <a:p>
            <a:r>
              <a:rPr lang="en-US" noProof="0"/>
              <a:t>Click icon to add chart</a:t>
            </a:r>
          </a:p>
        </p:txBody>
      </p:sp>
      <p:sp>
        <p:nvSpPr>
          <p:cNvPr id="5" name="Title 1"/>
          <p:cNvSpPr>
            <a:spLocks noGrp="1"/>
          </p:cNvSpPr>
          <p:nvPr>
            <p:ph type="title" hasCustomPrompt="1"/>
          </p:nvPr>
        </p:nvSpPr>
        <p:spPr>
          <a:xfrm>
            <a:off x="609600" y="240771"/>
            <a:ext cx="10972800" cy="1143000"/>
          </a:xfrm>
        </p:spPr>
        <p:txBody>
          <a:bodyPr/>
          <a:lstStyle/>
          <a:p>
            <a:r>
              <a:rPr lang="en-US"/>
              <a:t>Click to edit title</a:t>
            </a:r>
          </a:p>
        </p:txBody>
      </p:sp>
    </p:spTree>
    <p:extLst>
      <p:ext uri="{BB962C8B-B14F-4D97-AF65-F5344CB8AC3E}">
        <p14:creationId xmlns:p14="http://schemas.microsoft.com/office/powerpoint/2010/main" val="2352641490"/>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A001-629C-4E77-A88D-83251C94A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DC19F-3BA0-422A-B80E-F639D3A044A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1B6C7-910E-4154-B573-5E77D4B68510}"/>
              </a:ext>
            </a:extLst>
          </p:cNvPr>
          <p:cNvSpPr>
            <a:spLocks noGrp="1"/>
          </p:cNvSpPr>
          <p:nvPr>
            <p:ph type="dt" sz="half" idx="10"/>
          </p:nvPr>
        </p:nvSpPr>
        <p:spPr/>
        <p:txBody>
          <a:bodyPr/>
          <a:lstStyle/>
          <a:p>
            <a:fld id="{611FC01A-BB17-4F59-8EDB-00B2FCA7E1AA}" type="datetimeFigureOut">
              <a:rPr lang="en-US" smtClean="0"/>
              <a:t>4/11/22</a:t>
            </a:fld>
            <a:endParaRPr lang="en-US"/>
          </a:p>
        </p:txBody>
      </p:sp>
      <p:sp>
        <p:nvSpPr>
          <p:cNvPr id="5" name="Footer Placeholder 4">
            <a:extLst>
              <a:ext uri="{FF2B5EF4-FFF2-40B4-BE49-F238E27FC236}">
                <a16:creationId xmlns:a16="http://schemas.microsoft.com/office/drawing/2014/main" id="{0E4CCD62-B0AD-48F9-9F2F-ECB9721DC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A336-660D-484C-86BB-81D510F4F770}"/>
              </a:ext>
            </a:extLst>
          </p:cNvPr>
          <p:cNvSpPr>
            <a:spLocks noGrp="1"/>
          </p:cNvSpPr>
          <p:nvPr>
            <p:ph type="sldNum" sz="quarter" idx="12"/>
          </p:nvPr>
        </p:nvSpPr>
        <p:spPr/>
        <p:txBody>
          <a:bodyPr/>
          <a:lstStyle/>
          <a:p>
            <a:fld id="{55414E98-CA04-4752-91E7-1522C7FD1062}" type="slidenum">
              <a:rPr lang="en-US" smtClean="0"/>
              <a:t>‹#›</a:t>
            </a:fld>
            <a:endParaRPr lang="en-US"/>
          </a:p>
        </p:txBody>
      </p:sp>
    </p:spTree>
    <p:extLst>
      <p:ext uri="{BB962C8B-B14F-4D97-AF65-F5344CB8AC3E}">
        <p14:creationId xmlns:p14="http://schemas.microsoft.com/office/powerpoint/2010/main" val="17838125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6391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B72A38-F9A5-CD4B-B593-00755101EE1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5887666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sz="3467">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4904679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383396" y="2581166"/>
            <a:ext cx="8584331" cy="1241901"/>
          </a:xfrm>
        </p:spPr>
        <p:txBody>
          <a:bodyPr anchor="b"/>
          <a:lstStyle>
            <a:lvl1pPr>
              <a:defRPr sz="3467"/>
            </a:lvl1pPr>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383395" y="3823067"/>
            <a:ext cx="8584331" cy="453768"/>
          </a:xfrm>
          <a:prstGeom prst="rect">
            <a:avLst/>
          </a:prstGeom>
        </p:spPr>
        <p:txBody>
          <a:bodyPr anchor="t">
            <a:noAutofit/>
          </a:bodyPr>
          <a:lstStyle>
            <a:lvl1pPr marL="0" indent="0" algn="l" defTabSz="609585"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rgbClr val="1CAA4D"/>
                </a:solidFill>
                <a:latin typeface="+mn-lt"/>
                <a:ea typeface="Helvetica Neue Thin" panose="020B0403020202020204" pitchFamily="34" charset="0"/>
                <a:cs typeface="+mn-cs"/>
              </a:defRPr>
            </a:lvl1pPr>
          </a:lstStyle>
          <a:p>
            <a:pPr lvl="0"/>
            <a:r>
              <a:rPr lang="en-US"/>
              <a:t>Click to add subtitle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37717007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sz="3467"/>
            </a:lvl1pPr>
          </a:lstStyle>
          <a:p>
            <a:r>
              <a:rPr lang="en-US"/>
              <a:t>Click to Add Title</a:t>
            </a:r>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p:nvPr>
        </p:nvSpPr>
        <p:spPr>
          <a:xfrm>
            <a:off x="383394" y="1230694"/>
            <a:ext cx="11425209" cy="4645173"/>
          </a:xfrm>
          <a:prstGeom prst="rect">
            <a:avLst/>
          </a:prstGeom>
        </p:spPr>
        <p:txBody>
          <a:bodyPr vert="horz" lIns="91440" tIns="45720" rIns="91440" bIns="45720" rtlCol="0">
            <a:noAutofit/>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07867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5" y="612012"/>
            <a:ext cx="11425211" cy="453768"/>
          </a:xfrm>
          <a:prstGeom prst="rect">
            <a:avLst/>
          </a:prstGeom>
        </p:spPr>
        <p:txBody>
          <a:bodyPr anchor="b">
            <a:noAutofit/>
          </a:bodyPr>
          <a:lstStyle>
            <a:lvl1pPr marL="0" indent="0">
              <a:defRPr lang="en-US" sz="2133" b="0" i="0" kern="1200" dirty="0">
                <a:solidFill>
                  <a:srgbClr val="1CAA4D"/>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sz="3467"/>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64187552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20C5E-DF02-6749-84F3-5F328EE0B415}"/>
              </a:ext>
            </a:extLst>
          </p:cNvPr>
          <p:cNvSpPr>
            <a:spLocks noGrp="1"/>
          </p:cNvSpPr>
          <p:nvPr>
            <p:ph type="title" hasCustomPrompt="1"/>
          </p:nvPr>
        </p:nvSpPr>
        <p:spPr/>
        <p:txBody>
          <a:bodyPr anchor="t"/>
          <a:lstStyle>
            <a:lvl1pPr>
              <a:defRPr sz="3467"/>
            </a:lvl1pPr>
          </a:lstStyle>
          <a:p>
            <a:r>
              <a:rPr lang="en-US"/>
              <a:t>Click to Add Title</a:t>
            </a:r>
          </a:p>
        </p:txBody>
      </p:sp>
      <p:sp>
        <p:nvSpPr>
          <p:cNvPr id="6" name="Text Placeholder 3">
            <a:extLst>
              <a:ext uri="{FF2B5EF4-FFF2-40B4-BE49-F238E27FC236}">
                <a16:creationId xmlns:a16="http://schemas.microsoft.com/office/drawing/2014/main" id="{7FBDD9F9-47A7-2F4D-9FB4-D35E03D97B8A}"/>
              </a:ext>
            </a:extLst>
          </p:cNvPr>
          <p:cNvSpPr>
            <a:spLocks noGrp="1"/>
          </p:cNvSpPr>
          <p:nvPr>
            <p:ph idx="1" hasCustomPrompt="1"/>
          </p:nvPr>
        </p:nvSpPr>
        <p:spPr>
          <a:xfrm>
            <a:off x="383394" y="1348740"/>
            <a:ext cx="11425209" cy="4527125"/>
          </a:xfrm>
          <a:prstGeom prst="rect">
            <a:avLst/>
          </a:prstGeom>
        </p:spPr>
        <p:txBody>
          <a:bodyPr vert="horz" lIns="91440" tIns="45720" rIns="91440" bIns="45720" rtlCol="0">
            <a:normAutofit/>
          </a:bodyPr>
          <a:lstStyle>
            <a:lvl1pPr>
              <a:defRPr lang="en-US" dirty="0"/>
            </a:lvl1pPr>
            <a:lvl2pPr algn="l" defTabSz="609585" rtl="0" eaLnBrk="1" latinLnBrk="0" hangingPunct="1">
              <a:lnSpc>
                <a:spcPct val="100000"/>
              </a:lnSpc>
              <a:spcBef>
                <a:spcPts val="400"/>
              </a:spcBef>
              <a:spcAft>
                <a:spcPts val="0"/>
              </a:spcAft>
              <a:buClr>
                <a:schemeClr val="tx2"/>
              </a:buClr>
              <a:tabLst/>
              <a:defRPr lang="en-US" sz="2400" b="0" i="0" kern="1200" baseline="0" dirty="0" smtClean="0">
                <a:solidFill>
                  <a:schemeClr val="tx1">
                    <a:lumMod val="50000"/>
                  </a:schemeClr>
                </a:solidFill>
                <a:latin typeface="+mn-lt"/>
                <a:ea typeface="Helvetica Neue Thin" panose="020B0403020202020204" pitchFamily="34" charset="0"/>
                <a:cs typeface="+mn-cs"/>
              </a:defRPr>
            </a:lvl2pPr>
            <a:lvl3pPr algn="l" defTabSz="609585" rtl="0" eaLnBrk="1" latinLnBrk="0" hangingPunct="1">
              <a:lnSpc>
                <a:spcPct val="100000"/>
              </a:lnSpc>
              <a:spcBef>
                <a:spcPts val="400"/>
              </a:spcBef>
              <a:spcAft>
                <a:spcPts val="0"/>
              </a:spcAft>
              <a:buClr>
                <a:schemeClr val="tx2"/>
              </a:buClr>
              <a:tabLst/>
              <a:defRPr lang="en-US" sz="2400" b="0" i="0" kern="1200" baseline="0" dirty="0" smtClean="0">
                <a:solidFill>
                  <a:schemeClr val="tx1">
                    <a:lumMod val="50000"/>
                  </a:schemeClr>
                </a:solidFill>
                <a:latin typeface="+mn-lt"/>
                <a:ea typeface="Helvetica Neue Thin" panose="020B0403020202020204" pitchFamily="34" charset="0"/>
                <a:cs typeface="+mn-cs"/>
              </a:defRPr>
            </a:lvl3pPr>
            <a:lvl4pPr algn="l" defTabSz="609585" rtl="0" eaLnBrk="1" latinLnBrk="0" hangingPunct="1">
              <a:lnSpc>
                <a:spcPct val="100000"/>
              </a:lnSpc>
              <a:spcBef>
                <a:spcPts val="400"/>
              </a:spcBef>
              <a:spcAft>
                <a:spcPts val="0"/>
              </a:spcAft>
              <a:buClr>
                <a:schemeClr val="tx2"/>
              </a:buClr>
              <a:buSzPct val="93000"/>
              <a:tabLst/>
              <a:defRPr lang="en-US" sz="2400" b="0" i="0" kern="1200" baseline="0" dirty="0" smtClean="0">
                <a:solidFill>
                  <a:schemeClr val="tx1">
                    <a:lumMod val="50000"/>
                  </a:schemeClr>
                </a:solidFill>
                <a:latin typeface="+mn-lt"/>
                <a:ea typeface="Helvetica Neue Thin" panose="020B0403020202020204" pitchFamily="34" charset="0"/>
                <a:cs typeface="+mn-cs"/>
              </a:defRPr>
            </a:lvl4pPr>
            <a:lvl5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lumMod val="50000"/>
                  </a:schemeClr>
                </a:solidFill>
                <a:latin typeface="+mn-lt"/>
                <a:ea typeface="Helvetica Neue Thin" panose="020B0403020202020204" pitchFamily="34" charset="0"/>
                <a:cs typeface="+mn-cs"/>
              </a:defRPr>
            </a:lvl5pPr>
          </a:lstStyle>
          <a:p>
            <a:pPr lvl="1"/>
            <a:r>
              <a:rPr lang="en-US"/>
              <a:t>First level bullet</a:t>
            </a:r>
          </a:p>
          <a:p>
            <a:pPr lvl="2"/>
            <a:r>
              <a:rPr lang="en-US"/>
              <a:t>Second level bullet</a:t>
            </a:r>
          </a:p>
          <a:p>
            <a:pPr lvl="3"/>
            <a:r>
              <a:rPr lang="en-US"/>
              <a:t>Third level bullet</a:t>
            </a:r>
          </a:p>
          <a:p>
            <a:pPr lvl="4"/>
            <a:r>
              <a:rPr lang="en-US"/>
              <a:t>Fourth level bullet</a:t>
            </a:r>
          </a:p>
        </p:txBody>
      </p:sp>
      <p:sp>
        <p:nvSpPr>
          <p:cNvPr id="8" name="Slide Number Placeholder 2">
            <a:extLst>
              <a:ext uri="{FF2B5EF4-FFF2-40B4-BE49-F238E27FC236}">
                <a16:creationId xmlns:a16="http://schemas.microsoft.com/office/drawing/2014/main" id="{74103146-0ED8-B043-B2AD-C9BAFBB70F5E}"/>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7" name="Text Placeholder 3">
            <a:extLst>
              <a:ext uri="{FF2B5EF4-FFF2-40B4-BE49-F238E27FC236}">
                <a16:creationId xmlns:a16="http://schemas.microsoft.com/office/drawing/2014/main" id="{FACFA61A-9D55-764B-A291-AFB9FA4F7905}"/>
              </a:ext>
            </a:extLst>
          </p:cNvPr>
          <p:cNvSpPr>
            <a:spLocks noGrp="1"/>
          </p:cNvSpPr>
          <p:nvPr>
            <p:ph type="body" sz="quarter" idx="10" hasCustomPrompt="1"/>
          </p:nvPr>
        </p:nvSpPr>
        <p:spPr>
          <a:xfrm>
            <a:off x="383395" y="612012"/>
            <a:ext cx="11425211" cy="453768"/>
          </a:xfrm>
          <a:prstGeom prst="rect">
            <a:avLst/>
          </a:prstGeom>
        </p:spPr>
        <p:txBody>
          <a:bodyPr anchor="b">
            <a:noAutofit/>
          </a:bodyPr>
          <a:lstStyle>
            <a:lvl1pPr marL="0" indent="0">
              <a:defRPr lang="en-US" sz="2133" b="0" i="0" kern="1200" dirty="0">
                <a:solidFill>
                  <a:srgbClr val="1CAA4D"/>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Tree>
    <p:extLst>
      <p:ext uri="{BB962C8B-B14F-4D97-AF65-F5344CB8AC3E}">
        <p14:creationId xmlns:p14="http://schemas.microsoft.com/office/powerpoint/2010/main" val="18714979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AGENDA SLIDE_4">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C842255-F10A-6442-8BE0-1EA47E6BAAD5}"/>
              </a:ext>
            </a:extLst>
          </p:cNvPr>
          <p:cNvPicPr>
            <a:picLocks noChangeAspect="1"/>
          </p:cNvPicPr>
          <p:nvPr userDrawn="1"/>
        </p:nvPicPr>
        <p:blipFill>
          <a:blip r:embed="rId2"/>
          <a:srcRect/>
          <a:stretch/>
        </p:blipFill>
        <p:spPr>
          <a:xfrm>
            <a:off x="0" y="0"/>
            <a:ext cx="4064000" cy="6858000"/>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CE06B50C-69BB-654D-9A30-2EE70B6905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154" y="355294"/>
            <a:ext cx="3122925" cy="650609"/>
          </a:xfrm>
          <a:prstGeom prst="rect">
            <a:avLst/>
          </a:prstGeom>
        </p:spPr>
      </p:pic>
      <p:sp>
        <p:nvSpPr>
          <p:cNvPr id="116" name="Text Placeholder 4">
            <a:extLst>
              <a:ext uri="{FF2B5EF4-FFF2-40B4-BE49-F238E27FC236}">
                <a16:creationId xmlns:a16="http://schemas.microsoft.com/office/drawing/2014/main" id="{95099DE8-574F-9041-8E2B-79625CE7D692}"/>
              </a:ext>
            </a:extLst>
          </p:cNvPr>
          <p:cNvSpPr>
            <a:spLocks noGrp="1"/>
          </p:cNvSpPr>
          <p:nvPr>
            <p:ph type="body" sz="quarter" idx="40" hasCustomPrompt="1"/>
          </p:nvPr>
        </p:nvSpPr>
        <p:spPr>
          <a:xfrm>
            <a:off x="6194158" y="365895"/>
            <a:ext cx="5171605" cy="449280"/>
          </a:xfrm>
          <a:prstGeom prst="rect">
            <a:avLst/>
          </a:prstGeom>
        </p:spPr>
        <p:txBody>
          <a:bodyPr lIns="0" bIns="0" anchor="b"/>
          <a:lstStyle>
            <a:lvl1pPr>
              <a:defRPr sz="1867" b="1">
                <a:solidFill>
                  <a:schemeClr val="accent2"/>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17" name="Text Placeholder 8">
            <a:extLst>
              <a:ext uri="{FF2B5EF4-FFF2-40B4-BE49-F238E27FC236}">
                <a16:creationId xmlns:a16="http://schemas.microsoft.com/office/drawing/2014/main" id="{C1CCAC30-5492-DA47-BC16-AF81DEEE085C}"/>
              </a:ext>
            </a:extLst>
          </p:cNvPr>
          <p:cNvSpPr>
            <a:spLocks noGrp="1"/>
          </p:cNvSpPr>
          <p:nvPr>
            <p:ph type="body" sz="quarter" idx="41" hasCustomPrompt="1"/>
          </p:nvPr>
        </p:nvSpPr>
        <p:spPr>
          <a:xfrm>
            <a:off x="5079382" y="365899"/>
            <a:ext cx="901721" cy="924764"/>
          </a:xfrm>
          <a:prstGeom prst="rect">
            <a:avLst/>
          </a:prstGeom>
        </p:spPr>
        <p:txBody>
          <a:bodyPr vert="horz" lIns="91440" tIns="45720" rIns="0" bIns="0" rtlCol="0" anchor="ctr">
            <a:noAutofit/>
          </a:bodyPr>
          <a:lstStyle>
            <a:lvl1pPr algn="ctr">
              <a:defRPr lang="en-US" sz="4267" b="1" dirty="0">
                <a:solidFill>
                  <a:schemeClr val="accent2"/>
                </a:solidFill>
              </a:defRPr>
            </a:lvl1pPr>
          </a:lstStyle>
          <a:p>
            <a:pPr lvl="0" algn="ctr"/>
            <a:r>
              <a:rPr lang="en-US"/>
              <a:t>01</a:t>
            </a:r>
          </a:p>
        </p:txBody>
      </p:sp>
      <p:sp>
        <p:nvSpPr>
          <p:cNvPr id="118" name="Text Placeholder 4">
            <a:extLst>
              <a:ext uri="{FF2B5EF4-FFF2-40B4-BE49-F238E27FC236}">
                <a16:creationId xmlns:a16="http://schemas.microsoft.com/office/drawing/2014/main" id="{48B7EFB6-5D6B-2140-B682-F250745FADF6}"/>
              </a:ext>
            </a:extLst>
          </p:cNvPr>
          <p:cNvSpPr>
            <a:spLocks noGrp="1"/>
          </p:cNvSpPr>
          <p:nvPr>
            <p:ph type="body" sz="quarter" idx="51" hasCustomPrompt="1"/>
          </p:nvPr>
        </p:nvSpPr>
        <p:spPr>
          <a:xfrm>
            <a:off x="6194158" y="841383"/>
            <a:ext cx="5171605" cy="449280"/>
          </a:xfrm>
          <a:prstGeom prst="rect">
            <a:avLst/>
          </a:prstGeom>
        </p:spPr>
        <p:txBody>
          <a:bodyPr lIns="0" tIns="0" anchor="t"/>
          <a:lstStyle>
            <a:lvl1pPr>
              <a:defRPr sz="1600">
                <a:solidFill>
                  <a:schemeClr val="tx1">
                    <a:lumMod val="50000"/>
                  </a:schemeClr>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19" name="Text Placeholder 4">
            <a:extLst>
              <a:ext uri="{FF2B5EF4-FFF2-40B4-BE49-F238E27FC236}">
                <a16:creationId xmlns:a16="http://schemas.microsoft.com/office/drawing/2014/main" id="{4F253BC2-F500-3148-B49B-29A1793CFA68}"/>
              </a:ext>
            </a:extLst>
          </p:cNvPr>
          <p:cNvSpPr>
            <a:spLocks noGrp="1"/>
          </p:cNvSpPr>
          <p:nvPr>
            <p:ph type="body" sz="quarter" idx="52" hasCustomPrompt="1"/>
          </p:nvPr>
        </p:nvSpPr>
        <p:spPr>
          <a:xfrm>
            <a:off x="6194156" y="1544409"/>
            <a:ext cx="5171608" cy="449280"/>
          </a:xfrm>
          <a:prstGeom prst="rect">
            <a:avLst/>
          </a:prstGeom>
        </p:spPr>
        <p:txBody>
          <a:bodyPr lIns="0" bIns="0" anchor="b"/>
          <a:lstStyle>
            <a:lvl1pPr>
              <a:defRPr lang="en-US" sz="1867" b="1" i="0" kern="1200" dirty="0">
                <a:solidFill>
                  <a:schemeClr val="tx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0" name="Text Placeholder 8">
            <a:extLst>
              <a:ext uri="{FF2B5EF4-FFF2-40B4-BE49-F238E27FC236}">
                <a16:creationId xmlns:a16="http://schemas.microsoft.com/office/drawing/2014/main" id="{D85B2A18-ED79-A44D-9AFB-C32B455A48ED}"/>
              </a:ext>
            </a:extLst>
          </p:cNvPr>
          <p:cNvSpPr>
            <a:spLocks noGrp="1"/>
          </p:cNvSpPr>
          <p:nvPr>
            <p:ph type="body" sz="quarter" idx="53" hasCustomPrompt="1"/>
          </p:nvPr>
        </p:nvSpPr>
        <p:spPr>
          <a:xfrm>
            <a:off x="5084467" y="1544411"/>
            <a:ext cx="896636" cy="924767"/>
          </a:xfrm>
          <a:prstGeom prst="rect">
            <a:avLst/>
          </a:prstGeom>
        </p:spPr>
        <p:txBody>
          <a:bodyPr vert="horz" lIns="91440" tIns="45720" rIns="0" bIns="0" rtlCol="0" anchor="ctr">
            <a:noAutofit/>
          </a:bodyPr>
          <a:lstStyle>
            <a:lvl1pPr algn="ctr">
              <a:defRPr lang="en-US" sz="4267" b="1" i="0" kern="1200" dirty="0">
                <a:solidFill>
                  <a:schemeClr val="tx2"/>
                </a:solidFill>
                <a:latin typeface="+mn-lt"/>
                <a:ea typeface="Helvetica Neue Thin" panose="020B0403020202020204" pitchFamily="34" charset="0"/>
                <a:cs typeface="+mn-cs"/>
              </a:defRPr>
            </a:lvl1pPr>
          </a:lstStyle>
          <a:p>
            <a:pPr marL="0" lvl="0" indent="0" algn="ctr"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02</a:t>
            </a:r>
          </a:p>
        </p:txBody>
      </p:sp>
      <p:sp>
        <p:nvSpPr>
          <p:cNvPr id="121" name="Text Placeholder 4">
            <a:extLst>
              <a:ext uri="{FF2B5EF4-FFF2-40B4-BE49-F238E27FC236}">
                <a16:creationId xmlns:a16="http://schemas.microsoft.com/office/drawing/2014/main" id="{6C18B101-901D-774D-A6E3-D83A2A86AB7C}"/>
              </a:ext>
            </a:extLst>
          </p:cNvPr>
          <p:cNvSpPr>
            <a:spLocks noGrp="1"/>
          </p:cNvSpPr>
          <p:nvPr>
            <p:ph type="body" sz="quarter" idx="54" hasCustomPrompt="1"/>
          </p:nvPr>
        </p:nvSpPr>
        <p:spPr>
          <a:xfrm>
            <a:off x="6194156" y="2019897"/>
            <a:ext cx="5171608" cy="449280"/>
          </a:xfrm>
          <a:prstGeom prst="rect">
            <a:avLst/>
          </a:prstGeom>
        </p:spPr>
        <p:txBody>
          <a:bodyPr lIns="0" tIns="0" anchor="t"/>
          <a:lstStyle>
            <a:lvl1pPr>
              <a:defRPr sz="1600">
                <a:solidFill>
                  <a:schemeClr val="tx1">
                    <a:lumMod val="50000"/>
                  </a:schemeClr>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2" name="Text Placeholder 4">
            <a:extLst>
              <a:ext uri="{FF2B5EF4-FFF2-40B4-BE49-F238E27FC236}">
                <a16:creationId xmlns:a16="http://schemas.microsoft.com/office/drawing/2014/main" id="{9F42745A-769E-4A43-9851-1FFB3BC94A9F}"/>
              </a:ext>
            </a:extLst>
          </p:cNvPr>
          <p:cNvSpPr>
            <a:spLocks noGrp="1"/>
          </p:cNvSpPr>
          <p:nvPr>
            <p:ph type="body" sz="quarter" idx="55" hasCustomPrompt="1"/>
          </p:nvPr>
        </p:nvSpPr>
        <p:spPr>
          <a:xfrm>
            <a:off x="6194154" y="2720028"/>
            <a:ext cx="5171609" cy="449280"/>
          </a:xfrm>
          <a:prstGeom prst="rect">
            <a:avLst/>
          </a:prstGeom>
        </p:spPr>
        <p:txBody>
          <a:bodyPr lIns="0" bIns="0" anchor="b"/>
          <a:lstStyle>
            <a:lvl1pPr>
              <a:defRPr lang="en-US" sz="1867" b="1" i="0" kern="1200" dirty="0">
                <a:solidFill>
                  <a:srgbClr val="0188CE"/>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3" name="Text Placeholder 8">
            <a:extLst>
              <a:ext uri="{FF2B5EF4-FFF2-40B4-BE49-F238E27FC236}">
                <a16:creationId xmlns:a16="http://schemas.microsoft.com/office/drawing/2014/main" id="{9D1AAF0F-2C2A-734B-B00F-F061AE6DE218}"/>
              </a:ext>
            </a:extLst>
          </p:cNvPr>
          <p:cNvSpPr>
            <a:spLocks noGrp="1"/>
          </p:cNvSpPr>
          <p:nvPr>
            <p:ph type="body" sz="quarter" idx="56" hasCustomPrompt="1"/>
          </p:nvPr>
        </p:nvSpPr>
        <p:spPr>
          <a:xfrm>
            <a:off x="5084467" y="2720028"/>
            <a:ext cx="896637" cy="924768"/>
          </a:xfrm>
          <a:prstGeom prst="rect">
            <a:avLst/>
          </a:prstGeom>
        </p:spPr>
        <p:txBody>
          <a:bodyPr vert="horz" lIns="91440" tIns="45720" rIns="0" bIns="0" rtlCol="0" anchor="ctr">
            <a:noAutofit/>
          </a:bodyPr>
          <a:lstStyle>
            <a:lvl1pPr algn="ctr">
              <a:defRPr lang="en-US" sz="4267" b="1" dirty="0">
                <a:solidFill>
                  <a:srgbClr val="0188CE"/>
                </a:solidFill>
              </a:defRPr>
            </a:lvl1pPr>
          </a:lstStyle>
          <a:p>
            <a:pPr lvl="0" algn="ctr"/>
            <a:r>
              <a:rPr lang="en-US"/>
              <a:t>03</a:t>
            </a:r>
          </a:p>
        </p:txBody>
      </p:sp>
      <p:sp>
        <p:nvSpPr>
          <p:cNvPr id="124" name="Text Placeholder 4">
            <a:extLst>
              <a:ext uri="{FF2B5EF4-FFF2-40B4-BE49-F238E27FC236}">
                <a16:creationId xmlns:a16="http://schemas.microsoft.com/office/drawing/2014/main" id="{8D272742-9404-1A41-B499-41B229D7A9C7}"/>
              </a:ext>
            </a:extLst>
          </p:cNvPr>
          <p:cNvSpPr>
            <a:spLocks noGrp="1"/>
          </p:cNvSpPr>
          <p:nvPr>
            <p:ph type="body" sz="quarter" idx="57" hasCustomPrompt="1"/>
          </p:nvPr>
        </p:nvSpPr>
        <p:spPr>
          <a:xfrm>
            <a:off x="6194154" y="3195516"/>
            <a:ext cx="5171609" cy="449280"/>
          </a:xfrm>
          <a:prstGeom prst="rect">
            <a:avLst/>
          </a:prstGeom>
        </p:spPr>
        <p:txBody>
          <a:bodyPr lIns="0" tIns="0" anchor="t"/>
          <a:lstStyle>
            <a:lvl1pPr>
              <a:defRPr sz="1600">
                <a:solidFill>
                  <a:schemeClr val="tx1">
                    <a:lumMod val="50000"/>
                  </a:schemeClr>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5" name="Text Placeholder 4">
            <a:extLst>
              <a:ext uri="{FF2B5EF4-FFF2-40B4-BE49-F238E27FC236}">
                <a16:creationId xmlns:a16="http://schemas.microsoft.com/office/drawing/2014/main" id="{7282B8FA-E88E-5B41-83AA-2ED3D85AC861}"/>
              </a:ext>
            </a:extLst>
          </p:cNvPr>
          <p:cNvSpPr>
            <a:spLocks noGrp="1"/>
          </p:cNvSpPr>
          <p:nvPr>
            <p:ph type="body" sz="quarter" idx="58" hasCustomPrompt="1"/>
          </p:nvPr>
        </p:nvSpPr>
        <p:spPr>
          <a:xfrm>
            <a:off x="6194154" y="3895647"/>
            <a:ext cx="5171609" cy="449280"/>
          </a:xfrm>
          <a:prstGeom prst="rect">
            <a:avLst/>
          </a:prstGeom>
        </p:spPr>
        <p:txBody>
          <a:bodyPr lIns="0" bIns="0" anchor="b"/>
          <a:lstStyle>
            <a:lvl1pPr>
              <a:defRPr lang="en-US" sz="1867" b="1" i="0" kern="1200" dirty="0">
                <a:solidFill>
                  <a:schemeClr val="accent3"/>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6" name="Text Placeholder 8">
            <a:extLst>
              <a:ext uri="{FF2B5EF4-FFF2-40B4-BE49-F238E27FC236}">
                <a16:creationId xmlns:a16="http://schemas.microsoft.com/office/drawing/2014/main" id="{ED35D191-5360-274D-8339-74CA37A4B924}"/>
              </a:ext>
            </a:extLst>
          </p:cNvPr>
          <p:cNvSpPr>
            <a:spLocks noGrp="1"/>
          </p:cNvSpPr>
          <p:nvPr>
            <p:ph type="body" sz="quarter" idx="59" hasCustomPrompt="1"/>
          </p:nvPr>
        </p:nvSpPr>
        <p:spPr>
          <a:xfrm>
            <a:off x="5079382" y="3895647"/>
            <a:ext cx="901721" cy="924768"/>
          </a:xfrm>
          <a:prstGeom prst="rect">
            <a:avLst/>
          </a:prstGeom>
        </p:spPr>
        <p:txBody>
          <a:bodyPr vert="horz" lIns="91440" tIns="45720" rIns="0" bIns="0" rtlCol="0" anchor="ctr">
            <a:noAutofit/>
          </a:bodyPr>
          <a:lstStyle>
            <a:lvl1pPr algn="ctr">
              <a:defRPr lang="en-US" sz="4267" b="1" dirty="0">
                <a:solidFill>
                  <a:schemeClr val="accent3"/>
                </a:solidFill>
              </a:defRPr>
            </a:lvl1pPr>
          </a:lstStyle>
          <a:p>
            <a:pPr lvl="0" algn="ctr"/>
            <a:r>
              <a:rPr lang="en-US"/>
              <a:t>04</a:t>
            </a:r>
          </a:p>
        </p:txBody>
      </p:sp>
      <p:sp>
        <p:nvSpPr>
          <p:cNvPr id="127" name="Text Placeholder 4">
            <a:extLst>
              <a:ext uri="{FF2B5EF4-FFF2-40B4-BE49-F238E27FC236}">
                <a16:creationId xmlns:a16="http://schemas.microsoft.com/office/drawing/2014/main" id="{A9E01E94-A714-D248-B7D1-777452121A5E}"/>
              </a:ext>
            </a:extLst>
          </p:cNvPr>
          <p:cNvSpPr>
            <a:spLocks noGrp="1"/>
          </p:cNvSpPr>
          <p:nvPr>
            <p:ph type="body" sz="quarter" idx="60" hasCustomPrompt="1"/>
          </p:nvPr>
        </p:nvSpPr>
        <p:spPr>
          <a:xfrm>
            <a:off x="6194154" y="4371135"/>
            <a:ext cx="5171609" cy="449280"/>
          </a:xfrm>
          <a:prstGeom prst="rect">
            <a:avLst/>
          </a:prstGeom>
        </p:spPr>
        <p:txBody>
          <a:bodyPr lIns="0" tIns="0" anchor="t"/>
          <a:lstStyle>
            <a:lvl1pPr>
              <a:defRPr sz="1600">
                <a:solidFill>
                  <a:schemeClr val="tx1">
                    <a:lumMod val="50000"/>
                  </a:schemeClr>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8" name="Text Placeholder 4">
            <a:extLst>
              <a:ext uri="{FF2B5EF4-FFF2-40B4-BE49-F238E27FC236}">
                <a16:creationId xmlns:a16="http://schemas.microsoft.com/office/drawing/2014/main" id="{69827C6E-2E5A-654F-8129-EECF7C674BF4}"/>
              </a:ext>
            </a:extLst>
          </p:cNvPr>
          <p:cNvSpPr>
            <a:spLocks noGrp="1"/>
          </p:cNvSpPr>
          <p:nvPr>
            <p:ph type="body" sz="quarter" idx="61" hasCustomPrompt="1"/>
          </p:nvPr>
        </p:nvSpPr>
        <p:spPr>
          <a:xfrm>
            <a:off x="6194154" y="5071265"/>
            <a:ext cx="5171609" cy="449280"/>
          </a:xfrm>
          <a:prstGeom prst="rect">
            <a:avLst/>
          </a:prstGeom>
        </p:spPr>
        <p:txBody>
          <a:bodyPr lIns="0" bIns="0" anchor="b"/>
          <a:lstStyle>
            <a:lvl1pPr>
              <a:defRPr lang="en-US" sz="1867" b="1" i="0" kern="1200" dirty="0">
                <a:solidFill>
                  <a:schemeClr val="bg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9" name="Text Placeholder 8">
            <a:extLst>
              <a:ext uri="{FF2B5EF4-FFF2-40B4-BE49-F238E27FC236}">
                <a16:creationId xmlns:a16="http://schemas.microsoft.com/office/drawing/2014/main" id="{AEEFF60B-AB80-7C4E-AE06-84447952CB7B}"/>
              </a:ext>
            </a:extLst>
          </p:cNvPr>
          <p:cNvSpPr>
            <a:spLocks noGrp="1"/>
          </p:cNvSpPr>
          <p:nvPr>
            <p:ph type="body" sz="quarter" idx="62" hasCustomPrompt="1"/>
          </p:nvPr>
        </p:nvSpPr>
        <p:spPr>
          <a:xfrm>
            <a:off x="5084467" y="5071267"/>
            <a:ext cx="896637" cy="924767"/>
          </a:xfrm>
          <a:prstGeom prst="rect">
            <a:avLst/>
          </a:prstGeom>
        </p:spPr>
        <p:txBody>
          <a:bodyPr vert="horz" lIns="91440" tIns="45720" rIns="0" bIns="0" rtlCol="0" anchor="ctr">
            <a:noAutofit/>
          </a:bodyPr>
          <a:lstStyle>
            <a:lvl1pPr algn="ctr">
              <a:defRPr lang="en-US" sz="4267" b="1" dirty="0">
                <a:solidFill>
                  <a:schemeClr val="bg2"/>
                </a:solidFill>
              </a:defRPr>
            </a:lvl1pPr>
          </a:lstStyle>
          <a:p>
            <a:pPr lvl="0" algn="ctr"/>
            <a:r>
              <a:rPr lang="en-US"/>
              <a:t>05</a:t>
            </a:r>
          </a:p>
        </p:txBody>
      </p:sp>
      <p:sp>
        <p:nvSpPr>
          <p:cNvPr id="130" name="Text Placeholder 4">
            <a:extLst>
              <a:ext uri="{FF2B5EF4-FFF2-40B4-BE49-F238E27FC236}">
                <a16:creationId xmlns:a16="http://schemas.microsoft.com/office/drawing/2014/main" id="{001E0006-A93F-5D4E-B60E-1159575D155E}"/>
              </a:ext>
            </a:extLst>
          </p:cNvPr>
          <p:cNvSpPr>
            <a:spLocks noGrp="1"/>
          </p:cNvSpPr>
          <p:nvPr>
            <p:ph type="body" sz="quarter" idx="63" hasCustomPrompt="1"/>
          </p:nvPr>
        </p:nvSpPr>
        <p:spPr>
          <a:xfrm>
            <a:off x="6194154" y="5546753"/>
            <a:ext cx="517160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cxnSp>
        <p:nvCxnSpPr>
          <p:cNvPr id="131" name="Straight Connector 130">
            <a:extLst>
              <a:ext uri="{FF2B5EF4-FFF2-40B4-BE49-F238E27FC236}">
                <a16:creationId xmlns:a16="http://schemas.microsoft.com/office/drawing/2014/main" id="{339C5B0B-1272-1A46-9F84-72356DD13D74}"/>
              </a:ext>
            </a:extLst>
          </p:cNvPr>
          <p:cNvCxnSpPr>
            <a:cxnSpLocks/>
          </p:cNvCxnSpPr>
          <p:nvPr userDrawn="1"/>
        </p:nvCxnSpPr>
        <p:spPr>
          <a:xfrm>
            <a:off x="6087631" y="5237316"/>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265482E-CCD0-7846-B969-D7D97C615087}"/>
              </a:ext>
            </a:extLst>
          </p:cNvPr>
          <p:cNvCxnSpPr>
            <a:cxnSpLocks/>
          </p:cNvCxnSpPr>
          <p:nvPr userDrawn="1"/>
        </p:nvCxnSpPr>
        <p:spPr>
          <a:xfrm>
            <a:off x="6087631" y="406169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A984A4B3-E99F-7749-90E7-2C6E22E3CBDB}"/>
              </a:ext>
            </a:extLst>
          </p:cNvPr>
          <p:cNvCxnSpPr>
            <a:cxnSpLocks/>
          </p:cNvCxnSpPr>
          <p:nvPr userDrawn="1"/>
        </p:nvCxnSpPr>
        <p:spPr>
          <a:xfrm>
            <a:off x="6087631" y="2886079"/>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9C01CEA-6C4C-BF4A-9905-36DE0F7CCDA5}"/>
              </a:ext>
            </a:extLst>
          </p:cNvPr>
          <p:cNvCxnSpPr>
            <a:cxnSpLocks/>
          </p:cNvCxnSpPr>
          <p:nvPr userDrawn="1"/>
        </p:nvCxnSpPr>
        <p:spPr>
          <a:xfrm>
            <a:off x="6087631" y="1710460"/>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2C2A6EB-33DC-2843-AE4F-60FBEE0A4511}"/>
              </a:ext>
            </a:extLst>
          </p:cNvPr>
          <p:cNvCxnSpPr>
            <a:cxnSpLocks/>
          </p:cNvCxnSpPr>
          <p:nvPr userDrawn="1"/>
        </p:nvCxnSpPr>
        <p:spPr>
          <a:xfrm>
            <a:off x="6087631" y="53194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a:xfrm>
            <a:off x="229756" y="2626768"/>
            <a:ext cx="3793579" cy="1137496"/>
          </a:xfrm>
        </p:spPr>
        <p:txBody>
          <a:bodyPr anchor="ctr"/>
          <a:lstStyle>
            <a:lvl1pPr>
              <a:defRPr sz="3467">
                <a:solidFill>
                  <a:schemeClr val="bg1"/>
                </a:solidFill>
              </a:defRPr>
            </a:lvl1pPr>
          </a:lstStyle>
          <a:p>
            <a:r>
              <a:rPr lang="en-US"/>
              <a:t>Click to </a:t>
            </a:r>
            <a:br>
              <a:rPr lang="en-US"/>
            </a:br>
            <a:r>
              <a:rPr lang="en-US"/>
              <a:t>Add Title</a:t>
            </a:r>
          </a:p>
        </p:txBody>
      </p:sp>
      <p:sp>
        <p:nvSpPr>
          <p:cNvPr id="27" name="Slide Number Placeholder 2">
            <a:extLst>
              <a:ext uri="{FF2B5EF4-FFF2-40B4-BE49-F238E27FC236}">
                <a16:creationId xmlns:a16="http://schemas.microsoft.com/office/drawing/2014/main" id="{4CEAB0D7-EE10-3240-ACA1-CAE55C9024E3}"/>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73220725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Organizational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sz="3467">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5" name="Freeform 4">
            <a:extLst>
              <a:ext uri="{FF2B5EF4-FFF2-40B4-BE49-F238E27FC236}">
                <a16:creationId xmlns:a16="http://schemas.microsoft.com/office/drawing/2014/main" id="{C999B462-8110-C04D-8321-DCB913BE4F85}"/>
              </a:ext>
            </a:extLst>
          </p:cNvPr>
          <p:cNvSpPr/>
          <p:nvPr userDrawn="1"/>
        </p:nvSpPr>
        <p:spPr>
          <a:xfrm>
            <a:off x="1210102" y="4468020"/>
            <a:ext cx="9744501" cy="333021"/>
          </a:xfrm>
          <a:custGeom>
            <a:avLst/>
            <a:gdLst>
              <a:gd name="connsiteX0" fmla="*/ 0 w 1425844"/>
              <a:gd name="connsiteY0" fmla="*/ 302217 h 302217"/>
              <a:gd name="connsiteX1" fmla="*/ 0 w 1425844"/>
              <a:gd name="connsiteY1" fmla="*/ 0 h 302217"/>
              <a:gd name="connsiteX2" fmla="*/ 1425844 w 1425844"/>
              <a:gd name="connsiteY2" fmla="*/ 0 h 302217"/>
              <a:gd name="connsiteX3" fmla="*/ 1425844 w 1425844"/>
              <a:gd name="connsiteY3" fmla="*/ 286719 h 302217"/>
            </a:gdLst>
            <a:ahLst/>
            <a:cxnLst>
              <a:cxn ang="0">
                <a:pos x="connsiteX0" y="connsiteY0"/>
              </a:cxn>
              <a:cxn ang="0">
                <a:pos x="connsiteX1" y="connsiteY1"/>
              </a:cxn>
              <a:cxn ang="0">
                <a:pos x="connsiteX2" y="connsiteY2"/>
              </a:cxn>
              <a:cxn ang="0">
                <a:pos x="connsiteX3" y="connsiteY3"/>
              </a:cxn>
            </a:cxnLst>
            <a:rect l="l" t="t" r="r" b="b"/>
            <a:pathLst>
              <a:path w="1425844" h="302217">
                <a:moveTo>
                  <a:pt x="0" y="302217"/>
                </a:moveTo>
                <a:lnTo>
                  <a:pt x="0" y="0"/>
                </a:lnTo>
                <a:lnTo>
                  <a:pt x="1425844" y="0"/>
                </a:lnTo>
                <a:lnTo>
                  <a:pt x="1425844" y="286719"/>
                </a:lnTo>
              </a:path>
            </a:pathLst>
          </a:cu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6" name="Straight Connector 5">
            <a:extLst>
              <a:ext uri="{FF2B5EF4-FFF2-40B4-BE49-F238E27FC236}">
                <a16:creationId xmlns:a16="http://schemas.microsoft.com/office/drawing/2014/main" id="{7FB0442C-D9C3-A343-AAD1-F64589F881FB}"/>
              </a:ext>
            </a:extLst>
          </p:cNvPr>
          <p:cNvCxnSpPr>
            <a:cxnSpLocks/>
          </p:cNvCxnSpPr>
          <p:nvPr userDrawn="1"/>
        </p:nvCxnSpPr>
        <p:spPr>
          <a:xfrm>
            <a:off x="3197223"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7" name="Straight Connector 6">
            <a:extLst>
              <a:ext uri="{FF2B5EF4-FFF2-40B4-BE49-F238E27FC236}">
                <a16:creationId xmlns:a16="http://schemas.microsoft.com/office/drawing/2014/main" id="{2924D327-0137-A14F-91A6-81F24F500E41}"/>
              </a:ext>
            </a:extLst>
          </p:cNvPr>
          <p:cNvCxnSpPr>
            <a:cxnSpLocks/>
          </p:cNvCxnSpPr>
          <p:nvPr userDrawn="1"/>
        </p:nvCxnSpPr>
        <p:spPr>
          <a:xfrm>
            <a:off x="5145879"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8" name="Straight Connector 7">
            <a:extLst>
              <a:ext uri="{FF2B5EF4-FFF2-40B4-BE49-F238E27FC236}">
                <a16:creationId xmlns:a16="http://schemas.microsoft.com/office/drawing/2014/main" id="{A299FD2B-996E-C14A-8339-186D9D02356A}"/>
              </a:ext>
            </a:extLst>
          </p:cNvPr>
          <p:cNvCxnSpPr>
            <a:cxnSpLocks/>
          </p:cNvCxnSpPr>
          <p:nvPr userDrawn="1"/>
        </p:nvCxnSpPr>
        <p:spPr>
          <a:xfrm>
            <a:off x="7045324"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9" name="Straight Connector 8">
            <a:extLst>
              <a:ext uri="{FF2B5EF4-FFF2-40B4-BE49-F238E27FC236}">
                <a16:creationId xmlns:a16="http://schemas.microsoft.com/office/drawing/2014/main" id="{808C38A4-5DB3-7F42-8F69-BEE62127E4DD}"/>
              </a:ext>
            </a:extLst>
          </p:cNvPr>
          <p:cNvCxnSpPr>
            <a:cxnSpLocks/>
          </p:cNvCxnSpPr>
          <p:nvPr userDrawn="1"/>
        </p:nvCxnSpPr>
        <p:spPr>
          <a:xfrm>
            <a:off x="8969375"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10" name="Straight Connector 9">
            <a:extLst>
              <a:ext uri="{FF2B5EF4-FFF2-40B4-BE49-F238E27FC236}">
                <a16:creationId xmlns:a16="http://schemas.microsoft.com/office/drawing/2014/main" id="{AA8E3D9F-B934-114C-AD73-8E92FF9CB025}"/>
              </a:ext>
            </a:extLst>
          </p:cNvPr>
          <p:cNvCxnSpPr>
            <a:cxnSpLocks/>
          </p:cNvCxnSpPr>
          <p:nvPr userDrawn="1"/>
        </p:nvCxnSpPr>
        <p:spPr>
          <a:xfrm>
            <a:off x="6083300" y="2310345"/>
            <a:ext cx="0" cy="2157676"/>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sp>
        <p:nvSpPr>
          <p:cNvPr id="12" name="Rectangle 11">
            <a:extLst>
              <a:ext uri="{FF2B5EF4-FFF2-40B4-BE49-F238E27FC236}">
                <a16:creationId xmlns:a16="http://schemas.microsoft.com/office/drawing/2014/main" id="{44CA10D2-95E2-C548-B241-ADD6FA609B2D}"/>
              </a:ext>
            </a:extLst>
          </p:cNvPr>
          <p:cNvSpPr/>
          <p:nvPr userDrawn="1"/>
        </p:nvSpPr>
        <p:spPr>
          <a:xfrm>
            <a:off x="358772"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8" name="Freeform 17">
            <a:extLst>
              <a:ext uri="{FF2B5EF4-FFF2-40B4-BE49-F238E27FC236}">
                <a16:creationId xmlns:a16="http://schemas.microsoft.com/office/drawing/2014/main" id="{14A02377-76B4-CE4A-9605-AADDCDDA9A70}"/>
              </a:ext>
            </a:extLst>
          </p:cNvPr>
          <p:cNvSpPr/>
          <p:nvPr userDrawn="1"/>
        </p:nvSpPr>
        <p:spPr>
          <a:xfrm>
            <a:off x="1210102" y="2645242"/>
            <a:ext cx="9744501" cy="333021"/>
          </a:xfrm>
          <a:custGeom>
            <a:avLst/>
            <a:gdLst>
              <a:gd name="connsiteX0" fmla="*/ 0 w 1425844"/>
              <a:gd name="connsiteY0" fmla="*/ 302217 h 302217"/>
              <a:gd name="connsiteX1" fmla="*/ 0 w 1425844"/>
              <a:gd name="connsiteY1" fmla="*/ 0 h 302217"/>
              <a:gd name="connsiteX2" fmla="*/ 1425844 w 1425844"/>
              <a:gd name="connsiteY2" fmla="*/ 0 h 302217"/>
              <a:gd name="connsiteX3" fmla="*/ 1425844 w 1425844"/>
              <a:gd name="connsiteY3" fmla="*/ 286719 h 302217"/>
            </a:gdLst>
            <a:ahLst/>
            <a:cxnLst>
              <a:cxn ang="0">
                <a:pos x="connsiteX0" y="connsiteY0"/>
              </a:cxn>
              <a:cxn ang="0">
                <a:pos x="connsiteX1" y="connsiteY1"/>
              </a:cxn>
              <a:cxn ang="0">
                <a:pos x="connsiteX2" y="connsiteY2"/>
              </a:cxn>
              <a:cxn ang="0">
                <a:pos x="connsiteX3" y="connsiteY3"/>
              </a:cxn>
            </a:cxnLst>
            <a:rect l="l" t="t" r="r" b="b"/>
            <a:pathLst>
              <a:path w="1425844" h="302217">
                <a:moveTo>
                  <a:pt x="0" y="302217"/>
                </a:moveTo>
                <a:lnTo>
                  <a:pt x="0" y="0"/>
                </a:lnTo>
                <a:lnTo>
                  <a:pt x="1425844" y="0"/>
                </a:lnTo>
                <a:lnTo>
                  <a:pt x="1425844" y="286719"/>
                </a:lnTo>
              </a:path>
            </a:pathLst>
          </a:cu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19" name="Straight Connector 18">
            <a:extLst>
              <a:ext uri="{FF2B5EF4-FFF2-40B4-BE49-F238E27FC236}">
                <a16:creationId xmlns:a16="http://schemas.microsoft.com/office/drawing/2014/main" id="{BC6C3176-E04A-704F-9946-5117FA2DDAA8}"/>
              </a:ext>
            </a:extLst>
          </p:cNvPr>
          <p:cNvCxnSpPr>
            <a:cxnSpLocks/>
          </p:cNvCxnSpPr>
          <p:nvPr userDrawn="1"/>
        </p:nvCxnSpPr>
        <p:spPr>
          <a:xfrm>
            <a:off x="3197223"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0" name="Straight Connector 19">
            <a:extLst>
              <a:ext uri="{FF2B5EF4-FFF2-40B4-BE49-F238E27FC236}">
                <a16:creationId xmlns:a16="http://schemas.microsoft.com/office/drawing/2014/main" id="{62F63343-0F10-A944-8401-4B5A164DF19C}"/>
              </a:ext>
            </a:extLst>
          </p:cNvPr>
          <p:cNvCxnSpPr>
            <a:cxnSpLocks/>
          </p:cNvCxnSpPr>
          <p:nvPr userDrawn="1"/>
        </p:nvCxnSpPr>
        <p:spPr>
          <a:xfrm>
            <a:off x="5145879"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1" name="Straight Connector 20">
            <a:extLst>
              <a:ext uri="{FF2B5EF4-FFF2-40B4-BE49-F238E27FC236}">
                <a16:creationId xmlns:a16="http://schemas.microsoft.com/office/drawing/2014/main" id="{0C502309-6D68-024F-A888-317FD4D8D711}"/>
              </a:ext>
            </a:extLst>
          </p:cNvPr>
          <p:cNvCxnSpPr>
            <a:cxnSpLocks/>
          </p:cNvCxnSpPr>
          <p:nvPr userDrawn="1"/>
        </p:nvCxnSpPr>
        <p:spPr>
          <a:xfrm>
            <a:off x="7045324"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2" name="Straight Connector 21">
            <a:extLst>
              <a:ext uri="{FF2B5EF4-FFF2-40B4-BE49-F238E27FC236}">
                <a16:creationId xmlns:a16="http://schemas.microsoft.com/office/drawing/2014/main" id="{E9C284CC-6CE7-3448-B393-82C337C07389}"/>
              </a:ext>
            </a:extLst>
          </p:cNvPr>
          <p:cNvCxnSpPr>
            <a:cxnSpLocks/>
          </p:cNvCxnSpPr>
          <p:nvPr userDrawn="1"/>
        </p:nvCxnSpPr>
        <p:spPr>
          <a:xfrm>
            <a:off x="8969375"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grpSp>
        <p:nvGrpSpPr>
          <p:cNvPr id="29" name="Group 28">
            <a:extLst>
              <a:ext uri="{FF2B5EF4-FFF2-40B4-BE49-F238E27FC236}">
                <a16:creationId xmlns:a16="http://schemas.microsoft.com/office/drawing/2014/main" id="{6D5F48AB-C0AD-D048-A68E-91B6D97E4BA4}"/>
              </a:ext>
            </a:extLst>
          </p:cNvPr>
          <p:cNvGrpSpPr/>
          <p:nvPr userDrawn="1"/>
        </p:nvGrpSpPr>
        <p:grpSpPr>
          <a:xfrm>
            <a:off x="5656580" y="964037"/>
            <a:ext cx="853440" cy="853440"/>
            <a:chOff x="4243624" y="656353"/>
            <a:chExt cx="640080" cy="640080"/>
          </a:xfrm>
        </p:grpSpPr>
        <p:sp>
          <p:nvSpPr>
            <p:cNvPr id="30" name="Oval 29">
              <a:extLst>
                <a:ext uri="{FF2B5EF4-FFF2-40B4-BE49-F238E27FC236}">
                  <a16:creationId xmlns:a16="http://schemas.microsoft.com/office/drawing/2014/main" id="{B2B5F933-6C07-3440-A0E1-69303C84371C}"/>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Graphic 11">
              <a:extLst>
                <a:ext uri="{FF2B5EF4-FFF2-40B4-BE49-F238E27FC236}">
                  <a16:creationId xmlns:a16="http://schemas.microsoft.com/office/drawing/2014/main" id="{38E4480D-34D0-D14E-9E95-C1D96CC2CB85}"/>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2" name="Group 31">
            <a:extLst>
              <a:ext uri="{FF2B5EF4-FFF2-40B4-BE49-F238E27FC236}">
                <a16:creationId xmlns:a16="http://schemas.microsoft.com/office/drawing/2014/main" id="{822A8039-CA81-174F-88E9-1E04AC287FF6}"/>
              </a:ext>
            </a:extLst>
          </p:cNvPr>
          <p:cNvGrpSpPr/>
          <p:nvPr userDrawn="1"/>
        </p:nvGrpSpPr>
        <p:grpSpPr>
          <a:xfrm>
            <a:off x="4719159" y="2767437"/>
            <a:ext cx="853440" cy="853440"/>
            <a:chOff x="4243624" y="656353"/>
            <a:chExt cx="640080" cy="640080"/>
          </a:xfrm>
        </p:grpSpPr>
        <p:sp>
          <p:nvSpPr>
            <p:cNvPr id="33" name="Oval 32">
              <a:extLst>
                <a:ext uri="{FF2B5EF4-FFF2-40B4-BE49-F238E27FC236}">
                  <a16:creationId xmlns:a16="http://schemas.microsoft.com/office/drawing/2014/main" id="{AB1FAA66-40C2-FA4D-9861-A670FB9E208D}"/>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4" name="Graphic 11">
              <a:extLst>
                <a:ext uri="{FF2B5EF4-FFF2-40B4-BE49-F238E27FC236}">
                  <a16:creationId xmlns:a16="http://schemas.microsoft.com/office/drawing/2014/main" id="{A00F4B55-B70E-5444-A1F3-54D8708EE856}"/>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5" name="Group 34">
            <a:extLst>
              <a:ext uri="{FF2B5EF4-FFF2-40B4-BE49-F238E27FC236}">
                <a16:creationId xmlns:a16="http://schemas.microsoft.com/office/drawing/2014/main" id="{616DDE80-589F-2D4E-ACDB-71C06D045BC2}"/>
              </a:ext>
            </a:extLst>
          </p:cNvPr>
          <p:cNvGrpSpPr/>
          <p:nvPr userDrawn="1"/>
        </p:nvGrpSpPr>
        <p:grpSpPr>
          <a:xfrm>
            <a:off x="846452" y="2767437"/>
            <a:ext cx="853440" cy="853440"/>
            <a:chOff x="4243624" y="656353"/>
            <a:chExt cx="640080" cy="640080"/>
          </a:xfrm>
        </p:grpSpPr>
        <p:sp>
          <p:nvSpPr>
            <p:cNvPr id="36" name="Oval 35">
              <a:extLst>
                <a:ext uri="{FF2B5EF4-FFF2-40B4-BE49-F238E27FC236}">
                  <a16:creationId xmlns:a16="http://schemas.microsoft.com/office/drawing/2014/main" id="{502D7C77-0B94-234D-B81C-344D1902420E}"/>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Graphic 11">
              <a:extLst>
                <a:ext uri="{FF2B5EF4-FFF2-40B4-BE49-F238E27FC236}">
                  <a16:creationId xmlns:a16="http://schemas.microsoft.com/office/drawing/2014/main" id="{64797636-B313-434A-B11E-6B4BE4216172}"/>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8" name="Group 37">
            <a:extLst>
              <a:ext uri="{FF2B5EF4-FFF2-40B4-BE49-F238E27FC236}">
                <a16:creationId xmlns:a16="http://schemas.microsoft.com/office/drawing/2014/main" id="{0B27C9F0-DC95-1642-A622-1198BB7542BD}"/>
              </a:ext>
            </a:extLst>
          </p:cNvPr>
          <p:cNvGrpSpPr/>
          <p:nvPr userDrawn="1"/>
        </p:nvGrpSpPr>
        <p:grpSpPr>
          <a:xfrm>
            <a:off x="2770503" y="2767437"/>
            <a:ext cx="853440" cy="853440"/>
            <a:chOff x="4243624" y="656353"/>
            <a:chExt cx="640080" cy="640080"/>
          </a:xfrm>
        </p:grpSpPr>
        <p:sp>
          <p:nvSpPr>
            <p:cNvPr id="39" name="Oval 38">
              <a:extLst>
                <a:ext uri="{FF2B5EF4-FFF2-40B4-BE49-F238E27FC236}">
                  <a16:creationId xmlns:a16="http://schemas.microsoft.com/office/drawing/2014/main" id="{60CB51CB-74F7-D54B-8C9B-9BEFFD31220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Graphic 11">
              <a:extLst>
                <a:ext uri="{FF2B5EF4-FFF2-40B4-BE49-F238E27FC236}">
                  <a16:creationId xmlns:a16="http://schemas.microsoft.com/office/drawing/2014/main" id="{0757571A-1DE2-F348-A948-9B54E96C03A7}"/>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1" name="Group 40">
            <a:extLst>
              <a:ext uri="{FF2B5EF4-FFF2-40B4-BE49-F238E27FC236}">
                <a16:creationId xmlns:a16="http://schemas.microsoft.com/office/drawing/2014/main" id="{2BE41FB1-D516-4B4F-BE72-89A27108FC24}"/>
              </a:ext>
            </a:extLst>
          </p:cNvPr>
          <p:cNvGrpSpPr/>
          <p:nvPr userDrawn="1"/>
        </p:nvGrpSpPr>
        <p:grpSpPr>
          <a:xfrm>
            <a:off x="10466708" y="2767437"/>
            <a:ext cx="853440" cy="853440"/>
            <a:chOff x="4243624" y="656353"/>
            <a:chExt cx="640080" cy="640080"/>
          </a:xfrm>
        </p:grpSpPr>
        <p:sp>
          <p:nvSpPr>
            <p:cNvPr id="42" name="Oval 41">
              <a:extLst>
                <a:ext uri="{FF2B5EF4-FFF2-40B4-BE49-F238E27FC236}">
                  <a16:creationId xmlns:a16="http://schemas.microsoft.com/office/drawing/2014/main" id="{8264332D-928D-F646-9FD3-AA595A58C58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Graphic 11">
              <a:extLst>
                <a:ext uri="{FF2B5EF4-FFF2-40B4-BE49-F238E27FC236}">
                  <a16:creationId xmlns:a16="http://schemas.microsoft.com/office/drawing/2014/main" id="{F6BFCB76-7DF8-1049-BE91-2C060E946ABB}"/>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4" name="Group 43">
            <a:extLst>
              <a:ext uri="{FF2B5EF4-FFF2-40B4-BE49-F238E27FC236}">
                <a16:creationId xmlns:a16="http://schemas.microsoft.com/office/drawing/2014/main" id="{D20F577E-5020-874E-84B0-DBED96A48BEB}"/>
              </a:ext>
            </a:extLst>
          </p:cNvPr>
          <p:cNvGrpSpPr/>
          <p:nvPr userDrawn="1"/>
        </p:nvGrpSpPr>
        <p:grpSpPr>
          <a:xfrm>
            <a:off x="6618604" y="2767437"/>
            <a:ext cx="853440" cy="853440"/>
            <a:chOff x="4243624" y="656353"/>
            <a:chExt cx="640080" cy="640080"/>
          </a:xfrm>
        </p:grpSpPr>
        <p:sp>
          <p:nvSpPr>
            <p:cNvPr id="45" name="Oval 44">
              <a:extLst>
                <a:ext uri="{FF2B5EF4-FFF2-40B4-BE49-F238E27FC236}">
                  <a16:creationId xmlns:a16="http://schemas.microsoft.com/office/drawing/2014/main" id="{48644C68-96EA-0541-9E12-92349C444B47}"/>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Graphic 11">
              <a:extLst>
                <a:ext uri="{FF2B5EF4-FFF2-40B4-BE49-F238E27FC236}">
                  <a16:creationId xmlns:a16="http://schemas.microsoft.com/office/drawing/2014/main" id="{A7AC9006-2B98-7F44-839A-48686CA9BC63}"/>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7" name="Group 46">
            <a:extLst>
              <a:ext uri="{FF2B5EF4-FFF2-40B4-BE49-F238E27FC236}">
                <a16:creationId xmlns:a16="http://schemas.microsoft.com/office/drawing/2014/main" id="{76B09030-FFB8-4844-BF98-F10280FB4D35}"/>
              </a:ext>
            </a:extLst>
          </p:cNvPr>
          <p:cNvGrpSpPr/>
          <p:nvPr userDrawn="1"/>
        </p:nvGrpSpPr>
        <p:grpSpPr>
          <a:xfrm>
            <a:off x="8542655" y="2767437"/>
            <a:ext cx="853440" cy="853440"/>
            <a:chOff x="4243624" y="656353"/>
            <a:chExt cx="640080" cy="640080"/>
          </a:xfrm>
        </p:grpSpPr>
        <p:sp>
          <p:nvSpPr>
            <p:cNvPr id="48" name="Oval 47">
              <a:extLst>
                <a:ext uri="{FF2B5EF4-FFF2-40B4-BE49-F238E27FC236}">
                  <a16:creationId xmlns:a16="http://schemas.microsoft.com/office/drawing/2014/main" id="{94876CD1-764C-B647-80FC-7EE0212A8F3A}"/>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Graphic 11">
              <a:extLst>
                <a:ext uri="{FF2B5EF4-FFF2-40B4-BE49-F238E27FC236}">
                  <a16:creationId xmlns:a16="http://schemas.microsoft.com/office/drawing/2014/main" id="{790BD232-4327-864E-8E29-5825D04F9274}"/>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0" name="Group 49">
            <a:extLst>
              <a:ext uri="{FF2B5EF4-FFF2-40B4-BE49-F238E27FC236}">
                <a16:creationId xmlns:a16="http://schemas.microsoft.com/office/drawing/2014/main" id="{D96733DA-3CB7-5E46-96D8-110E0F6365C4}"/>
              </a:ext>
            </a:extLst>
          </p:cNvPr>
          <p:cNvGrpSpPr/>
          <p:nvPr userDrawn="1"/>
        </p:nvGrpSpPr>
        <p:grpSpPr>
          <a:xfrm>
            <a:off x="4719159" y="4596237"/>
            <a:ext cx="853440" cy="853440"/>
            <a:chOff x="4243624" y="656353"/>
            <a:chExt cx="640080" cy="640080"/>
          </a:xfrm>
        </p:grpSpPr>
        <p:sp>
          <p:nvSpPr>
            <p:cNvPr id="51" name="Oval 50">
              <a:extLst>
                <a:ext uri="{FF2B5EF4-FFF2-40B4-BE49-F238E27FC236}">
                  <a16:creationId xmlns:a16="http://schemas.microsoft.com/office/drawing/2014/main" id="{06DCBAB1-8AE5-1943-A579-28499178F869}"/>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2" name="Graphic 11">
              <a:extLst>
                <a:ext uri="{FF2B5EF4-FFF2-40B4-BE49-F238E27FC236}">
                  <a16:creationId xmlns:a16="http://schemas.microsoft.com/office/drawing/2014/main" id="{41C04BD4-93AC-B740-885F-B11D4591A2E9}"/>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3" name="Group 52">
            <a:extLst>
              <a:ext uri="{FF2B5EF4-FFF2-40B4-BE49-F238E27FC236}">
                <a16:creationId xmlns:a16="http://schemas.microsoft.com/office/drawing/2014/main" id="{675FE985-5D92-CC48-96BC-4FF175A26BD4}"/>
              </a:ext>
            </a:extLst>
          </p:cNvPr>
          <p:cNvGrpSpPr/>
          <p:nvPr userDrawn="1"/>
        </p:nvGrpSpPr>
        <p:grpSpPr>
          <a:xfrm>
            <a:off x="846452" y="4596237"/>
            <a:ext cx="853440" cy="853440"/>
            <a:chOff x="4243624" y="656353"/>
            <a:chExt cx="640080" cy="640080"/>
          </a:xfrm>
        </p:grpSpPr>
        <p:sp>
          <p:nvSpPr>
            <p:cNvPr id="54" name="Oval 53">
              <a:extLst>
                <a:ext uri="{FF2B5EF4-FFF2-40B4-BE49-F238E27FC236}">
                  <a16:creationId xmlns:a16="http://schemas.microsoft.com/office/drawing/2014/main" id="{7A113BB8-9615-F84D-A7B7-F7E8579A0CB6}"/>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5" name="Graphic 11">
              <a:extLst>
                <a:ext uri="{FF2B5EF4-FFF2-40B4-BE49-F238E27FC236}">
                  <a16:creationId xmlns:a16="http://schemas.microsoft.com/office/drawing/2014/main" id="{A4A2F667-F3D6-8249-821F-FAA7029AF463}"/>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6" name="Group 55">
            <a:extLst>
              <a:ext uri="{FF2B5EF4-FFF2-40B4-BE49-F238E27FC236}">
                <a16:creationId xmlns:a16="http://schemas.microsoft.com/office/drawing/2014/main" id="{C0695C4F-38D0-1049-A0AB-91E3219F1129}"/>
              </a:ext>
            </a:extLst>
          </p:cNvPr>
          <p:cNvGrpSpPr/>
          <p:nvPr userDrawn="1"/>
        </p:nvGrpSpPr>
        <p:grpSpPr>
          <a:xfrm>
            <a:off x="2770503" y="4596237"/>
            <a:ext cx="853440" cy="853440"/>
            <a:chOff x="4243624" y="656353"/>
            <a:chExt cx="640080" cy="640080"/>
          </a:xfrm>
        </p:grpSpPr>
        <p:sp>
          <p:nvSpPr>
            <p:cNvPr id="57" name="Oval 56">
              <a:extLst>
                <a:ext uri="{FF2B5EF4-FFF2-40B4-BE49-F238E27FC236}">
                  <a16:creationId xmlns:a16="http://schemas.microsoft.com/office/drawing/2014/main" id="{AE12F901-5416-8148-BB16-FA16FFED0534}"/>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8" name="Graphic 11">
              <a:extLst>
                <a:ext uri="{FF2B5EF4-FFF2-40B4-BE49-F238E27FC236}">
                  <a16:creationId xmlns:a16="http://schemas.microsoft.com/office/drawing/2014/main" id="{3B44EE68-D9AF-EE48-8573-0D9F9FB3CD68}"/>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9" name="Group 58">
            <a:extLst>
              <a:ext uri="{FF2B5EF4-FFF2-40B4-BE49-F238E27FC236}">
                <a16:creationId xmlns:a16="http://schemas.microsoft.com/office/drawing/2014/main" id="{9D740595-E811-864C-986D-D4C0D34047F1}"/>
              </a:ext>
            </a:extLst>
          </p:cNvPr>
          <p:cNvGrpSpPr/>
          <p:nvPr userDrawn="1"/>
        </p:nvGrpSpPr>
        <p:grpSpPr>
          <a:xfrm>
            <a:off x="10466708" y="4596237"/>
            <a:ext cx="853440" cy="853440"/>
            <a:chOff x="4243624" y="656353"/>
            <a:chExt cx="640080" cy="640080"/>
          </a:xfrm>
        </p:grpSpPr>
        <p:sp>
          <p:nvSpPr>
            <p:cNvPr id="60" name="Oval 59">
              <a:extLst>
                <a:ext uri="{FF2B5EF4-FFF2-40B4-BE49-F238E27FC236}">
                  <a16:creationId xmlns:a16="http://schemas.microsoft.com/office/drawing/2014/main" id="{39A3CC05-F813-B74D-8951-14357ADF7AA4}"/>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1" name="Graphic 11">
              <a:extLst>
                <a:ext uri="{FF2B5EF4-FFF2-40B4-BE49-F238E27FC236}">
                  <a16:creationId xmlns:a16="http://schemas.microsoft.com/office/drawing/2014/main" id="{39247C19-159D-5247-8E2A-71FD7D001AA6}"/>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62" name="Group 61">
            <a:extLst>
              <a:ext uri="{FF2B5EF4-FFF2-40B4-BE49-F238E27FC236}">
                <a16:creationId xmlns:a16="http://schemas.microsoft.com/office/drawing/2014/main" id="{3ACC394F-9DC4-964B-930E-3026AAF7DAA2}"/>
              </a:ext>
            </a:extLst>
          </p:cNvPr>
          <p:cNvGrpSpPr/>
          <p:nvPr userDrawn="1"/>
        </p:nvGrpSpPr>
        <p:grpSpPr>
          <a:xfrm>
            <a:off x="6618604" y="4596237"/>
            <a:ext cx="853440" cy="853440"/>
            <a:chOff x="4243624" y="656353"/>
            <a:chExt cx="640080" cy="640080"/>
          </a:xfrm>
        </p:grpSpPr>
        <p:sp>
          <p:nvSpPr>
            <p:cNvPr id="63" name="Oval 62">
              <a:extLst>
                <a:ext uri="{FF2B5EF4-FFF2-40B4-BE49-F238E27FC236}">
                  <a16:creationId xmlns:a16="http://schemas.microsoft.com/office/drawing/2014/main" id="{D67F606D-8AF0-7C44-BB6E-E1AA23535FA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4" name="Graphic 11">
              <a:extLst>
                <a:ext uri="{FF2B5EF4-FFF2-40B4-BE49-F238E27FC236}">
                  <a16:creationId xmlns:a16="http://schemas.microsoft.com/office/drawing/2014/main" id="{BD6BD840-00CE-D64C-8438-A35B319B2917}"/>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65" name="Group 64">
            <a:extLst>
              <a:ext uri="{FF2B5EF4-FFF2-40B4-BE49-F238E27FC236}">
                <a16:creationId xmlns:a16="http://schemas.microsoft.com/office/drawing/2014/main" id="{594C6643-6BBC-5949-8EF3-0DD1737934CC}"/>
              </a:ext>
            </a:extLst>
          </p:cNvPr>
          <p:cNvGrpSpPr/>
          <p:nvPr userDrawn="1"/>
        </p:nvGrpSpPr>
        <p:grpSpPr>
          <a:xfrm>
            <a:off x="8542655" y="4596237"/>
            <a:ext cx="853440" cy="853440"/>
            <a:chOff x="4243624" y="656353"/>
            <a:chExt cx="640080" cy="640080"/>
          </a:xfrm>
        </p:grpSpPr>
        <p:sp>
          <p:nvSpPr>
            <p:cNvPr id="66" name="Oval 65">
              <a:extLst>
                <a:ext uri="{FF2B5EF4-FFF2-40B4-BE49-F238E27FC236}">
                  <a16:creationId xmlns:a16="http://schemas.microsoft.com/office/drawing/2014/main" id="{EB44A684-4ABA-2845-8DAC-B16711E176E3}"/>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7" name="Graphic 11">
              <a:extLst>
                <a:ext uri="{FF2B5EF4-FFF2-40B4-BE49-F238E27FC236}">
                  <a16:creationId xmlns:a16="http://schemas.microsoft.com/office/drawing/2014/main" id="{42CCB901-D147-384D-8391-E9C9E99623EE}"/>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sp>
        <p:nvSpPr>
          <p:cNvPr id="68" name="Picture Placeholder 67">
            <a:extLst>
              <a:ext uri="{FF2B5EF4-FFF2-40B4-BE49-F238E27FC236}">
                <a16:creationId xmlns:a16="http://schemas.microsoft.com/office/drawing/2014/main" id="{1253EEEA-98F9-F24E-8B3C-831AC642B61D}"/>
              </a:ext>
            </a:extLst>
          </p:cNvPr>
          <p:cNvSpPr>
            <a:spLocks noGrp="1" noChangeAspect="1"/>
          </p:cNvSpPr>
          <p:nvPr userDrawn="1">
            <p:ph type="pic" sz="quarter" idx="10" hasCustomPrompt="1"/>
          </p:nvPr>
        </p:nvSpPr>
        <p:spPr>
          <a:xfrm>
            <a:off x="5656580" y="964037"/>
            <a:ext cx="853440" cy="853440"/>
          </a:xfrm>
          <a:prstGeom prst="ellipse">
            <a:avLst/>
          </a:prstGeom>
        </p:spPr>
        <p:txBody>
          <a:bodyPr wrap="none" anchor="ctr" anchorCtr="0"/>
          <a:lstStyle>
            <a:lvl1pPr algn="ctr">
              <a:defRPr sz="1200"/>
            </a:lvl1pPr>
          </a:lstStyle>
          <a:p>
            <a:r>
              <a:rPr lang="en-US"/>
              <a:t>Photo</a:t>
            </a:r>
          </a:p>
        </p:txBody>
      </p:sp>
      <p:sp>
        <p:nvSpPr>
          <p:cNvPr id="69" name="Picture Placeholder 67">
            <a:extLst>
              <a:ext uri="{FF2B5EF4-FFF2-40B4-BE49-F238E27FC236}">
                <a16:creationId xmlns:a16="http://schemas.microsoft.com/office/drawing/2014/main" id="{21B5CDD9-8045-274C-8F62-44946AEECA33}"/>
              </a:ext>
            </a:extLst>
          </p:cNvPr>
          <p:cNvSpPr>
            <a:spLocks noGrp="1" noChangeAspect="1"/>
          </p:cNvSpPr>
          <p:nvPr userDrawn="1">
            <p:ph type="pic" sz="quarter" idx="11" hasCustomPrompt="1"/>
          </p:nvPr>
        </p:nvSpPr>
        <p:spPr>
          <a:xfrm>
            <a:off x="846452" y="2767437"/>
            <a:ext cx="853440" cy="853440"/>
          </a:xfrm>
          <a:prstGeom prst="ellipse">
            <a:avLst/>
          </a:prstGeom>
        </p:spPr>
        <p:txBody>
          <a:bodyPr wrap="none" anchor="ctr" anchorCtr="0"/>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sz="1200"/>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Photo</a:t>
            </a:r>
          </a:p>
        </p:txBody>
      </p:sp>
      <p:sp>
        <p:nvSpPr>
          <p:cNvPr id="70" name="Picture Placeholder 67">
            <a:extLst>
              <a:ext uri="{FF2B5EF4-FFF2-40B4-BE49-F238E27FC236}">
                <a16:creationId xmlns:a16="http://schemas.microsoft.com/office/drawing/2014/main" id="{FE7A2F59-B470-3446-B582-477764DC3F83}"/>
              </a:ext>
            </a:extLst>
          </p:cNvPr>
          <p:cNvSpPr>
            <a:spLocks noGrp="1" noChangeAspect="1"/>
          </p:cNvSpPr>
          <p:nvPr userDrawn="1">
            <p:ph type="pic" sz="quarter" idx="12" hasCustomPrompt="1"/>
          </p:nvPr>
        </p:nvSpPr>
        <p:spPr>
          <a:xfrm>
            <a:off x="2770503" y="2767437"/>
            <a:ext cx="853440" cy="853440"/>
          </a:xfrm>
          <a:prstGeom prst="ellipse">
            <a:avLst/>
          </a:prstGeom>
        </p:spPr>
        <p:txBody>
          <a:bodyPr wrap="none" anchor="ctr" anchorCtr="0"/>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sz="1200"/>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Photo</a:t>
            </a:r>
          </a:p>
        </p:txBody>
      </p:sp>
      <p:sp>
        <p:nvSpPr>
          <p:cNvPr id="71" name="Picture Placeholder 67">
            <a:extLst>
              <a:ext uri="{FF2B5EF4-FFF2-40B4-BE49-F238E27FC236}">
                <a16:creationId xmlns:a16="http://schemas.microsoft.com/office/drawing/2014/main" id="{5179DF51-3BD2-EC45-816E-2082313D0DFD}"/>
              </a:ext>
            </a:extLst>
          </p:cNvPr>
          <p:cNvSpPr>
            <a:spLocks noGrp="1" noChangeAspect="1"/>
          </p:cNvSpPr>
          <p:nvPr userDrawn="1">
            <p:ph type="pic" sz="quarter" idx="13" hasCustomPrompt="1"/>
          </p:nvPr>
        </p:nvSpPr>
        <p:spPr>
          <a:xfrm>
            <a:off x="4719159" y="2767437"/>
            <a:ext cx="853440" cy="853440"/>
          </a:xfrm>
          <a:prstGeom prst="ellipse">
            <a:avLst/>
          </a:prstGeom>
        </p:spPr>
        <p:txBody>
          <a:bodyPr wrap="none" anchor="ctr" anchorCtr="0"/>
          <a:lstStyle>
            <a:lvl1pPr algn="ctr">
              <a:defRPr sz="1200"/>
            </a:lvl1pPr>
          </a:lstStyle>
          <a:p>
            <a:r>
              <a:rPr lang="en-US"/>
              <a:t>Photo</a:t>
            </a:r>
          </a:p>
        </p:txBody>
      </p:sp>
      <p:sp>
        <p:nvSpPr>
          <p:cNvPr id="72" name="Picture Placeholder 67">
            <a:extLst>
              <a:ext uri="{FF2B5EF4-FFF2-40B4-BE49-F238E27FC236}">
                <a16:creationId xmlns:a16="http://schemas.microsoft.com/office/drawing/2014/main" id="{BA521378-3E48-A749-9448-87F4BBDF9F69}"/>
              </a:ext>
            </a:extLst>
          </p:cNvPr>
          <p:cNvSpPr>
            <a:spLocks noGrp="1" noChangeAspect="1"/>
          </p:cNvSpPr>
          <p:nvPr userDrawn="1">
            <p:ph type="pic" sz="quarter" idx="14" hasCustomPrompt="1"/>
          </p:nvPr>
        </p:nvSpPr>
        <p:spPr>
          <a:xfrm>
            <a:off x="6618604" y="2767437"/>
            <a:ext cx="853440" cy="853440"/>
          </a:xfrm>
          <a:prstGeom prst="ellipse">
            <a:avLst/>
          </a:prstGeom>
        </p:spPr>
        <p:txBody>
          <a:bodyPr wrap="none" anchor="ctr" anchorCtr="0"/>
          <a:lstStyle>
            <a:lvl1pPr algn="ctr">
              <a:defRPr sz="1200"/>
            </a:lvl1pPr>
          </a:lstStyle>
          <a:p>
            <a:r>
              <a:rPr lang="en-US"/>
              <a:t>Photo</a:t>
            </a:r>
          </a:p>
        </p:txBody>
      </p:sp>
      <p:sp>
        <p:nvSpPr>
          <p:cNvPr id="73" name="Picture Placeholder 67">
            <a:extLst>
              <a:ext uri="{FF2B5EF4-FFF2-40B4-BE49-F238E27FC236}">
                <a16:creationId xmlns:a16="http://schemas.microsoft.com/office/drawing/2014/main" id="{03FCD8E7-DDD4-6149-B6EA-E6A08C78DDD8}"/>
              </a:ext>
            </a:extLst>
          </p:cNvPr>
          <p:cNvSpPr>
            <a:spLocks noGrp="1" noChangeAspect="1"/>
          </p:cNvSpPr>
          <p:nvPr userDrawn="1">
            <p:ph type="pic" sz="quarter" idx="15" hasCustomPrompt="1"/>
          </p:nvPr>
        </p:nvSpPr>
        <p:spPr>
          <a:xfrm>
            <a:off x="8542655" y="2767437"/>
            <a:ext cx="853440" cy="853440"/>
          </a:xfrm>
          <a:prstGeom prst="ellipse">
            <a:avLst/>
          </a:prstGeom>
        </p:spPr>
        <p:txBody>
          <a:bodyPr wrap="none" anchor="ctr" anchorCtr="0"/>
          <a:lstStyle>
            <a:lvl1pPr algn="ctr">
              <a:defRPr sz="1200"/>
            </a:lvl1pPr>
          </a:lstStyle>
          <a:p>
            <a:r>
              <a:rPr lang="en-US"/>
              <a:t>Photo</a:t>
            </a:r>
          </a:p>
        </p:txBody>
      </p:sp>
      <p:sp>
        <p:nvSpPr>
          <p:cNvPr id="74" name="Picture Placeholder 67">
            <a:extLst>
              <a:ext uri="{FF2B5EF4-FFF2-40B4-BE49-F238E27FC236}">
                <a16:creationId xmlns:a16="http://schemas.microsoft.com/office/drawing/2014/main" id="{A4DF7954-FC0E-B943-872C-2BF92A21AF0D}"/>
              </a:ext>
            </a:extLst>
          </p:cNvPr>
          <p:cNvSpPr>
            <a:spLocks noGrp="1" noChangeAspect="1"/>
          </p:cNvSpPr>
          <p:nvPr userDrawn="1">
            <p:ph type="pic" sz="quarter" idx="16" hasCustomPrompt="1"/>
          </p:nvPr>
        </p:nvSpPr>
        <p:spPr>
          <a:xfrm>
            <a:off x="10466708" y="2767437"/>
            <a:ext cx="853440" cy="853440"/>
          </a:xfrm>
          <a:prstGeom prst="ellipse">
            <a:avLst/>
          </a:prstGeom>
        </p:spPr>
        <p:txBody>
          <a:bodyPr wrap="none" anchor="ctr" anchorCtr="0"/>
          <a:lstStyle>
            <a:lvl1pPr algn="ctr">
              <a:defRPr sz="1200"/>
            </a:lvl1pPr>
          </a:lstStyle>
          <a:p>
            <a:r>
              <a:rPr lang="en-US"/>
              <a:t>Photo</a:t>
            </a:r>
          </a:p>
        </p:txBody>
      </p:sp>
      <p:sp>
        <p:nvSpPr>
          <p:cNvPr id="75" name="Picture Placeholder 67">
            <a:extLst>
              <a:ext uri="{FF2B5EF4-FFF2-40B4-BE49-F238E27FC236}">
                <a16:creationId xmlns:a16="http://schemas.microsoft.com/office/drawing/2014/main" id="{0445D38C-F717-4D4A-A975-1F5D122D1E8E}"/>
              </a:ext>
            </a:extLst>
          </p:cNvPr>
          <p:cNvSpPr>
            <a:spLocks noGrp="1" noChangeAspect="1"/>
          </p:cNvSpPr>
          <p:nvPr userDrawn="1">
            <p:ph type="pic" sz="quarter" idx="17" hasCustomPrompt="1"/>
          </p:nvPr>
        </p:nvSpPr>
        <p:spPr>
          <a:xfrm>
            <a:off x="846452" y="4596237"/>
            <a:ext cx="853440" cy="853440"/>
          </a:xfrm>
          <a:prstGeom prst="ellipse">
            <a:avLst/>
          </a:prstGeom>
        </p:spPr>
        <p:txBody>
          <a:bodyPr wrap="none" anchor="ctr" anchorCtr="0"/>
          <a:lstStyle>
            <a:lvl1pPr algn="ctr">
              <a:defRPr sz="1200"/>
            </a:lvl1pPr>
          </a:lstStyle>
          <a:p>
            <a:r>
              <a:rPr lang="en-US"/>
              <a:t>Photo</a:t>
            </a:r>
          </a:p>
        </p:txBody>
      </p:sp>
      <p:sp>
        <p:nvSpPr>
          <p:cNvPr id="76" name="Picture Placeholder 67">
            <a:extLst>
              <a:ext uri="{FF2B5EF4-FFF2-40B4-BE49-F238E27FC236}">
                <a16:creationId xmlns:a16="http://schemas.microsoft.com/office/drawing/2014/main" id="{47923A8E-9E66-7F4D-8781-CCBF0F113522}"/>
              </a:ext>
            </a:extLst>
          </p:cNvPr>
          <p:cNvSpPr>
            <a:spLocks noGrp="1" noChangeAspect="1"/>
          </p:cNvSpPr>
          <p:nvPr userDrawn="1">
            <p:ph type="pic" sz="quarter" idx="18" hasCustomPrompt="1"/>
          </p:nvPr>
        </p:nvSpPr>
        <p:spPr>
          <a:xfrm>
            <a:off x="2770503" y="4596237"/>
            <a:ext cx="853440" cy="853440"/>
          </a:xfrm>
          <a:prstGeom prst="ellipse">
            <a:avLst/>
          </a:prstGeom>
        </p:spPr>
        <p:txBody>
          <a:bodyPr wrap="none" anchor="ctr" anchorCtr="0"/>
          <a:lstStyle>
            <a:lvl1pPr algn="ctr">
              <a:defRPr sz="1200"/>
            </a:lvl1pPr>
          </a:lstStyle>
          <a:p>
            <a:r>
              <a:rPr lang="en-US"/>
              <a:t>Photo</a:t>
            </a:r>
          </a:p>
        </p:txBody>
      </p:sp>
      <p:sp>
        <p:nvSpPr>
          <p:cNvPr id="77" name="Picture Placeholder 67">
            <a:extLst>
              <a:ext uri="{FF2B5EF4-FFF2-40B4-BE49-F238E27FC236}">
                <a16:creationId xmlns:a16="http://schemas.microsoft.com/office/drawing/2014/main" id="{A807AAB4-7D38-8749-A3A8-9DC774C71408}"/>
              </a:ext>
            </a:extLst>
          </p:cNvPr>
          <p:cNvSpPr>
            <a:spLocks noGrp="1" noChangeAspect="1"/>
          </p:cNvSpPr>
          <p:nvPr userDrawn="1">
            <p:ph type="pic" sz="quarter" idx="19" hasCustomPrompt="1"/>
          </p:nvPr>
        </p:nvSpPr>
        <p:spPr>
          <a:xfrm>
            <a:off x="4719159" y="4596237"/>
            <a:ext cx="853440" cy="853440"/>
          </a:xfrm>
          <a:prstGeom prst="ellipse">
            <a:avLst/>
          </a:prstGeom>
        </p:spPr>
        <p:txBody>
          <a:bodyPr wrap="none" anchor="ctr" anchorCtr="0"/>
          <a:lstStyle>
            <a:lvl1pPr algn="ctr">
              <a:defRPr sz="1200"/>
            </a:lvl1pPr>
          </a:lstStyle>
          <a:p>
            <a:r>
              <a:rPr lang="en-US"/>
              <a:t>Photo</a:t>
            </a:r>
          </a:p>
        </p:txBody>
      </p:sp>
      <p:sp>
        <p:nvSpPr>
          <p:cNvPr id="78" name="Picture Placeholder 67">
            <a:extLst>
              <a:ext uri="{FF2B5EF4-FFF2-40B4-BE49-F238E27FC236}">
                <a16:creationId xmlns:a16="http://schemas.microsoft.com/office/drawing/2014/main" id="{A35E9005-8BE0-4C4F-B7DD-CC86B7D2A870}"/>
              </a:ext>
            </a:extLst>
          </p:cNvPr>
          <p:cNvSpPr>
            <a:spLocks noGrp="1" noChangeAspect="1"/>
          </p:cNvSpPr>
          <p:nvPr userDrawn="1">
            <p:ph type="pic" sz="quarter" idx="20" hasCustomPrompt="1"/>
          </p:nvPr>
        </p:nvSpPr>
        <p:spPr>
          <a:xfrm>
            <a:off x="6618604" y="4596237"/>
            <a:ext cx="853440" cy="853440"/>
          </a:xfrm>
          <a:prstGeom prst="ellipse">
            <a:avLst/>
          </a:prstGeom>
        </p:spPr>
        <p:txBody>
          <a:bodyPr wrap="none" anchor="ctr" anchorCtr="0"/>
          <a:lstStyle>
            <a:lvl1pPr algn="ctr">
              <a:defRPr sz="1200"/>
            </a:lvl1pPr>
          </a:lstStyle>
          <a:p>
            <a:r>
              <a:rPr lang="en-US"/>
              <a:t>Photo</a:t>
            </a:r>
          </a:p>
        </p:txBody>
      </p:sp>
      <p:sp>
        <p:nvSpPr>
          <p:cNvPr id="79" name="Picture Placeholder 67">
            <a:extLst>
              <a:ext uri="{FF2B5EF4-FFF2-40B4-BE49-F238E27FC236}">
                <a16:creationId xmlns:a16="http://schemas.microsoft.com/office/drawing/2014/main" id="{2F590A45-CA68-B941-B458-96CDCDD6857D}"/>
              </a:ext>
            </a:extLst>
          </p:cNvPr>
          <p:cNvSpPr>
            <a:spLocks noGrp="1" noChangeAspect="1"/>
          </p:cNvSpPr>
          <p:nvPr userDrawn="1">
            <p:ph type="pic" sz="quarter" idx="21" hasCustomPrompt="1"/>
          </p:nvPr>
        </p:nvSpPr>
        <p:spPr>
          <a:xfrm>
            <a:off x="8542655" y="4596237"/>
            <a:ext cx="853440" cy="853440"/>
          </a:xfrm>
          <a:prstGeom prst="ellipse">
            <a:avLst/>
          </a:prstGeom>
        </p:spPr>
        <p:txBody>
          <a:bodyPr wrap="none" anchor="ctr" anchorCtr="0"/>
          <a:lstStyle>
            <a:lvl1pPr algn="ctr">
              <a:defRPr sz="1200"/>
            </a:lvl1pPr>
          </a:lstStyle>
          <a:p>
            <a:r>
              <a:rPr lang="en-US"/>
              <a:t>Photo</a:t>
            </a:r>
          </a:p>
        </p:txBody>
      </p:sp>
      <p:sp>
        <p:nvSpPr>
          <p:cNvPr id="80" name="Picture Placeholder 67">
            <a:extLst>
              <a:ext uri="{FF2B5EF4-FFF2-40B4-BE49-F238E27FC236}">
                <a16:creationId xmlns:a16="http://schemas.microsoft.com/office/drawing/2014/main" id="{9D18AC67-CAF4-8445-BA90-C8CBB4B6E904}"/>
              </a:ext>
            </a:extLst>
          </p:cNvPr>
          <p:cNvSpPr>
            <a:spLocks noGrp="1" noChangeAspect="1"/>
          </p:cNvSpPr>
          <p:nvPr userDrawn="1">
            <p:ph type="pic" sz="quarter" idx="22" hasCustomPrompt="1"/>
          </p:nvPr>
        </p:nvSpPr>
        <p:spPr>
          <a:xfrm>
            <a:off x="10466708" y="4596237"/>
            <a:ext cx="853440" cy="853440"/>
          </a:xfrm>
          <a:prstGeom prst="ellipse">
            <a:avLst/>
          </a:prstGeom>
        </p:spPr>
        <p:txBody>
          <a:bodyPr wrap="none" anchor="ctr" anchorCtr="0"/>
          <a:lstStyle>
            <a:lvl1pPr algn="ctr">
              <a:defRPr sz="1200"/>
            </a:lvl1pPr>
          </a:lstStyle>
          <a:p>
            <a:r>
              <a:rPr lang="en-US"/>
              <a:t>Photo</a:t>
            </a:r>
          </a:p>
        </p:txBody>
      </p:sp>
      <p:sp>
        <p:nvSpPr>
          <p:cNvPr id="87" name="Text Placeholder 83">
            <a:extLst>
              <a:ext uri="{FF2B5EF4-FFF2-40B4-BE49-F238E27FC236}">
                <a16:creationId xmlns:a16="http://schemas.microsoft.com/office/drawing/2014/main" id="{2AE43484-C007-CD45-887E-8EDA1B42A3E3}"/>
              </a:ext>
            </a:extLst>
          </p:cNvPr>
          <p:cNvSpPr>
            <a:spLocks noGrp="1"/>
          </p:cNvSpPr>
          <p:nvPr>
            <p:ph type="body" sz="quarter" idx="26" hasCustomPrompt="1"/>
          </p:nvPr>
        </p:nvSpPr>
        <p:spPr>
          <a:xfrm>
            <a:off x="358772"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01" name="Rectangle 100">
            <a:extLst>
              <a:ext uri="{FF2B5EF4-FFF2-40B4-BE49-F238E27FC236}">
                <a16:creationId xmlns:a16="http://schemas.microsoft.com/office/drawing/2014/main" id="{61AD1DEF-319F-A246-97B3-A214886221E4}"/>
              </a:ext>
            </a:extLst>
          </p:cNvPr>
          <p:cNvSpPr/>
          <p:nvPr userDrawn="1"/>
        </p:nvSpPr>
        <p:spPr>
          <a:xfrm>
            <a:off x="2284643"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02" name="Text Placeholder 83">
            <a:extLst>
              <a:ext uri="{FF2B5EF4-FFF2-40B4-BE49-F238E27FC236}">
                <a16:creationId xmlns:a16="http://schemas.microsoft.com/office/drawing/2014/main" id="{815316C1-0998-BD4C-9056-E062D4AFBC73}"/>
              </a:ext>
            </a:extLst>
          </p:cNvPr>
          <p:cNvSpPr>
            <a:spLocks noGrp="1"/>
          </p:cNvSpPr>
          <p:nvPr>
            <p:ph type="body" sz="quarter" idx="36" hasCustomPrompt="1"/>
          </p:nvPr>
        </p:nvSpPr>
        <p:spPr>
          <a:xfrm>
            <a:off x="2284643"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03" name="Rectangle 102">
            <a:extLst>
              <a:ext uri="{FF2B5EF4-FFF2-40B4-BE49-F238E27FC236}">
                <a16:creationId xmlns:a16="http://schemas.microsoft.com/office/drawing/2014/main" id="{56BEE6D7-E87F-BD46-A4C0-0CF3764ED23C}"/>
              </a:ext>
            </a:extLst>
          </p:cNvPr>
          <p:cNvSpPr/>
          <p:nvPr userDrawn="1"/>
        </p:nvSpPr>
        <p:spPr>
          <a:xfrm>
            <a:off x="4210512"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04" name="Text Placeholder 83">
            <a:extLst>
              <a:ext uri="{FF2B5EF4-FFF2-40B4-BE49-F238E27FC236}">
                <a16:creationId xmlns:a16="http://schemas.microsoft.com/office/drawing/2014/main" id="{BD4AC2E2-94CD-B942-95C5-044E48101CAB}"/>
              </a:ext>
            </a:extLst>
          </p:cNvPr>
          <p:cNvSpPr>
            <a:spLocks noGrp="1"/>
          </p:cNvSpPr>
          <p:nvPr>
            <p:ph type="body" sz="quarter" idx="37" hasCustomPrompt="1"/>
          </p:nvPr>
        </p:nvSpPr>
        <p:spPr>
          <a:xfrm>
            <a:off x="4210512"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05" name="Rectangle 104">
            <a:extLst>
              <a:ext uri="{FF2B5EF4-FFF2-40B4-BE49-F238E27FC236}">
                <a16:creationId xmlns:a16="http://schemas.microsoft.com/office/drawing/2014/main" id="{BD6EEF8F-0608-5B47-8599-B21A67634E97}"/>
              </a:ext>
            </a:extLst>
          </p:cNvPr>
          <p:cNvSpPr/>
          <p:nvPr userDrawn="1"/>
        </p:nvSpPr>
        <p:spPr>
          <a:xfrm>
            <a:off x="6128616"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06" name="Text Placeholder 83">
            <a:extLst>
              <a:ext uri="{FF2B5EF4-FFF2-40B4-BE49-F238E27FC236}">
                <a16:creationId xmlns:a16="http://schemas.microsoft.com/office/drawing/2014/main" id="{0A87701B-8062-624B-A777-67229743F0FE}"/>
              </a:ext>
            </a:extLst>
          </p:cNvPr>
          <p:cNvSpPr>
            <a:spLocks noGrp="1"/>
          </p:cNvSpPr>
          <p:nvPr>
            <p:ph type="body" sz="quarter" idx="38" hasCustomPrompt="1"/>
          </p:nvPr>
        </p:nvSpPr>
        <p:spPr>
          <a:xfrm>
            <a:off x="6128616"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07" name="Rectangle 106">
            <a:extLst>
              <a:ext uri="{FF2B5EF4-FFF2-40B4-BE49-F238E27FC236}">
                <a16:creationId xmlns:a16="http://schemas.microsoft.com/office/drawing/2014/main" id="{8609F2C6-E20F-B949-9D69-639FA94863BB}"/>
              </a:ext>
            </a:extLst>
          </p:cNvPr>
          <p:cNvSpPr/>
          <p:nvPr userDrawn="1"/>
        </p:nvSpPr>
        <p:spPr>
          <a:xfrm>
            <a:off x="8054488"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08" name="Text Placeholder 83">
            <a:extLst>
              <a:ext uri="{FF2B5EF4-FFF2-40B4-BE49-F238E27FC236}">
                <a16:creationId xmlns:a16="http://schemas.microsoft.com/office/drawing/2014/main" id="{8A8E536C-470C-F641-98B6-ECF2704685C8}"/>
              </a:ext>
            </a:extLst>
          </p:cNvPr>
          <p:cNvSpPr>
            <a:spLocks noGrp="1"/>
          </p:cNvSpPr>
          <p:nvPr>
            <p:ph type="body" sz="quarter" idx="39" hasCustomPrompt="1"/>
          </p:nvPr>
        </p:nvSpPr>
        <p:spPr>
          <a:xfrm>
            <a:off x="8054488"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09" name="Rectangle 108">
            <a:extLst>
              <a:ext uri="{FF2B5EF4-FFF2-40B4-BE49-F238E27FC236}">
                <a16:creationId xmlns:a16="http://schemas.microsoft.com/office/drawing/2014/main" id="{7AB10A86-44CD-434E-BC16-C826A9B21D54}"/>
              </a:ext>
            </a:extLst>
          </p:cNvPr>
          <p:cNvSpPr/>
          <p:nvPr userDrawn="1"/>
        </p:nvSpPr>
        <p:spPr>
          <a:xfrm>
            <a:off x="9972596" y="3737627"/>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10" name="Text Placeholder 83">
            <a:extLst>
              <a:ext uri="{FF2B5EF4-FFF2-40B4-BE49-F238E27FC236}">
                <a16:creationId xmlns:a16="http://schemas.microsoft.com/office/drawing/2014/main" id="{AE097E8D-3ACB-7F48-83D2-E43F30EFD7F7}"/>
              </a:ext>
            </a:extLst>
          </p:cNvPr>
          <p:cNvSpPr>
            <a:spLocks noGrp="1"/>
          </p:cNvSpPr>
          <p:nvPr>
            <p:ph type="body" sz="quarter" idx="40" hasCustomPrompt="1"/>
          </p:nvPr>
        </p:nvSpPr>
        <p:spPr>
          <a:xfrm>
            <a:off x="9972596" y="3737627"/>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11" name="Rectangle 110">
            <a:extLst>
              <a:ext uri="{FF2B5EF4-FFF2-40B4-BE49-F238E27FC236}">
                <a16:creationId xmlns:a16="http://schemas.microsoft.com/office/drawing/2014/main" id="{AF7E9E55-B550-F449-8A22-C26B288C7FDE}"/>
              </a:ext>
            </a:extLst>
          </p:cNvPr>
          <p:cNvSpPr/>
          <p:nvPr userDrawn="1"/>
        </p:nvSpPr>
        <p:spPr>
          <a:xfrm>
            <a:off x="358772"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12" name="Text Placeholder 83">
            <a:extLst>
              <a:ext uri="{FF2B5EF4-FFF2-40B4-BE49-F238E27FC236}">
                <a16:creationId xmlns:a16="http://schemas.microsoft.com/office/drawing/2014/main" id="{1B9AD1AF-1AD7-A944-8F77-9DB112B0CB9F}"/>
              </a:ext>
            </a:extLst>
          </p:cNvPr>
          <p:cNvSpPr>
            <a:spLocks noGrp="1"/>
          </p:cNvSpPr>
          <p:nvPr>
            <p:ph type="body" sz="quarter" idx="41" hasCustomPrompt="1"/>
          </p:nvPr>
        </p:nvSpPr>
        <p:spPr>
          <a:xfrm>
            <a:off x="358772"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13" name="Rectangle 112">
            <a:extLst>
              <a:ext uri="{FF2B5EF4-FFF2-40B4-BE49-F238E27FC236}">
                <a16:creationId xmlns:a16="http://schemas.microsoft.com/office/drawing/2014/main" id="{F21273A4-6091-D245-81AC-9A3D6008A7DF}"/>
              </a:ext>
            </a:extLst>
          </p:cNvPr>
          <p:cNvSpPr/>
          <p:nvPr userDrawn="1"/>
        </p:nvSpPr>
        <p:spPr>
          <a:xfrm>
            <a:off x="2284643"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14" name="Text Placeholder 83">
            <a:extLst>
              <a:ext uri="{FF2B5EF4-FFF2-40B4-BE49-F238E27FC236}">
                <a16:creationId xmlns:a16="http://schemas.microsoft.com/office/drawing/2014/main" id="{D17BDC67-CC78-FC49-BD42-54FA7789D91B}"/>
              </a:ext>
            </a:extLst>
          </p:cNvPr>
          <p:cNvSpPr>
            <a:spLocks noGrp="1"/>
          </p:cNvSpPr>
          <p:nvPr>
            <p:ph type="body" sz="quarter" idx="42" hasCustomPrompt="1"/>
          </p:nvPr>
        </p:nvSpPr>
        <p:spPr>
          <a:xfrm>
            <a:off x="2284643"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15" name="Rectangle 114">
            <a:extLst>
              <a:ext uri="{FF2B5EF4-FFF2-40B4-BE49-F238E27FC236}">
                <a16:creationId xmlns:a16="http://schemas.microsoft.com/office/drawing/2014/main" id="{56282544-514A-9345-855A-C8548A58C2C5}"/>
              </a:ext>
            </a:extLst>
          </p:cNvPr>
          <p:cNvSpPr/>
          <p:nvPr userDrawn="1"/>
        </p:nvSpPr>
        <p:spPr>
          <a:xfrm>
            <a:off x="4210512"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16" name="Text Placeholder 83">
            <a:extLst>
              <a:ext uri="{FF2B5EF4-FFF2-40B4-BE49-F238E27FC236}">
                <a16:creationId xmlns:a16="http://schemas.microsoft.com/office/drawing/2014/main" id="{8176DA9A-24A8-3245-81B8-3B23666EC7C7}"/>
              </a:ext>
            </a:extLst>
          </p:cNvPr>
          <p:cNvSpPr>
            <a:spLocks noGrp="1"/>
          </p:cNvSpPr>
          <p:nvPr>
            <p:ph type="body" sz="quarter" idx="43" hasCustomPrompt="1"/>
          </p:nvPr>
        </p:nvSpPr>
        <p:spPr>
          <a:xfrm>
            <a:off x="4210512"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17" name="Rectangle 116">
            <a:extLst>
              <a:ext uri="{FF2B5EF4-FFF2-40B4-BE49-F238E27FC236}">
                <a16:creationId xmlns:a16="http://schemas.microsoft.com/office/drawing/2014/main" id="{2C954CCD-60A1-154A-A6B6-B42A29C244FB}"/>
              </a:ext>
            </a:extLst>
          </p:cNvPr>
          <p:cNvSpPr/>
          <p:nvPr userDrawn="1"/>
        </p:nvSpPr>
        <p:spPr>
          <a:xfrm>
            <a:off x="6128616"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18" name="Text Placeholder 83">
            <a:extLst>
              <a:ext uri="{FF2B5EF4-FFF2-40B4-BE49-F238E27FC236}">
                <a16:creationId xmlns:a16="http://schemas.microsoft.com/office/drawing/2014/main" id="{61160F79-987B-AA43-9001-EB7AEDEAF0F9}"/>
              </a:ext>
            </a:extLst>
          </p:cNvPr>
          <p:cNvSpPr>
            <a:spLocks noGrp="1"/>
          </p:cNvSpPr>
          <p:nvPr>
            <p:ph type="body" sz="quarter" idx="44" hasCustomPrompt="1"/>
          </p:nvPr>
        </p:nvSpPr>
        <p:spPr>
          <a:xfrm>
            <a:off x="6128616"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19" name="Rectangle 118">
            <a:extLst>
              <a:ext uri="{FF2B5EF4-FFF2-40B4-BE49-F238E27FC236}">
                <a16:creationId xmlns:a16="http://schemas.microsoft.com/office/drawing/2014/main" id="{B3B6BB64-5E1D-6043-82C8-8DB3DAC2D19B}"/>
              </a:ext>
            </a:extLst>
          </p:cNvPr>
          <p:cNvSpPr/>
          <p:nvPr userDrawn="1"/>
        </p:nvSpPr>
        <p:spPr>
          <a:xfrm>
            <a:off x="8054488"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20" name="Text Placeholder 83">
            <a:extLst>
              <a:ext uri="{FF2B5EF4-FFF2-40B4-BE49-F238E27FC236}">
                <a16:creationId xmlns:a16="http://schemas.microsoft.com/office/drawing/2014/main" id="{8A6C67ED-EDAC-3248-BAE1-F2A3EE84964C}"/>
              </a:ext>
            </a:extLst>
          </p:cNvPr>
          <p:cNvSpPr>
            <a:spLocks noGrp="1"/>
          </p:cNvSpPr>
          <p:nvPr>
            <p:ph type="body" sz="quarter" idx="45" hasCustomPrompt="1"/>
          </p:nvPr>
        </p:nvSpPr>
        <p:spPr>
          <a:xfrm>
            <a:off x="8054488"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21" name="Rectangle 120">
            <a:extLst>
              <a:ext uri="{FF2B5EF4-FFF2-40B4-BE49-F238E27FC236}">
                <a16:creationId xmlns:a16="http://schemas.microsoft.com/office/drawing/2014/main" id="{57A85164-2DA1-9341-94FC-284974C22ADE}"/>
              </a:ext>
            </a:extLst>
          </p:cNvPr>
          <p:cNvSpPr/>
          <p:nvPr userDrawn="1"/>
        </p:nvSpPr>
        <p:spPr>
          <a:xfrm>
            <a:off x="9972596" y="5547013"/>
            <a:ext cx="1828800" cy="609600"/>
          </a:xfrm>
          <a:prstGeom prst="rect">
            <a:avLst/>
          </a:prstGeom>
          <a:solidFill>
            <a:srgbClr val="0188C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22" name="Text Placeholder 83">
            <a:extLst>
              <a:ext uri="{FF2B5EF4-FFF2-40B4-BE49-F238E27FC236}">
                <a16:creationId xmlns:a16="http://schemas.microsoft.com/office/drawing/2014/main" id="{518F503E-0024-CF4A-A21B-B4BD0631ED97}"/>
              </a:ext>
            </a:extLst>
          </p:cNvPr>
          <p:cNvSpPr>
            <a:spLocks noGrp="1"/>
          </p:cNvSpPr>
          <p:nvPr>
            <p:ph type="body" sz="quarter" idx="46" hasCustomPrompt="1"/>
          </p:nvPr>
        </p:nvSpPr>
        <p:spPr>
          <a:xfrm>
            <a:off x="9972596" y="5547013"/>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
        <p:nvSpPr>
          <p:cNvPr id="123" name="Rectangle 122">
            <a:extLst>
              <a:ext uri="{FF2B5EF4-FFF2-40B4-BE49-F238E27FC236}">
                <a16:creationId xmlns:a16="http://schemas.microsoft.com/office/drawing/2014/main" id="{7632154A-7554-F445-BA83-291F53D3C617}"/>
              </a:ext>
            </a:extLst>
          </p:cNvPr>
          <p:cNvSpPr/>
          <p:nvPr userDrawn="1"/>
        </p:nvSpPr>
        <p:spPr>
          <a:xfrm>
            <a:off x="5166069" y="1907048"/>
            <a:ext cx="1828800" cy="609600"/>
          </a:xfrm>
          <a:prstGeom prst="rect">
            <a:avLst/>
          </a:prstGeom>
          <a:solidFill>
            <a:srgbClr val="1CAA4D"/>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24" name="Text Placeholder 83">
            <a:extLst>
              <a:ext uri="{FF2B5EF4-FFF2-40B4-BE49-F238E27FC236}">
                <a16:creationId xmlns:a16="http://schemas.microsoft.com/office/drawing/2014/main" id="{30114A47-3172-A244-84CF-F8200F71BD6B}"/>
              </a:ext>
            </a:extLst>
          </p:cNvPr>
          <p:cNvSpPr>
            <a:spLocks noGrp="1"/>
          </p:cNvSpPr>
          <p:nvPr>
            <p:ph type="body" sz="quarter" idx="47" hasCustomPrompt="1"/>
          </p:nvPr>
        </p:nvSpPr>
        <p:spPr>
          <a:xfrm>
            <a:off x="5166069" y="1907048"/>
            <a:ext cx="1828800" cy="609600"/>
          </a:xfrm>
          <a:prstGeom prst="rect">
            <a:avLst/>
          </a:prstGeom>
        </p:spPr>
        <p:txBody>
          <a:bodyPr anchor="ctr"/>
          <a:lstStyle>
            <a:lvl1pPr marL="0" algn="ctr">
              <a:defRPr sz="1333" b="0">
                <a:solidFill>
                  <a:schemeClr val="bg1"/>
                </a:solidFill>
              </a:defRPr>
            </a:lvl1pPr>
          </a:lstStyle>
          <a:p>
            <a:pPr lvl="0"/>
            <a:r>
              <a:rPr lang="en-US"/>
              <a:t>TITLE</a:t>
            </a:r>
            <a:br>
              <a:rPr lang="en-US"/>
            </a:br>
            <a:r>
              <a:rPr lang="en-US"/>
              <a:t>NAME</a:t>
            </a:r>
          </a:p>
        </p:txBody>
      </p:sp>
    </p:spTree>
    <p:extLst>
      <p:ext uri="{BB962C8B-B14F-4D97-AF65-F5344CB8AC3E}">
        <p14:creationId xmlns:p14="http://schemas.microsoft.com/office/powerpoint/2010/main" val="1807953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2 Headers + 2 Charts">
    <p:spTree>
      <p:nvGrpSpPr>
        <p:cNvPr id="1" name=""/>
        <p:cNvGrpSpPr/>
        <p:nvPr/>
      </p:nvGrpSpPr>
      <p:grpSpPr>
        <a:xfrm>
          <a:off x="0" y="0"/>
          <a:ext cx="0" cy="0"/>
          <a:chOff x="0" y="0"/>
          <a:chExt cx="0" cy="0"/>
        </a:xfrm>
      </p:grpSpPr>
      <p:sp>
        <p:nvSpPr>
          <p:cNvPr id="5" name="Chart Placeholder 6"/>
          <p:cNvSpPr>
            <a:spLocks noGrp="1"/>
          </p:cNvSpPr>
          <p:nvPr>
            <p:ph type="chart" sz="quarter" idx="10"/>
          </p:nvPr>
        </p:nvSpPr>
        <p:spPr>
          <a:xfrm>
            <a:off x="6096000" y="2036064"/>
            <a:ext cx="5486400" cy="4114800"/>
          </a:xfrm>
          <a:prstGeom prst="rect">
            <a:avLst/>
          </a:prstGeom>
        </p:spPr>
        <p:txBody>
          <a:bodyPr>
            <a:noAutofit/>
          </a:bodyPr>
          <a:lstStyle>
            <a:lvl1pPr>
              <a:defRPr sz="3733"/>
            </a:lvl1pPr>
          </a:lstStyle>
          <a:p>
            <a:r>
              <a:rPr lang="en-US" noProof="0"/>
              <a:t>Click icon to add chart</a:t>
            </a:r>
          </a:p>
        </p:txBody>
      </p:sp>
      <p:sp>
        <p:nvSpPr>
          <p:cNvPr id="8" name="Chart Placeholder 6"/>
          <p:cNvSpPr>
            <a:spLocks noGrp="1" noChangeAspect="1"/>
          </p:cNvSpPr>
          <p:nvPr>
            <p:ph type="chart" sz="quarter" idx="11"/>
          </p:nvPr>
        </p:nvSpPr>
        <p:spPr>
          <a:xfrm>
            <a:off x="609600" y="2036064"/>
            <a:ext cx="5486400" cy="4114800"/>
          </a:xfrm>
          <a:prstGeom prst="rect">
            <a:avLst/>
          </a:prstGeom>
        </p:spPr>
        <p:txBody>
          <a:bodyPr>
            <a:noAutofit/>
          </a:bodyPr>
          <a:lstStyle>
            <a:lvl1pPr>
              <a:defRPr sz="3733"/>
            </a:lvl1pPr>
          </a:lstStyle>
          <a:p>
            <a:r>
              <a:rPr lang="en-US" noProof="0"/>
              <a:t>Click icon to add chart</a:t>
            </a:r>
          </a:p>
        </p:txBody>
      </p:sp>
      <p:sp>
        <p:nvSpPr>
          <p:cNvPr id="7" name="Text Placeholder 4"/>
          <p:cNvSpPr>
            <a:spLocks noGrp="1"/>
          </p:cNvSpPr>
          <p:nvPr>
            <p:ph type="body" sz="quarter" idx="3" hasCustomPrompt="1"/>
          </p:nvPr>
        </p:nvSpPr>
        <p:spPr>
          <a:xfrm>
            <a:off x="6096000" y="1389888"/>
            <a:ext cx="5486400" cy="639763"/>
          </a:xfrm>
          <a:prstGeom prst="rect">
            <a:avLst/>
          </a:prstGeom>
        </p:spPr>
        <p:txBody>
          <a:bodyPr anchor="b">
            <a:noAutofit/>
          </a:bodyPr>
          <a:lstStyle>
            <a:lvl1pPr marL="0" indent="0">
              <a:buNone/>
              <a:defRPr sz="37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6" name="Text Placeholder 2"/>
          <p:cNvSpPr>
            <a:spLocks noGrp="1"/>
          </p:cNvSpPr>
          <p:nvPr>
            <p:ph type="body" idx="1" hasCustomPrompt="1"/>
          </p:nvPr>
        </p:nvSpPr>
        <p:spPr>
          <a:xfrm>
            <a:off x="609600" y="1389888"/>
            <a:ext cx="5486400" cy="639763"/>
          </a:xfrm>
          <a:prstGeom prst="rect">
            <a:avLst/>
          </a:prstGeom>
        </p:spPr>
        <p:txBody>
          <a:bodyPr anchor="b">
            <a:noAutofit/>
          </a:bodyPr>
          <a:lstStyle>
            <a:lvl1pPr marL="0" indent="0">
              <a:buNone/>
              <a:defRPr sz="37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10" name="Title 1"/>
          <p:cNvSpPr>
            <a:spLocks noGrp="1"/>
          </p:cNvSpPr>
          <p:nvPr>
            <p:ph type="title" hasCustomPrompt="1"/>
          </p:nvPr>
        </p:nvSpPr>
        <p:spPr>
          <a:xfrm>
            <a:off x="609600" y="240771"/>
            <a:ext cx="10972800" cy="1143000"/>
          </a:xfrm>
        </p:spPr>
        <p:txBody>
          <a:bodyPr/>
          <a:lstStyle/>
          <a:p>
            <a:r>
              <a:rPr lang="en-US"/>
              <a:t>Click to edit title</a:t>
            </a:r>
          </a:p>
        </p:txBody>
      </p:sp>
    </p:spTree>
    <p:extLst>
      <p:ext uri="{BB962C8B-B14F-4D97-AF65-F5344CB8AC3E}">
        <p14:creationId xmlns:p14="http://schemas.microsoft.com/office/powerpoint/2010/main" val="4293187387"/>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WO COLUMN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sz="3467"/>
            </a:lvl1pPr>
          </a:lstStyle>
          <a:p>
            <a:r>
              <a:rPr lang="en-US"/>
              <a:t>Click to Add Title</a:t>
            </a:r>
          </a:p>
        </p:txBody>
      </p:sp>
      <p:sp>
        <p:nvSpPr>
          <p:cNvPr id="5" name="Text Placeholder 4">
            <a:extLst>
              <a:ext uri="{FF2B5EF4-FFF2-40B4-BE49-F238E27FC236}">
                <a16:creationId xmlns:a16="http://schemas.microsoft.com/office/drawing/2014/main" id="{AE7F9D7D-4DBE-A14F-AD81-567BE16C2916}"/>
              </a:ext>
            </a:extLst>
          </p:cNvPr>
          <p:cNvSpPr>
            <a:spLocks noGrp="1"/>
          </p:cNvSpPr>
          <p:nvPr>
            <p:ph type="body" sz="quarter" idx="11" hasCustomPrompt="1"/>
          </p:nvPr>
        </p:nvSpPr>
        <p:spPr>
          <a:xfrm>
            <a:off x="383119" y="1711218"/>
            <a:ext cx="5555541" cy="3868369"/>
          </a:xfrm>
          <a:prstGeom prst="rect">
            <a:avLst/>
          </a:prstGeom>
        </p:spPr>
        <p:txBody>
          <a:bodyPr/>
          <a:lstStyle>
            <a:lvl1pPr>
              <a:buClr>
                <a:schemeClr val="accent2"/>
              </a:buClr>
              <a:defRPr sz="2133">
                <a:solidFill>
                  <a:schemeClr val="tx1">
                    <a:lumMod val="50000"/>
                  </a:schemeClr>
                </a:solidFill>
              </a:defRPr>
            </a:lvl1pPr>
            <a:lvl2pPr>
              <a:buClr>
                <a:schemeClr val="accent2"/>
              </a:buClr>
              <a:defRPr sz="2133">
                <a:solidFill>
                  <a:schemeClr val="tx1">
                    <a:lumMod val="50000"/>
                  </a:schemeClr>
                </a:solidFill>
              </a:defRPr>
            </a:lvl2pPr>
            <a:lvl3pPr>
              <a:buClr>
                <a:schemeClr val="accent2"/>
              </a:buClr>
              <a:defRPr sz="2133">
                <a:solidFill>
                  <a:schemeClr val="tx1">
                    <a:lumMod val="50000"/>
                  </a:schemeClr>
                </a:solidFill>
              </a:defRPr>
            </a:lvl3pPr>
            <a:lvl4pPr>
              <a:buClr>
                <a:schemeClr val="accent2"/>
              </a:buClr>
              <a:defRPr sz="2133">
                <a:solidFill>
                  <a:schemeClr val="tx1">
                    <a:lumMod val="50000"/>
                  </a:schemeClr>
                </a:solidFill>
              </a:defRPr>
            </a:lvl4pPr>
            <a:lvl5pPr>
              <a:buClr>
                <a:schemeClr val="accent2"/>
              </a:buClr>
              <a:defRPr sz="2133">
                <a:solidFill>
                  <a:schemeClr val="tx1">
                    <a:lumMod val="50000"/>
                  </a:schemeClr>
                </a:solidFill>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
        <p:nvSpPr>
          <p:cNvPr id="9" name="Text Placeholder 8">
            <a:extLst>
              <a:ext uri="{FF2B5EF4-FFF2-40B4-BE49-F238E27FC236}">
                <a16:creationId xmlns:a16="http://schemas.microsoft.com/office/drawing/2014/main" id="{3314572A-F8DA-B445-8F76-F9ACF540CAF7}"/>
              </a:ext>
            </a:extLst>
          </p:cNvPr>
          <p:cNvSpPr>
            <a:spLocks noGrp="1"/>
          </p:cNvSpPr>
          <p:nvPr>
            <p:ph type="body" sz="quarter" idx="14" hasCustomPrompt="1"/>
          </p:nvPr>
        </p:nvSpPr>
        <p:spPr>
          <a:xfrm>
            <a:off x="383395" y="1244601"/>
            <a:ext cx="5550260" cy="467783"/>
          </a:xfrm>
          <a:prstGeom prst="rect">
            <a:avLst/>
          </a:prstGeom>
        </p:spPr>
        <p:txBody>
          <a:bodyPr vert="horz" lIns="91440" tIns="45720" rIns="91440" bIns="45720" rtlCol="0" anchor="ctr">
            <a:noAutofit/>
          </a:bodyPr>
          <a:lstStyle>
            <a:lvl1pPr>
              <a:buFontTx/>
              <a:buNone/>
              <a:defRPr lang="en-US" sz="2667" b="1" smtClean="0">
                <a:solidFill>
                  <a:srgbClr val="1CAA4D"/>
                </a:solidFill>
              </a:defRPr>
            </a:lvl1pPr>
            <a:lvl2pPr>
              <a:defRPr lang="en-US" smtClean="0"/>
            </a:lvl2pPr>
            <a:lvl3pPr>
              <a:defRPr lang="en-US" smtClean="0"/>
            </a:lvl3pPr>
            <a:lvl4pPr>
              <a:defRPr lang="en-US" smtClean="0"/>
            </a:lvl4pPr>
            <a:lvl5pPr>
              <a:defRPr lang="en-US"/>
            </a:lvl5pPr>
          </a:lstStyle>
          <a:p>
            <a:pPr lvl="0">
              <a:buClr>
                <a:schemeClr val="accent1"/>
              </a:buClr>
            </a:pPr>
            <a:r>
              <a:rPr lang="en-US"/>
              <a:t>Click to add text</a:t>
            </a:r>
          </a:p>
        </p:txBody>
      </p:sp>
      <p:sp>
        <p:nvSpPr>
          <p:cNvPr id="8" name="Text Placeholder 4">
            <a:extLst>
              <a:ext uri="{FF2B5EF4-FFF2-40B4-BE49-F238E27FC236}">
                <a16:creationId xmlns:a16="http://schemas.microsoft.com/office/drawing/2014/main" id="{29B914D0-B34A-164F-801B-ECC3FC81FF9E}"/>
              </a:ext>
            </a:extLst>
          </p:cNvPr>
          <p:cNvSpPr>
            <a:spLocks noGrp="1"/>
          </p:cNvSpPr>
          <p:nvPr>
            <p:ph type="body" sz="quarter" idx="40" hasCustomPrompt="1"/>
          </p:nvPr>
        </p:nvSpPr>
        <p:spPr>
          <a:xfrm>
            <a:off x="6253064" y="1711218"/>
            <a:ext cx="5555541" cy="3868369"/>
          </a:xfrm>
          <a:prstGeom prst="rect">
            <a:avLst/>
          </a:prstGeom>
        </p:spPr>
        <p:txBody>
          <a:bodyPr/>
          <a:lstStyle>
            <a:lvl1pPr>
              <a:buClr>
                <a:schemeClr val="accent2"/>
              </a:buClr>
              <a:defRPr sz="2133">
                <a:solidFill>
                  <a:schemeClr val="tx1">
                    <a:lumMod val="50000"/>
                  </a:schemeClr>
                </a:solidFill>
              </a:defRPr>
            </a:lvl1pPr>
            <a:lvl2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lumMod val="50000"/>
                  </a:schemeClr>
                </a:solidFill>
                <a:latin typeface="+mn-lt"/>
                <a:ea typeface="Helvetica Neue Thin" panose="020B0403020202020204" pitchFamily="34" charset="0"/>
                <a:cs typeface="+mn-cs"/>
              </a:defRPr>
            </a:lvl2pPr>
            <a:lvl3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lumMod val="50000"/>
                  </a:schemeClr>
                </a:solidFill>
                <a:latin typeface="+mn-lt"/>
                <a:ea typeface="Helvetica Neue Thin" panose="020B0403020202020204" pitchFamily="34" charset="0"/>
                <a:cs typeface="+mn-cs"/>
              </a:defRPr>
            </a:lvl3pPr>
            <a:lvl4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lumMod val="50000"/>
                  </a:schemeClr>
                </a:solidFill>
                <a:latin typeface="+mn-lt"/>
                <a:ea typeface="Helvetica Neue Thin" panose="020B0403020202020204" pitchFamily="34" charset="0"/>
                <a:cs typeface="+mn-cs"/>
              </a:defRPr>
            </a:lvl4pPr>
            <a:lvl5pPr algn="l" defTabSz="609585" rtl="0" eaLnBrk="1" latinLnBrk="0" hangingPunct="1">
              <a:lnSpc>
                <a:spcPct val="100000"/>
              </a:lnSpc>
              <a:spcBef>
                <a:spcPts val="400"/>
              </a:spcBef>
              <a:spcAft>
                <a:spcPts val="0"/>
              </a:spcAft>
              <a:buClr>
                <a:schemeClr val="accent2"/>
              </a:buClr>
              <a:tabLst/>
              <a:defRPr lang="en-US" sz="2133" b="0" i="0" kern="1200" baseline="0" dirty="0">
                <a:solidFill>
                  <a:schemeClr val="tx1">
                    <a:lumMod val="50000"/>
                  </a:schemeClr>
                </a:solidFill>
                <a:latin typeface="+mn-lt"/>
                <a:ea typeface="Helvetica Neue Thin" panose="020B0403020202020204" pitchFamily="34" charset="0"/>
                <a:cs typeface="+mn-cs"/>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
        <p:nvSpPr>
          <p:cNvPr id="10" name="Text Placeholder 8">
            <a:extLst>
              <a:ext uri="{FF2B5EF4-FFF2-40B4-BE49-F238E27FC236}">
                <a16:creationId xmlns:a16="http://schemas.microsoft.com/office/drawing/2014/main" id="{20F9718D-FF43-4347-8243-4083BC2ECDB0}"/>
              </a:ext>
            </a:extLst>
          </p:cNvPr>
          <p:cNvSpPr>
            <a:spLocks noGrp="1"/>
          </p:cNvSpPr>
          <p:nvPr>
            <p:ph type="body" sz="quarter" idx="41" hasCustomPrompt="1"/>
          </p:nvPr>
        </p:nvSpPr>
        <p:spPr>
          <a:xfrm>
            <a:off x="6253341" y="1244601"/>
            <a:ext cx="5550260" cy="467783"/>
          </a:xfrm>
          <a:prstGeom prst="rect">
            <a:avLst/>
          </a:prstGeom>
        </p:spPr>
        <p:txBody>
          <a:bodyPr vert="horz" lIns="91440" tIns="45720" rIns="91440" bIns="45720" rtlCol="0" anchor="ctr">
            <a:noAutofit/>
          </a:bodyPr>
          <a:lstStyle>
            <a:lvl1pPr>
              <a:buFontTx/>
              <a:buNone/>
              <a:defRPr lang="en-US" sz="2667" b="1" i="0" kern="1200" dirty="0">
                <a:solidFill>
                  <a:srgbClr val="1CAA4D"/>
                </a:solidFill>
                <a:latin typeface="+mn-lt"/>
                <a:ea typeface="Helvetica Neue Thin" panose="020B0403020202020204" pitchFamily="34" charset="0"/>
                <a:cs typeface="+mn-cs"/>
              </a:defRPr>
            </a:lvl1pPr>
            <a:lvl2pPr>
              <a:defRPr lang="en-US" smtClean="0"/>
            </a:lvl2pPr>
            <a:lvl3pPr>
              <a:defRPr lang="en-US" smtClean="0"/>
            </a:lvl3pPr>
            <a:lvl4pPr>
              <a:defRPr lang="en-US" smtClean="0"/>
            </a:lvl4pPr>
            <a:lvl5pPr>
              <a:defRPr lang="en-US"/>
            </a:lvl5pPr>
          </a:lstStyle>
          <a:p>
            <a:pPr marL="0" lvl="0" indent="0" algn="l" defTabSz="609585" rtl="0" eaLnBrk="1" latinLnBrk="0" hangingPunct="1">
              <a:lnSpc>
                <a:spcPct val="100000"/>
              </a:lnSpc>
              <a:spcBef>
                <a:spcPts val="800"/>
              </a:spcBef>
              <a:spcAft>
                <a:spcPts val="0"/>
              </a:spcAft>
              <a:buClr>
                <a:schemeClr val="accent1"/>
              </a:buClr>
              <a:buFontTx/>
              <a:buNone/>
            </a:pPr>
            <a:r>
              <a:rPr lang="en-US"/>
              <a:t>Click to add text</a:t>
            </a:r>
          </a:p>
        </p:txBody>
      </p:sp>
      <p:sp>
        <p:nvSpPr>
          <p:cNvPr id="11" name="Slide Number Placeholder 2">
            <a:extLst>
              <a:ext uri="{FF2B5EF4-FFF2-40B4-BE49-F238E27FC236}">
                <a16:creationId xmlns:a16="http://schemas.microsoft.com/office/drawing/2014/main" id="{333460AB-24AC-6C4E-82CC-A8C5D193E5D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37835791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sz="3467"/>
            </a:lvl1pPr>
          </a:lstStyle>
          <a:p>
            <a:r>
              <a:rPr lang="en-US"/>
              <a:t>Click to Add Title</a:t>
            </a:r>
          </a:p>
        </p:txBody>
      </p:sp>
      <p:sp>
        <p:nvSpPr>
          <p:cNvPr id="12" name="Text Placeholder 7">
            <a:extLst>
              <a:ext uri="{FF2B5EF4-FFF2-40B4-BE49-F238E27FC236}">
                <a16:creationId xmlns:a16="http://schemas.microsoft.com/office/drawing/2014/main" id="{FDB9B4E4-BFD7-5947-A10A-2DFC2156CD68}"/>
              </a:ext>
            </a:extLst>
          </p:cNvPr>
          <p:cNvSpPr>
            <a:spLocks noGrp="1"/>
          </p:cNvSpPr>
          <p:nvPr>
            <p:ph type="body" sz="quarter" idx="39" hasCustomPrompt="1"/>
          </p:nvPr>
        </p:nvSpPr>
        <p:spPr>
          <a:xfrm>
            <a:off x="383396" y="1200505"/>
            <a:ext cx="5712605" cy="4725865"/>
          </a:xfrm>
          <a:prstGeom prst="rect">
            <a:avLst/>
          </a:prstGeom>
        </p:spPr>
        <p:txBody>
          <a:bodyPr/>
          <a:lstStyle>
            <a:lvl1pPr>
              <a:buClr>
                <a:schemeClr val="accent2"/>
              </a:buClr>
              <a:defRPr sz="2400">
                <a:solidFill>
                  <a:schemeClr val="tx1">
                    <a:lumMod val="50000"/>
                  </a:schemeClr>
                </a:solidFill>
              </a:defRPr>
            </a:lvl1pPr>
            <a:lvl2pPr>
              <a:buClr>
                <a:schemeClr val="accent2"/>
              </a:buClr>
              <a:defRPr sz="2400">
                <a:solidFill>
                  <a:schemeClr val="tx1">
                    <a:lumMod val="50000"/>
                  </a:schemeClr>
                </a:solidFill>
              </a:defRPr>
            </a:lvl2pPr>
            <a:lvl3pPr>
              <a:buClr>
                <a:schemeClr val="accent2"/>
              </a:buClr>
              <a:defRPr sz="2400">
                <a:solidFill>
                  <a:schemeClr val="tx1">
                    <a:lumMod val="50000"/>
                  </a:schemeClr>
                </a:solidFill>
              </a:defRPr>
            </a:lvl3pPr>
            <a:lvl4pPr>
              <a:buClr>
                <a:schemeClr val="accent2"/>
              </a:buClr>
              <a:defRPr sz="2400">
                <a:solidFill>
                  <a:schemeClr val="tx1">
                    <a:lumMod val="50000"/>
                  </a:schemeClr>
                </a:solidFill>
              </a:defRPr>
            </a:lvl4pPr>
            <a:lvl5pPr marL="918610" indent="0">
              <a:buNone/>
              <a:defRPr sz="2133"/>
            </a:lvl5pPr>
          </a:lstStyle>
          <a:p>
            <a:pPr lvl="0"/>
            <a:r>
              <a:rPr lang="en-US"/>
              <a:t>Click to add text</a:t>
            </a:r>
          </a:p>
          <a:p>
            <a:pPr lvl="1"/>
            <a:r>
              <a:rPr lang="en-US"/>
              <a:t> First level bullet</a:t>
            </a:r>
          </a:p>
          <a:p>
            <a:pPr lvl="2"/>
            <a:r>
              <a:rPr lang="en-US"/>
              <a:t>Second level bullet</a:t>
            </a:r>
          </a:p>
          <a:p>
            <a:pPr lvl="3"/>
            <a:r>
              <a:rPr lang="en-US"/>
              <a:t>Third level bullet</a:t>
            </a:r>
          </a:p>
        </p:txBody>
      </p:sp>
      <p:sp>
        <p:nvSpPr>
          <p:cNvPr id="5" name="Content Placeholder 4">
            <a:extLst>
              <a:ext uri="{FF2B5EF4-FFF2-40B4-BE49-F238E27FC236}">
                <a16:creationId xmlns:a16="http://schemas.microsoft.com/office/drawing/2014/main" id="{4A1A857E-3A8C-0F47-8766-21EF708CB324}"/>
              </a:ext>
            </a:extLst>
          </p:cNvPr>
          <p:cNvSpPr>
            <a:spLocks noGrp="1"/>
          </p:cNvSpPr>
          <p:nvPr>
            <p:ph sz="quarter" idx="41" hasCustomPrompt="1"/>
          </p:nvPr>
        </p:nvSpPr>
        <p:spPr>
          <a:xfrm>
            <a:off x="6096001" y="1200505"/>
            <a:ext cx="5712884" cy="4726516"/>
          </a:xfrm>
          <a:prstGeom prst="rect">
            <a:avLst/>
          </a:prstGeom>
        </p:spPr>
        <p:txBody>
          <a:bodyPr/>
          <a:lstStyle>
            <a:lvl1pPr algn="ctr">
              <a:defRPr sz="2400" i="1">
                <a:solidFill>
                  <a:schemeClr val="tx1">
                    <a:lumMod val="60000"/>
                    <a:lumOff val="40000"/>
                  </a:schemeClr>
                </a:solidFill>
              </a:defRPr>
            </a:lvl1pPr>
          </a:lstStyle>
          <a:p>
            <a:pPr lvl="0"/>
            <a:r>
              <a:rPr lang="en-US"/>
              <a:t>Click icon to add visual content </a:t>
            </a:r>
          </a:p>
        </p:txBody>
      </p:sp>
      <p:sp>
        <p:nvSpPr>
          <p:cNvPr id="7" name="Slide Number Placeholder 2">
            <a:extLst>
              <a:ext uri="{FF2B5EF4-FFF2-40B4-BE49-F238E27FC236}">
                <a16:creationId xmlns:a16="http://schemas.microsoft.com/office/drawing/2014/main" id="{1D6A0684-132F-EA40-99F9-7250FDE3BB95}"/>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690921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COLUMN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sz="3467"/>
            </a:lvl1pPr>
          </a:lstStyle>
          <a:p>
            <a:r>
              <a:rPr lang="en-US"/>
              <a:t>Click to Add Title</a:t>
            </a:r>
          </a:p>
        </p:txBody>
      </p:sp>
      <p:sp>
        <p:nvSpPr>
          <p:cNvPr id="8" name="Text Placeholder 7">
            <a:extLst>
              <a:ext uri="{FF2B5EF4-FFF2-40B4-BE49-F238E27FC236}">
                <a16:creationId xmlns:a16="http://schemas.microsoft.com/office/drawing/2014/main" id="{0C88D5C2-25B4-C947-B4BE-01EFB89FF132}"/>
              </a:ext>
            </a:extLst>
          </p:cNvPr>
          <p:cNvSpPr>
            <a:spLocks noGrp="1"/>
          </p:cNvSpPr>
          <p:nvPr>
            <p:ph type="body" sz="quarter" idx="39" hasCustomPrompt="1"/>
          </p:nvPr>
        </p:nvSpPr>
        <p:spPr>
          <a:xfrm>
            <a:off x="383395" y="1573356"/>
            <a:ext cx="3670048" cy="4302512"/>
          </a:xfrm>
          <a:prstGeom prst="rect">
            <a:avLst/>
          </a:prstGeom>
        </p:spPr>
        <p:txBody>
          <a:bodyPr/>
          <a:lstStyle>
            <a:lvl1pPr algn="l">
              <a:defRPr b="1">
                <a:solidFill>
                  <a:srgbClr val="0188CE"/>
                </a:solidFill>
              </a:defRPr>
            </a:lvl1pPr>
            <a:lvl2pPr algn="ctr">
              <a:defRPr/>
            </a:lvl2pPr>
            <a:lvl3pPr algn="ctr">
              <a:defRPr/>
            </a:lvl3pPr>
          </a:lstStyle>
          <a:p>
            <a:pPr lvl="0"/>
            <a:r>
              <a:rPr lang="en-US"/>
              <a:t>Click to add text</a:t>
            </a:r>
          </a:p>
        </p:txBody>
      </p:sp>
      <p:sp>
        <p:nvSpPr>
          <p:cNvPr id="7" name="Text Placeholder 7">
            <a:extLst>
              <a:ext uri="{FF2B5EF4-FFF2-40B4-BE49-F238E27FC236}">
                <a16:creationId xmlns:a16="http://schemas.microsoft.com/office/drawing/2014/main" id="{C0F55473-9E48-E149-A5F9-16BF6F270348}"/>
              </a:ext>
            </a:extLst>
          </p:cNvPr>
          <p:cNvSpPr>
            <a:spLocks noGrp="1"/>
          </p:cNvSpPr>
          <p:nvPr>
            <p:ph type="body" sz="quarter" idx="40" hasCustomPrompt="1"/>
          </p:nvPr>
        </p:nvSpPr>
        <p:spPr>
          <a:xfrm>
            <a:off x="4260976" y="1573356"/>
            <a:ext cx="3670048" cy="4302512"/>
          </a:xfrm>
          <a:prstGeom prst="rect">
            <a:avLst/>
          </a:prstGeom>
        </p:spPr>
        <p:txBody>
          <a:bodyPr/>
          <a:lstStyle>
            <a:lvl1pPr algn="l">
              <a:defRPr b="1">
                <a:solidFill>
                  <a:schemeClr val="tx2"/>
                </a:solidFill>
              </a:defRPr>
            </a:lvl1pPr>
            <a:lvl2pPr algn="ctr">
              <a:defRPr/>
            </a:lvl2pPr>
            <a:lvl3pPr algn="ctr">
              <a:defRPr/>
            </a:lvl3pPr>
          </a:lstStyle>
          <a:p>
            <a:pPr lvl="0"/>
            <a:r>
              <a:rPr lang="en-US"/>
              <a:t>Click to add text</a:t>
            </a:r>
          </a:p>
        </p:txBody>
      </p:sp>
      <p:sp>
        <p:nvSpPr>
          <p:cNvPr id="10" name="Text Placeholder 7">
            <a:extLst>
              <a:ext uri="{FF2B5EF4-FFF2-40B4-BE49-F238E27FC236}">
                <a16:creationId xmlns:a16="http://schemas.microsoft.com/office/drawing/2014/main" id="{52CCD20B-9D2C-A14B-AB10-A1D174CDC891}"/>
              </a:ext>
            </a:extLst>
          </p:cNvPr>
          <p:cNvSpPr>
            <a:spLocks noGrp="1"/>
          </p:cNvSpPr>
          <p:nvPr>
            <p:ph type="body" sz="quarter" idx="41" hasCustomPrompt="1"/>
          </p:nvPr>
        </p:nvSpPr>
        <p:spPr>
          <a:xfrm>
            <a:off x="8138557" y="1573356"/>
            <a:ext cx="3670048" cy="4302512"/>
          </a:xfrm>
          <a:prstGeom prst="rect">
            <a:avLst/>
          </a:prstGeom>
        </p:spPr>
        <p:txBody>
          <a:bodyPr/>
          <a:lstStyle>
            <a:lvl1pPr algn="l">
              <a:defRPr b="1">
                <a:solidFill>
                  <a:schemeClr val="accent4"/>
                </a:solidFill>
              </a:defRPr>
            </a:lvl1pPr>
            <a:lvl2pPr algn="ctr">
              <a:defRPr/>
            </a:lvl2pPr>
            <a:lvl3pPr algn="ctr">
              <a:defRPr/>
            </a:lvl3pPr>
          </a:lstStyle>
          <a:p>
            <a:pPr lvl="0"/>
            <a:r>
              <a:rPr lang="en-US"/>
              <a:t>Click to add text</a:t>
            </a:r>
          </a:p>
        </p:txBody>
      </p:sp>
      <p:cxnSp>
        <p:nvCxnSpPr>
          <p:cNvPr id="9" name="Straight Connector 8">
            <a:extLst>
              <a:ext uri="{FF2B5EF4-FFF2-40B4-BE49-F238E27FC236}">
                <a16:creationId xmlns:a16="http://schemas.microsoft.com/office/drawing/2014/main" id="{5210853F-17FF-CF4B-B109-05FE4080C7ED}"/>
              </a:ext>
            </a:extLst>
          </p:cNvPr>
          <p:cNvCxnSpPr/>
          <p:nvPr userDrawn="1"/>
        </p:nvCxnSpPr>
        <p:spPr>
          <a:xfrm>
            <a:off x="4158807" y="1556130"/>
            <a:ext cx="0" cy="431973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65D4A41-C112-B14F-819C-90777051EEB1}"/>
              </a:ext>
            </a:extLst>
          </p:cNvPr>
          <p:cNvCxnSpPr/>
          <p:nvPr userDrawn="1"/>
        </p:nvCxnSpPr>
        <p:spPr>
          <a:xfrm>
            <a:off x="8052783" y="1556130"/>
            <a:ext cx="0" cy="431973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3" name="Slide Number Placeholder 2">
            <a:extLst>
              <a:ext uri="{FF2B5EF4-FFF2-40B4-BE49-F238E27FC236}">
                <a16:creationId xmlns:a16="http://schemas.microsoft.com/office/drawing/2014/main" id="{D655AE43-B2D1-6241-81E2-F5ACBA14F0A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2" name="Text Placeholder 4">
            <a:extLst>
              <a:ext uri="{FF2B5EF4-FFF2-40B4-BE49-F238E27FC236}">
                <a16:creationId xmlns:a16="http://schemas.microsoft.com/office/drawing/2014/main" id="{BC856B65-CEF7-2248-90B4-3C5ED22AF9F8}"/>
              </a:ext>
            </a:extLst>
          </p:cNvPr>
          <p:cNvSpPr>
            <a:spLocks noGrp="1"/>
          </p:cNvSpPr>
          <p:nvPr>
            <p:ph type="body" sz="quarter" idx="46" hasCustomPrompt="1"/>
          </p:nvPr>
        </p:nvSpPr>
        <p:spPr>
          <a:xfrm>
            <a:off x="383383" y="2070310"/>
            <a:ext cx="3670048" cy="3805557"/>
          </a:xfrm>
          <a:prstGeom prst="rect">
            <a:avLst/>
          </a:prstGeom>
        </p:spPr>
        <p:txBody>
          <a:bodyPr anchor="t"/>
          <a:lstStyle>
            <a:lvl1pPr marL="160863" indent="-160863">
              <a:buClr>
                <a:schemeClr val="accent2"/>
              </a:buClr>
              <a:buFont typeface="Arial" panose="020B0604020202020204" pitchFamily="34" charset="0"/>
              <a:buChar char="•"/>
              <a:defRPr lang="en-US" sz="2133" b="0" i="0" kern="1200" baseline="0" dirty="0">
                <a:solidFill>
                  <a:schemeClr val="tx1">
                    <a:lumMod val="50000"/>
                  </a:schemeClr>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
        <p:nvSpPr>
          <p:cNvPr id="14" name="Text Placeholder 4">
            <a:extLst>
              <a:ext uri="{FF2B5EF4-FFF2-40B4-BE49-F238E27FC236}">
                <a16:creationId xmlns:a16="http://schemas.microsoft.com/office/drawing/2014/main" id="{D0D65DD3-5FCE-C244-AFB4-907F2A522FFF}"/>
              </a:ext>
            </a:extLst>
          </p:cNvPr>
          <p:cNvSpPr>
            <a:spLocks noGrp="1"/>
          </p:cNvSpPr>
          <p:nvPr>
            <p:ph type="body" sz="quarter" idx="47" hasCustomPrompt="1"/>
          </p:nvPr>
        </p:nvSpPr>
        <p:spPr>
          <a:xfrm>
            <a:off x="4260969" y="2070310"/>
            <a:ext cx="3670048" cy="3805557"/>
          </a:xfrm>
          <a:prstGeom prst="rect">
            <a:avLst/>
          </a:prstGeom>
        </p:spPr>
        <p:txBody>
          <a:bodyPr anchor="t"/>
          <a:lstStyle>
            <a:lvl1pPr marL="160863"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defRPr lang="en-US" sz="2133" b="0" i="0" kern="1200" baseline="0" dirty="0">
                <a:solidFill>
                  <a:schemeClr val="tx1">
                    <a:lumMod val="50000"/>
                  </a:schemeClr>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
        <p:nvSpPr>
          <p:cNvPr id="15" name="Text Placeholder 4">
            <a:extLst>
              <a:ext uri="{FF2B5EF4-FFF2-40B4-BE49-F238E27FC236}">
                <a16:creationId xmlns:a16="http://schemas.microsoft.com/office/drawing/2014/main" id="{5534E609-D384-F444-9CA7-21A82D42A3C7}"/>
              </a:ext>
            </a:extLst>
          </p:cNvPr>
          <p:cNvSpPr>
            <a:spLocks noGrp="1"/>
          </p:cNvSpPr>
          <p:nvPr>
            <p:ph type="body" sz="quarter" idx="48" hasCustomPrompt="1"/>
          </p:nvPr>
        </p:nvSpPr>
        <p:spPr>
          <a:xfrm>
            <a:off x="8138557" y="2070310"/>
            <a:ext cx="3670048" cy="3805557"/>
          </a:xfrm>
          <a:prstGeom prst="rect">
            <a:avLst/>
          </a:prstGeom>
        </p:spPr>
        <p:txBody>
          <a:bodyPr anchor="t"/>
          <a:lstStyle>
            <a:lvl1pPr marL="160863"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defRPr lang="en-US" sz="2133" b="0" i="0" kern="1200" baseline="0" dirty="0">
                <a:solidFill>
                  <a:schemeClr val="tx1">
                    <a:lumMod val="50000"/>
                  </a:schemeClr>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
        <p:nvSpPr>
          <p:cNvPr id="16" name="Text Placeholder 3">
            <a:extLst>
              <a:ext uri="{FF2B5EF4-FFF2-40B4-BE49-F238E27FC236}">
                <a16:creationId xmlns:a16="http://schemas.microsoft.com/office/drawing/2014/main" id="{F267EED4-41A7-3440-A882-063B1617E824}"/>
              </a:ext>
            </a:extLst>
          </p:cNvPr>
          <p:cNvSpPr>
            <a:spLocks noGrp="1"/>
          </p:cNvSpPr>
          <p:nvPr>
            <p:ph type="body" sz="quarter" idx="10" hasCustomPrompt="1"/>
          </p:nvPr>
        </p:nvSpPr>
        <p:spPr>
          <a:xfrm>
            <a:off x="383395" y="612012"/>
            <a:ext cx="11425211" cy="453768"/>
          </a:xfrm>
          <a:prstGeom prst="rect">
            <a:avLst/>
          </a:prstGeom>
        </p:spPr>
        <p:txBody>
          <a:bodyPr anchor="b">
            <a:noAutofit/>
          </a:bodyPr>
          <a:lstStyle>
            <a:lvl1pPr marL="0" indent="0">
              <a:defRPr lang="en-US" sz="2133" b="0" i="0" kern="1200" dirty="0">
                <a:solidFill>
                  <a:srgbClr val="1CAA4D"/>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Tree>
    <p:extLst>
      <p:ext uri="{BB962C8B-B14F-4D97-AF65-F5344CB8AC3E}">
        <p14:creationId xmlns:p14="http://schemas.microsoft.com/office/powerpoint/2010/main" val="29590567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sz="3467"/>
            </a:lvl1pPr>
          </a:lstStyle>
          <a:p>
            <a:r>
              <a:rPr lang="en-US"/>
              <a:t>Click to Add Title</a:t>
            </a:r>
          </a:p>
        </p:txBody>
      </p:sp>
      <p:sp>
        <p:nvSpPr>
          <p:cNvPr id="10" name="Text Placeholder 9">
            <a:extLst>
              <a:ext uri="{FF2B5EF4-FFF2-40B4-BE49-F238E27FC236}">
                <a16:creationId xmlns:a16="http://schemas.microsoft.com/office/drawing/2014/main" id="{FD000D8D-D19B-3F45-8000-0F438AF27B8B}"/>
              </a:ext>
            </a:extLst>
          </p:cNvPr>
          <p:cNvSpPr>
            <a:spLocks noGrp="1"/>
          </p:cNvSpPr>
          <p:nvPr>
            <p:ph type="body" sz="quarter" idx="36" hasCustomPrompt="1"/>
          </p:nvPr>
        </p:nvSpPr>
        <p:spPr>
          <a:xfrm>
            <a:off x="397861" y="3769607"/>
            <a:ext cx="11425208" cy="393763"/>
          </a:xfrm>
          <a:prstGeom prst="rect">
            <a:avLst/>
          </a:prstGeom>
          <a:solidFill>
            <a:schemeClr val="bg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1" name="Text Placeholder 9">
            <a:extLst>
              <a:ext uri="{FF2B5EF4-FFF2-40B4-BE49-F238E27FC236}">
                <a16:creationId xmlns:a16="http://schemas.microsoft.com/office/drawing/2014/main" id="{33B66F31-FCE2-D24E-8920-EDAFECDA2F65}"/>
              </a:ext>
            </a:extLst>
          </p:cNvPr>
          <p:cNvSpPr>
            <a:spLocks noGrp="1"/>
          </p:cNvSpPr>
          <p:nvPr>
            <p:ph type="body" sz="quarter" idx="30" hasCustomPrompt="1"/>
          </p:nvPr>
        </p:nvSpPr>
        <p:spPr>
          <a:xfrm>
            <a:off x="397861" y="1570537"/>
            <a:ext cx="5555264" cy="393763"/>
          </a:xfrm>
          <a:prstGeom prst="rect">
            <a:avLst/>
          </a:prstGeom>
          <a:solidFill>
            <a:srgbClr val="0188CE"/>
          </a:solidFill>
          <a:ln w="28575">
            <a:noFill/>
            <a:miter lim="800000"/>
          </a:ln>
          <a:effectLst/>
        </p:spPr>
        <p:txBody>
          <a:bodyPr anchor="ctr" anchorCtr="0">
            <a:noAutofit/>
          </a:bodyPr>
          <a:lstStyle>
            <a:lvl1pPr marL="0" indent="0" algn="l">
              <a:lnSpc>
                <a:spcPct val="90000"/>
              </a:lnSpc>
              <a:spcBef>
                <a:spcPts val="0"/>
              </a:spcBef>
              <a:buFontTx/>
              <a:buNone/>
              <a:defRPr sz="2133" b="1">
                <a:solidFill>
                  <a:schemeClr val="bg1"/>
                </a:solidFill>
                <a:latin typeface="+mj-lt"/>
              </a:defRPr>
            </a:lvl1pPr>
          </a:lstStyle>
          <a:p>
            <a:pPr lvl="0"/>
            <a:r>
              <a:rPr lang="en-US"/>
              <a:t>Click to add text</a:t>
            </a:r>
          </a:p>
        </p:txBody>
      </p:sp>
      <p:sp>
        <p:nvSpPr>
          <p:cNvPr id="12" name="Content Placeholder 2">
            <a:extLst>
              <a:ext uri="{FF2B5EF4-FFF2-40B4-BE49-F238E27FC236}">
                <a16:creationId xmlns:a16="http://schemas.microsoft.com/office/drawing/2014/main" id="{C1ACFD88-AF70-8249-A510-E82F636415C9}"/>
              </a:ext>
            </a:extLst>
          </p:cNvPr>
          <p:cNvSpPr>
            <a:spLocks noGrp="1"/>
          </p:cNvSpPr>
          <p:nvPr>
            <p:ph idx="37" hasCustomPrompt="1"/>
          </p:nvPr>
        </p:nvSpPr>
        <p:spPr>
          <a:xfrm>
            <a:off x="397861" y="2014803"/>
            <a:ext cx="5555264" cy="1559711"/>
          </a:xfrm>
          <a:prstGeom prst="rect">
            <a:avLst/>
          </a:prstGeom>
        </p:spPr>
        <p:txBody>
          <a:bodyPr>
            <a:normAutofit/>
          </a:bodyPr>
          <a:lstStyle>
            <a:lvl1pPr marL="232828" indent="-232828">
              <a:spcBef>
                <a:spcPts val="1333"/>
              </a:spcBef>
              <a:buClr>
                <a:schemeClr val="accent2"/>
              </a:buClr>
              <a:defRPr sz="2133">
                <a:solidFill>
                  <a:schemeClr val="tx1">
                    <a:lumMod val="50000"/>
                  </a:schemeClr>
                </a:solidFill>
              </a:defRPr>
            </a:lvl1pPr>
            <a:lvl2pPr marL="457189" indent="-152396">
              <a:spcBef>
                <a:spcPts val="667"/>
              </a:spcBef>
              <a:buClr>
                <a:schemeClr val="accent2"/>
              </a:buClr>
              <a:defRPr sz="1867">
                <a:solidFill>
                  <a:schemeClr val="tx1">
                    <a:lumMod val="50000"/>
                  </a:schemeClr>
                </a:solidFill>
              </a:defRPr>
            </a:lvl2pPr>
            <a:lvl3pPr marL="683667" indent="-150280">
              <a:spcBef>
                <a:spcPts val="267"/>
              </a:spcBef>
              <a:buClr>
                <a:schemeClr val="accent2"/>
              </a:buClr>
              <a:defRPr sz="1867">
                <a:solidFill>
                  <a:schemeClr val="tx1">
                    <a:lumMod val="50000"/>
                  </a:schemeClr>
                </a:solidFill>
              </a:defRPr>
            </a:lvl3pPr>
            <a:lvl4pPr marL="914377" indent="-152396">
              <a:spcBef>
                <a:spcPts val="267"/>
              </a:spcBef>
              <a:defRPr sz="1467"/>
            </a:lvl4pPr>
            <a:lvl5pPr marL="1142971" indent="-152396">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3" name="Text Placeholder 9">
            <a:extLst>
              <a:ext uri="{FF2B5EF4-FFF2-40B4-BE49-F238E27FC236}">
                <a16:creationId xmlns:a16="http://schemas.microsoft.com/office/drawing/2014/main" id="{AB131A16-0ACA-4445-8C94-D58F1936C336}"/>
              </a:ext>
            </a:extLst>
          </p:cNvPr>
          <p:cNvSpPr>
            <a:spLocks noGrp="1"/>
          </p:cNvSpPr>
          <p:nvPr>
            <p:ph type="body" sz="quarter" idx="32" hasCustomPrompt="1"/>
          </p:nvPr>
        </p:nvSpPr>
        <p:spPr>
          <a:xfrm>
            <a:off x="6253341" y="1570537"/>
            <a:ext cx="5555264" cy="393763"/>
          </a:xfrm>
          <a:prstGeom prst="rect">
            <a:avLst/>
          </a:prstGeom>
          <a:solidFill>
            <a:srgbClr val="1CAA4D"/>
          </a:solidFill>
          <a:ln w="28575">
            <a:noFill/>
            <a:miter lim="800000"/>
          </a:ln>
          <a:effectLst/>
        </p:spPr>
        <p:txBody>
          <a:bodyPr anchor="ctr" anchorCtr="0">
            <a:noAutofit/>
          </a:bodyPr>
          <a:lstStyle>
            <a:lvl1pPr marL="0" indent="0" algn="l">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lvl="0"/>
            <a:r>
              <a:rPr lang="en-US"/>
              <a:t>Click to add text</a:t>
            </a:r>
          </a:p>
        </p:txBody>
      </p:sp>
      <p:sp>
        <p:nvSpPr>
          <p:cNvPr id="15" name="Content Placeholder 2">
            <a:extLst>
              <a:ext uri="{FF2B5EF4-FFF2-40B4-BE49-F238E27FC236}">
                <a16:creationId xmlns:a16="http://schemas.microsoft.com/office/drawing/2014/main" id="{C227A141-2A03-E247-B8A5-743A9093F0F0}"/>
              </a:ext>
            </a:extLst>
          </p:cNvPr>
          <p:cNvSpPr>
            <a:spLocks noGrp="1"/>
          </p:cNvSpPr>
          <p:nvPr>
            <p:ph idx="46" hasCustomPrompt="1"/>
          </p:nvPr>
        </p:nvSpPr>
        <p:spPr>
          <a:xfrm>
            <a:off x="6253341" y="2014803"/>
            <a:ext cx="5555264" cy="1559711"/>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lumMod val="50000"/>
                  </a:schemeClr>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defRPr lang="en-US" sz="1867" b="0" i="0" kern="1200" dirty="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defRPr lang="en-US" sz="1867" b="0" i="0" kern="1200" dirty="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6" name="Content Placeholder 2">
            <a:extLst>
              <a:ext uri="{FF2B5EF4-FFF2-40B4-BE49-F238E27FC236}">
                <a16:creationId xmlns:a16="http://schemas.microsoft.com/office/drawing/2014/main" id="{8704BB93-6342-A043-8C9F-67F3F41B6BDA}"/>
              </a:ext>
            </a:extLst>
          </p:cNvPr>
          <p:cNvSpPr>
            <a:spLocks noGrp="1"/>
          </p:cNvSpPr>
          <p:nvPr>
            <p:ph idx="47" hasCustomPrompt="1"/>
          </p:nvPr>
        </p:nvSpPr>
        <p:spPr>
          <a:xfrm>
            <a:off x="397861" y="4221458"/>
            <a:ext cx="11425209" cy="1654409"/>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lumMod val="50000"/>
                  </a:schemeClr>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defRPr lang="en-US" sz="1867" b="0" i="0" kern="1200" dirty="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defRPr lang="en-US" sz="1867" b="0" i="0" kern="1200" dirty="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7" name="Slide Number Placeholder 2">
            <a:extLst>
              <a:ext uri="{FF2B5EF4-FFF2-40B4-BE49-F238E27FC236}">
                <a16:creationId xmlns:a16="http://schemas.microsoft.com/office/drawing/2014/main" id="{55D445D5-F95E-0D4B-A1F3-2F8875855044}"/>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37676292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sz="3467"/>
            </a:lvl1pPr>
          </a:lstStyle>
          <a:p>
            <a:r>
              <a:rPr lang="en-US"/>
              <a:t>Click to Add Title</a:t>
            </a:r>
          </a:p>
        </p:txBody>
      </p:sp>
      <p:sp>
        <p:nvSpPr>
          <p:cNvPr id="10" name="Text Placeholder 9">
            <a:extLst>
              <a:ext uri="{FF2B5EF4-FFF2-40B4-BE49-F238E27FC236}">
                <a16:creationId xmlns:a16="http://schemas.microsoft.com/office/drawing/2014/main" id="{FD000D8D-D19B-3F45-8000-0F438AF27B8B}"/>
              </a:ext>
            </a:extLst>
          </p:cNvPr>
          <p:cNvSpPr>
            <a:spLocks noGrp="1"/>
          </p:cNvSpPr>
          <p:nvPr>
            <p:ph type="body" sz="quarter" idx="36" hasCustomPrompt="1"/>
          </p:nvPr>
        </p:nvSpPr>
        <p:spPr>
          <a:xfrm>
            <a:off x="397861" y="3769607"/>
            <a:ext cx="5555264" cy="393763"/>
          </a:xfrm>
          <a:prstGeom prst="rect">
            <a:avLst/>
          </a:prstGeom>
          <a:solidFill>
            <a:schemeClr val="tx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1" name="Text Placeholder 9">
            <a:extLst>
              <a:ext uri="{FF2B5EF4-FFF2-40B4-BE49-F238E27FC236}">
                <a16:creationId xmlns:a16="http://schemas.microsoft.com/office/drawing/2014/main" id="{33B66F31-FCE2-D24E-8920-EDAFECDA2F65}"/>
              </a:ext>
            </a:extLst>
          </p:cNvPr>
          <p:cNvSpPr>
            <a:spLocks noGrp="1"/>
          </p:cNvSpPr>
          <p:nvPr>
            <p:ph type="body" sz="quarter" idx="30" hasCustomPrompt="1"/>
          </p:nvPr>
        </p:nvSpPr>
        <p:spPr>
          <a:xfrm>
            <a:off x="397861" y="1570537"/>
            <a:ext cx="5555264" cy="393763"/>
          </a:xfrm>
          <a:prstGeom prst="rect">
            <a:avLst/>
          </a:prstGeom>
          <a:solidFill>
            <a:srgbClr val="0188CE"/>
          </a:solidFill>
          <a:ln w="28575">
            <a:noFill/>
            <a:miter lim="800000"/>
          </a:ln>
          <a:effectLst/>
        </p:spPr>
        <p:txBody>
          <a:bodyPr anchor="ctr" anchorCtr="0">
            <a:noAutofit/>
          </a:bodyPr>
          <a:lstStyle>
            <a:lvl1pPr marL="0" indent="0" algn="l">
              <a:lnSpc>
                <a:spcPct val="90000"/>
              </a:lnSpc>
              <a:spcBef>
                <a:spcPts val="0"/>
              </a:spcBef>
              <a:buFontTx/>
              <a:buNone/>
              <a:defRPr sz="2133" b="1">
                <a:solidFill>
                  <a:schemeClr val="bg1"/>
                </a:solidFill>
                <a:latin typeface="+mj-lt"/>
              </a:defRPr>
            </a:lvl1pPr>
          </a:lstStyle>
          <a:p>
            <a:pPr lvl="0"/>
            <a:r>
              <a:rPr lang="en-US"/>
              <a:t>Click to add text</a:t>
            </a:r>
          </a:p>
        </p:txBody>
      </p:sp>
      <p:sp>
        <p:nvSpPr>
          <p:cNvPr id="13" name="Text Placeholder 9">
            <a:extLst>
              <a:ext uri="{FF2B5EF4-FFF2-40B4-BE49-F238E27FC236}">
                <a16:creationId xmlns:a16="http://schemas.microsoft.com/office/drawing/2014/main" id="{AB131A16-0ACA-4445-8C94-D58F1936C336}"/>
              </a:ext>
            </a:extLst>
          </p:cNvPr>
          <p:cNvSpPr>
            <a:spLocks noGrp="1"/>
          </p:cNvSpPr>
          <p:nvPr>
            <p:ph type="body" sz="quarter" idx="32" hasCustomPrompt="1"/>
          </p:nvPr>
        </p:nvSpPr>
        <p:spPr>
          <a:xfrm>
            <a:off x="6253341" y="1570537"/>
            <a:ext cx="5555264" cy="393763"/>
          </a:xfrm>
          <a:prstGeom prst="rect">
            <a:avLst/>
          </a:prstGeom>
          <a:solidFill>
            <a:schemeClr val="accent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4" name="Text Placeholder 9">
            <a:extLst>
              <a:ext uri="{FF2B5EF4-FFF2-40B4-BE49-F238E27FC236}">
                <a16:creationId xmlns:a16="http://schemas.microsoft.com/office/drawing/2014/main" id="{BB168D0B-DE5F-9741-BECB-30DAE4463D1A}"/>
              </a:ext>
            </a:extLst>
          </p:cNvPr>
          <p:cNvSpPr>
            <a:spLocks noGrp="1"/>
          </p:cNvSpPr>
          <p:nvPr>
            <p:ph type="body" sz="quarter" idx="39" hasCustomPrompt="1"/>
          </p:nvPr>
        </p:nvSpPr>
        <p:spPr>
          <a:xfrm>
            <a:off x="6253341" y="3769607"/>
            <a:ext cx="5555264" cy="393763"/>
          </a:xfrm>
          <a:prstGeom prst="rect">
            <a:avLst/>
          </a:prstGeom>
          <a:solidFill>
            <a:schemeClr val="accent3"/>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5" name="Content Placeholder 2">
            <a:extLst>
              <a:ext uri="{FF2B5EF4-FFF2-40B4-BE49-F238E27FC236}">
                <a16:creationId xmlns:a16="http://schemas.microsoft.com/office/drawing/2014/main" id="{C227A141-2A03-E247-B8A5-743A9093F0F0}"/>
              </a:ext>
            </a:extLst>
          </p:cNvPr>
          <p:cNvSpPr>
            <a:spLocks noGrp="1"/>
          </p:cNvSpPr>
          <p:nvPr>
            <p:ph idx="46" hasCustomPrompt="1"/>
          </p:nvPr>
        </p:nvSpPr>
        <p:spPr>
          <a:xfrm>
            <a:off x="6253341" y="2014803"/>
            <a:ext cx="5555264" cy="1559711"/>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lumMod val="50000"/>
                  </a:schemeClr>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6" name="Content Placeholder 2">
            <a:extLst>
              <a:ext uri="{FF2B5EF4-FFF2-40B4-BE49-F238E27FC236}">
                <a16:creationId xmlns:a16="http://schemas.microsoft.com/office/drawing/2014/main" id="{8704BB93-6342-A043-8C9F-67F3F41B6BDA}"/>
              </a:ext>
            </a:extLst>
          </p:cNvPr>
          <p:cNvSpPr>
            <a:spLocks noGrp="1"/>
          </p:cNvSpPr>
          <p:nvPr>
            <p:ph idx="47" hasCustomPrompt="1"/>
          </p:nvPr>
        </p:nvSpPr>
        <p:spPr>
          <a:xfrm>
            <a:off x="397861" y="4221458"/>
            <a:ext cx="5555264" cy="1654409"/>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lumMod val="50000"/>
                  </a:schemeClr>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7" name="Content Placeholder 2">
            <a:extLst>
              <a:ext uri="{FF2B5EF4-FFF2-40B4-BE49-F238E27FC236}">
                <a16:creationId xmlns:a16="http://schemas.microsoft.com/office/drawing/2014/main" id="{953D7A5A-AF27-D848-8B02-4FDEEE6D49BC}"/>
              </a:ext>
            </a:extLst>
          </p:cNvPr>
          <p:cNvSpPr>
            <a:spLocks noGrp="1"/>
          </p:cNvSpPr>
          <p:nvPr>
            <p:ph idx="48" hasCustomPrompt="1"/>
          </p:nvPr>
        </p:nvSpPr>
        <p:spPr>
          <a:xfrm>
            <a:off x="6253341" y="4221458"/>
            <a:ext cx="5555264" cy="1654409"/>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smtClean="0">
                <a:solidFill>
                  <a:schemeClr val="tx1">
                    <a:lumMod val="50000"/>
                  </a:schemeClr>
                </a:solidFill>
                <a:latin typeface="+mn-lt"/>
                <a:ea typeface="Helvetica Neue Thin" panose="020B0403020202020204" pitchFamily="34" charset="0"/>
                <a:cs typeface="+mn-cs"/>
              </a:defRPr>
            </a:lvl1pPr>
            <a:lvl2pPr marL="533387" indent="-228594" algn="l" defTabSz="609585" rtl="0" eaLnBrk="1" latinLnBrk="0" hangingPunct="1">
              <a:lnSpc>
                <a:spcPct val="100000"/>
              </a:lnSpc>
              <a:spcBef>
                <a:spcPts val="667"/>
              </a:spcBef>
              <a:spcAft>
                <a:spcPts val="0"/>
              </a:spcAft>
              <a:buClr>
                <a:schemeClr val="accent2"/>
              </a:buClr>
              <a:buSzPct val="90000"/>
              <a:buFont typeface="Arial" panose="020B0604020202020204" pitchFamily="34" charset="0"/>
              <a:buChar char="•"/>
              <a:tabLst/>
              <a:defRPr lang="en-US" sz="1867" b="0" i="0" kern="1200" dirty="0" smtClean="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smtClean="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0"/>
            <a:endParaRPr lang="en-US"/>
          </a:p>
        </p:txBody>
      </p:sp>
      <p:sp>
        <p:nvSpPr>
          <p:cNvPr id="19" name="Content Placeholder 2">
            <a:extLst>
              <a:ext uri="{FF2B5EF4-FFF2-40B4-BE49-F238E27FC236}">
                <a16:creationId xmlns:a16="http://schemas.microsoft.com/office/drawing/2014/main" id="{BFBB9B97-9F33-BF40-A363-D7EE7ED79A5E}"/>
              </a:ext>
            </a:extLst>
          </p:cNvPr>
          <p:cNvSpPr>
            <a:spLocks noGrp="1"/>
          </p:cNvSpPr>
          <p:nvPr>
            <p:ph idx="50" hasCustomPrompt="1"/>
          </p:nvPr>
        </p:nvSpPr>
        <p:spPr>
          <a:xfrm>
            <a:off x="397861" y="2014802"/>
            <a:ext cx="5555264" cy="1559711"/>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smtClean="0">
                <a:solidFill>
                  <a:schemeClr val="tx1">
                    <a:lumMod val="50000"/>
                  </a:schemeClr>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smtClean="0">
                <a:solidFill>
                  <a:schemeClr val="tx1">
                    <a:lumMod val="50000"/>
                  </a:schemeClr>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lumMod val="50000"/>
                  </a:schemeClr>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8" name="Slide Number Placeholder 2">
            <a:extLst>
              <a:ext uri="{FF2B5EF4-FFF2-40B4-BE49-F238E27FC236}">
                <a16:creationId xmlns:a16="http://schemas.microsoft.com/office/drawing/2014/main" id="{01C0D9B6-7D8A-0944-B948-691B37BEA118}"/>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90595231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OUR COLUMN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userDrawn="1">
            <p:ph type="title" hasCustomPrompt="1"/>
          </p:nvPr>
        </p:nvSpPr>
        <p:spPr/>
        <p:txBody>
          <a:bodyPr anchor="t"/>
          <a:lstStyle>
            <a:lvl1pPr>
              <a:defRPr sz="3467"/>
            </a:lvl1pPr>
          </a:lstStyle>
          <a:p>
            <a:r>
              <a:rPr lang="en-US"/>
              <a:t>Click to Add Title</a:t>
            </a:r>
          </a:p>
        </p:txBody>
      </p:sp>
      <p:sp>
        <p:nvSpPr>
          <p:cNvPr id="13" name="Slide Number Placeholder 2">
            <a:extLst>
              <a:ext uri="{FF2B5EF4-FFF2-40B4-BE49-F238E27FC236}">
                <a16:creationId xmlns:a16="http://schemas.microsoft.com/office/drawing/2014/main" id="{99149417-1319-C649-AC4A-7E41C1FEC4B3}"/>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9" name="Rectangle 18">
            <a:extLst>
              <a:ext uri="{FF2B5EF4-FFF2-40B4-BE49-F238E27FC236}">
                <a16:creationId xmlns:a16="http://schemas.microsoft.com/office/drawing/2014/main" id="{8ED337B7-ABFC-024D-B139-17A476FBFBAE}"/>
              </a:ext>
            </a:extLst>
          </p:cNvPr>
          <p:cNvSpPr/>
          <p:nvPr userDrawn="1"/>
        </p:nvSpPr>
        <p:spPr>
          <a:xfrm>
            <a:off x="3342302" y="1429670"/>
            <a:ext cx="2697865" cy="45335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B40C8BF2-C881-CB48-9764-201F2E0AD4EE}"/>
              </a:ext>
            </a:extLst>
          </p:cNvPr>
          <p:cNvSpPr/>
          <p:nvPr userDrawn="1"/>
        </p:nvSpPr>
        <p:spPr>
          <a:xfrm>
            <a:off x="6209882" y="1429670"/>
            <a:ext cx="2697865" cy="453352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b="1"/>
          </a:p>
        </p:txBody>
      </p:sp>
      <p:sp>
        <p:nvSpPr>
          <p:cNvPr id="29" name="Rectangle 28">
            <a:extLst>
              <a:ext uri="{FF2B5EF4-FFF2-40B4-BE49-F238E27FC236}">
                <a16:creationId xmlns:a16="http://schemas.microsoft.com/office/drawing/2014/main" id="{28EE75DC-E8C6-0F47-84D9-F019E8AECF01}"/>
              </a:ext>
            </a:extLst>
          </p:cNvPr>
          <p:cNvSpPr/>
          <p:nvPr userDrawn="1"/>
        </p:nvSpPr>
        <p:spPr>
          <a:xfrm>
            <a:off x="474722" y="1429668"/>
            <a:ext cx="2697865" cy="453542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2"/>
              </a:solidFill>
            </a:endParaRPr>
          </a:p>
        </p:txBody>
      </p:sp>
      <p:sp>
        <p:nvSpPr>
          <p:cNvPr id="30" name="Rectangle 29">
            <a:extLst>
              <a:ext uri="{FF2B5EF4-FFF2-40B4-BE49-F238E27FC236}">
                <a16:creationId xmlns:a16="http://schemas.microsoft.com/office/drawing/2014/main" id="{9FC1020D-FD32-7649-B67B-F64E6C7D0236}"/>
              </a:ext>
            </a:extLst>
          </p:cNvPr>
          <p:cNvSpPr/>
          <p:nvPr userDrawn="1"/>
        </p:nvSpPr>
        <p:spPr>
          <a:xfrm>
            <a:off x="9077464" y="1429670"/>
            <a:ext cx="2697865" cy="45335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b="1"/>
          </a:p>
        </p:txBody>
      </p:sp>
      <p:sp>
        <p:nvSpPr>
          <p:cNvPr id="31" name="Text Placeholder 7">
            <a:extLst>
              <a:ext uri="{FF2B5EF4-FFF2-40B4-BE49-F238E27FC236}">
                <a16:creationId xmlns:a16="http://schemas.microsoft.com/office/drawing/2014/main" id="{86C0DC0B-7EA6-624D-998E-97D8FE6A8374}"/>
              </a:ext>
            </a:extLst>
          </p:cNvPr>
          <p:cNvSpPr>
            <a:spLocks noGrp="1"/>
          </p:cNvSpPr>
          <p:nvPr>
            <p:ph type="body" sz="quarter" idx="39" hasCustomPrompt="1"/>
          </p:nvPr>
        </p:nvSpPr>
        <p:spPr>
          <a:xfrm>
            <a:off x="478787" y="1433576"/>
            <a:ext cx="2694432" cy="4535424"/>
          </a:xfrm>
          <a:prstGeom prst="rect">
            <a:avLst/>
          </a:prstGeom>
          <a:solidFill>
            <a:schemeClr val="bg2"/>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2" name="Text Placeholder 7">
            <a:extLst>
              <a:ext uri="{FF2B5EF4-FFF2-40B4-BE49-F238E27FC236}">
                <a16:creationId xmlns:a16="http://schemas.microsoft.com/office/drawing/2014/main" id="{DF2D05A9-F2EA-DC47-8ADD-55EB6FDA54F3}"/>
              </a:ext>
            </a:extLst>
          </p:cNvPr>
          <p:cNvSpPr>
            <a:spLocks noGrp="1"/>
          </p:cNvSpPr>
          <p:nvPr>
            <p:ph type="body" sz="quarter" idx="43" hasCustomPrompt="1"/>
          </p:nvPr>
        </p:nvSpPr>
        <p:spPr>
          <a:xfrm>
            <a:off x="3341669" y="1433576"/>
            <a:ext cx="2694432" cy="4535424"/>
          </a:xfrm>
          <a:prstGeom prst="rect">
            <a:avLst/>
          </a:prstGeom>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3" name="Text Placeholder 7">
            <a:extLst>
              <a:ext uri="{FF2B5EF4-FFF2-40B4-BE49-F238E27FC236}">
                <a16:creationId xmlns:a16="http://schemas.microsoft.com/office/drawing/2014/main" id="{532BFC33-E028-EC4D-927F-9A20A6B3CD65}"/>
              </a:ext>
            </a:extLst>
          </p:cNvPr>
          <p:cNvSpPr>
            <a:spLocks noGrp="1"/>
          </p:cNvSpPr>
          <p:nvPr>
            <p:ph type="body" sz="quarter" idx="44" hasCustomPrompt="1"/>
          </p:nvPr>
        </p:nvSpPr>
        <p:spPr>
          <a:xfrm>
            <a:off x="6213315" y="1433576"/>
            <a:ext cx="2694432" cy="4535424"/>
          </a:xfrm>
          <a:prstGeom prst="rect">
            <a:avLst/>
          </a:prstGeom>
          <a:solidFill>
            <a:srgbClr val="0188CE"/>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4" name="Text Placeholder 7">
            <a:extLst>
              <a:ext uri="{FF2B5EF4-FFF2-40B4-BE49-F238E27FC236}">
                <a16:creationId xmlns:a16="http://schemas.microsoft.com/office/drawing/2014/main" id="{C3C96CC7-5220-1D4C-844C-81E2F6ECEFAC}"/>
              </a:ext>
            </a:extLst>
          </p:cNvPr>
          <p:cNvSpPr>
            <a:spLocks noGrp="1"/>
          </p:cNvSpPr>
          <p:nvPr>
            <p:ph type="body" sz="quarter" idx="45" hasCustomPrompt="1"/>
          </p:nvPr>
        </p:nvSpPr>
        <p:spPr>
          <a:xfrm>
            <a:off x="9077461" y="1433576"/>
            <a:ext cx="2694432" cy="4535424"/>
          </a:xfrm>
          <a:prstGeom prst="rect">
            <a:avLst/>
          </a:prstGeom>
          <a:solidFill>
            <a:srgbClr val="1CAA4D"/>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5" name="Text Placeholder 4">
            <a:extLst>
              <a:ext uri="{FF2B5EF4-FFF2-40B4-BE49-F238E27FC236}">
                <a16:creationId xmlns:a16="http://schemas.microsoft.com/office/drawing/2014/main" id="{66455418-CCA2-3D4F-93F8-24EE60A36377}"/>
              </a:ext>
            </a:extLst>
          </p:cNvPr>
          <p:cNvSpPr>
            <a:spLocks noGrp="1"/>
          </p:cNvSpPr>
          <p:nvPr>
            <p:ph type="body" sz="quarter" idx="46"/>
          </p:nvPr>
        </p:nvSpPr>
        <p:spPr>
          <a:xfrm>
            <a:off x="470656" y="1900358"/>
            <a:ext cx="2702563" cy="4062841"/>
          </a:xfrm>
          <a:prstGeom prst="rect">
            <a:avLst/>
          </a:prstGeom>
          <a:solidFill>
            <a:schemeClr val="bg2"/>
          </a:solidFill>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51FAD33-FDC2-2047-9DB8-51BBAFE597D7}"/>
              </a:ext>
            </a:extLst>
          </p:cNvPr>
          <p:cNvSpPr>
            <a:spLocks noGrp="1"/>
          </p:cNvSpPr>
          <p:nvPr>
            <p:ph type="body" sz="quarter" idx="47"/>
          </p:nvPr>
        </p:nvSpPr>
        <p:spPr>
          <a:xfrm>
            <a:off x="3342856" y="1900358"/>
            <a:ext cx="2702563" cy="4062841"/>
          </a:xfrm>
          <a:prstGeom prst="rect">
            <a:avLst/>
          </a:prstGeom>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2A271686-1945-9447-BF2D-0388A3D38400}"/>
              </a:ext>
            </a:extLst>
          </p:cNvPr>
          <p:cNvSpPr>
            <a:spLocks noGrp="1"/>
          </p:cNvSpPr>
          <p:nvPr>
            <p:ph type="body" sz="quarter" idx="48"/>
          </p:nvPr>
        </p:nvSpPr>
        <p:spPr>
          <a:xfrm>
            <a:off x="6215056" y="1900358"/>
            <a:ext cx="2702563" cy="4062841"/>
          </a:xfrm>
          <a:prstGeom prst="rect">
            <a:avLst/>
          </a:prstGeom>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38" name="Text Placeholder 4">
            <a:extLst>
              <a:ext uri="{FF2B5EF4-FFF2-40B4-BE49-F238E27FC236}">
                <a16:creationId xmlns:a16="http://schemas.microsoft.com/office/drawing/2014/main" id="{FD27E3C1-22E5-6D46-AAF6-C9A20BCCDC56}"/>
              </a:ext>
            </a:extLst>
          </p:cNvPr>
          <p:cNvSpPr>
            <a:spLocks noGrp="1"/>
          </p:cNvSpPr>
          <p:nvPr>
            <p:ph type="body" sz="quarter" idx="49"/>
          </p:nvPr>
        </p:nvSpPr>
        <p:spPr>
          <a:xfrm>
            <a:off x="9087257" y="1900358"/>
            <a:ext cx="2702563" cy="4062841"/>
          </a:xfrm>
          <a:prstGeom prst="rect">
            <a:avLst/>
          </a:prstGeom>
          <a:solidFill>
            <a:srgbClr val="1CAA4D"/>
          </a:solidFill>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17" name="Text Placeholder 3">
            <a:extLst>
              <a:ext uri="{FF2B5EF4-FFF2-40B4-BE49-F238E27FC236}">
                <a16:creationId xmlns:a16="http://schemas.microsoft.com/office/drawing/2014/main" id="{05B5066A-FB2D-9A44-A447-E2FB86732BF4}"/>
              </a:ext>
            </a:extLst>
          </p:cNvPr>
          <p:cNvSpPr>
            <a:spLocks noGrp="1"/>
          </p:cNvSpPr>
          <p:nvPr>
            <p:ph type="body" sz="quarter" idx="10" hasCustomPrompt="1"/>
          </p:nvPr>
        </p:nvSpPr>
        <p:spPr>
          <a:xfrm>
            <a:off x="383395" y="612012"/>
            <a:ext cx="11425211" cy="453768"/>
          </a:xfrm>
          <a:prstGeom prst="rect">
            <a:avLst/>
          </a:prstGeom>
        </p:spPr>
        <p:txBody>
          <a:bodyPr anchor="b">
            <a:noAutofit/>
          </a:bodyPr>
          <a:lstStyle>
            <a:lvl1pPr marL="0" indent="0">
              <a:defRPr lang="en-US" sz="2133" b="0" i="0" kern="1200" dirty="0">
                <a:solidFill>
                  <a:srgbClr val="1CAA4D"/>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Tree>
    <p:extLst>
      <p:ext uri="{BB962C8B-B14F-4D97-AF65-F5344CB8AC3E}">
        <p14:creationId xmlns:p14="http://schemas.microsoft.com/office/powerpoint/2010/main" val="80486078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0771"/>
            <a:ext cx="10972800" cy="1143000"/>
          </a:xfrm>
        </p:spPr>
        <p:txBody>
          <a:bodyPr/>
          <a:lstStyle/>
          <a:p>
            <a:r>
              <a:rPr lang="en-US"/>
              <a:t>Click to edit title</a:t>
            </a:r>
          </a:p>
        </p:txBody>
      </p:sp>
      <p:sp>
        <p:nvSpPr>
          <p:cNvPr id="5" name="Content Placeholder 3"/>
          <p:cNvSpPr>
            <a:spLocks noGrp="1"/>
          </p:cNvSpPr>
          <p:nvPr>
            <p:ph sz="quarter" idx="10" hasCustomPrompt="1"/>
          </p:nvPr>
        </p:nvSpPr>
        <p:spPr>
          <a:xfrm>
            <a:off x="609600" y="1463042"/>
            <a:ext cx="10972800" cy="4612655"/>
          </a:xfrm>
          <a:prstGeom prst="rect">
            <a:avLst/>
          </a:prstGeom>
        </p:spPr>
        <p:txBody>
          <a:bodyPr/>
          <a:lstStyle>
            <a:lvl1pPr marL="609570" indent="-609570">
              <a:lnSpc>
                <a:spcPct val="110000"/>
              </a:lnSpc>
              <a:buFont typeface="Arial" panose="020B0604020202020204" pitchFamily="34" charset="0"/>
              <a:buChar char="•"/>
              <a:defRPr sz="4267"/>
            </a:lvl1pPr>
            <a:lvl2pPr marL="1219140" indent="-609570">
              <a:lnSpc>
                <a:spcPct val="110000"/>
              </a:lnSpc>
              <a:buFont typeface="Courier New" panose="02070309020205020404" pitchFamily="49" charset="0"/>
              <a:buChar char="o"/>
              <a:defRPr sz="3733"/>
            </a:lvl2pPr>
            <a:lvl3pPr marL="1828709" indent="-609570">
              <a:lnSpc>
                <a:spcPct val="110000"/>
              </a:lnSpc>
              <a:buFont typeface="Wingdings" panose="05000000000000000000" pitchFamily="2" charset="2"/>
              <a:buChar char="§"/>
              <a:defRPr sz="3200"/>
            </a:lvl3pPr>
            <a:lvl4pPr marL="2438278" indent="-487656">
              <a:lnSpc>
                <a:spcPct val="110000"/>
              </a:lnSpc>
              <a:buFont typeface="Arial" panose="020B0604020202020204" pitchFamily="34" charset="0"/>
              <a:buChar char="-"/>
              <a:defRPr sz="3200"/>
            </a:lvl4pPr>
            <a:lvl5pPr marL="3047848" indent="-609570">
              <a:lnSpc>
                <a:spcPct val="110000"/>
              </a:lnSpc>
              <a:buFont typeface="Arial" panose="020B0604020202020204" pitchFamily="34" charset="0"/>
              <a:buChar char="•"/>
              <a:defRPr sz="3200"/>
            </a:lvl5pPr>
            <a:lvl6pPr marL="2438278" indent="-487656">
              <a:lnSpc>
                <a:spcPct val="140000"/>
              </a:lnSpc>
              <a:defRPr sz="3733"/>
            </a:lvl6pPr>
            <a:lvl7pPr marL="2804021" indent="-487656">
              <a:lnSpc>
                <a:spcPct val="140000"/>
              </a:lnSpc>
              <a:buFont typeface="Arial" panose="020B0604020202020204" pitchFamily="34" charset="0"/>
              <a:buChar char="•"/>
              <a:defRPr sz="3733"/>
            </a:lvl7pPr>
            <a:lvl8pPr marL="3169762">
              <a:defRPr sz="3733"/>
            </a:lvl8pPr>
            <a:lvl9pPr marL="3535504">
              <a:defRPr sz="3733"/>
            </a:lvl9pPr>
          </a:lstStyle>
          <a:p>
            <a:pPr lvl="0"/>
            <a:r>
              <a:rPr lang="en-US"/>
              <a:t>Bullet level 1</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9191133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1" name="Content Placeholder 10"/>
          <p:cNvSpPr>
            <a:spLocks noGrp="1"/>
          </p:cNvSpPr>
          <p:nvPr>
            <p:ph sz="quarter" idx="10"/>
          </p:nvPr>
        </p:nvSpPr>
        <p:spPr>
          <a:xfrm>
            <a:off x="609600" y="1143001"/>
            <a:ext cx="10972800" cy="4643891"/>
          </a:xfrm>
          <a:prstGeom prst="rect">
            <a:avLst/>
          </a:prstGeom>
        </p:spPr>
        <p:txBody>
          <a:bodyPr/>
          <a:lstStyle>
            <a:lvl1pPr marL="3175" indent="0" algn="l">
              <a:lnSpc>
                <a:spcPct val="110000"/>
              </a:lnSpc>
              <a:spcAft>
                <a:spcPts val="300"/>
              </a:spcAft>
              <a:buFont typeface="Arial"/>
              <a:buNone/>
              <a:defRPr/>
            </a:lvl1pPr>
            <a:lvl2pPr marL="3175" indent="0" algn="l">
              <a:lnSpc>
                <a:spcPct val="140000"/>
              </a:lnSpc>
              <a:buFont typeface="Arial"/>
              <a:buNone/>
              <a:defRPr/>
            </a:lvl2pPr>
            <a:lvl3pPr marL="3175" indent="0" algn="l">
              <a:lnSpc>
                <a:spcPct val="140000"/>
              </a:lnSpc>
              <a:buFont typeface="Arial"/>
              <a:buNone/>
              <a:defRPr/>
            </a:lvl3pPr>
            <a:lvl4pPr marL="3175" indent="0" algn="l">
              <a:lnSpc>
                <a:spcPct val="140000"/>
              </a:lnSpc>
              <a:buFont typeface="Arial"/>
              <a:buNone/>
              <a:defRPr/>
            </a:lvl4pPr>
            <a:lvl5pPr marL="3175" indent="0" algn="l">
              <a:lnSpc>
                <a:spcPct val="140000"/>
              </a:lnSpc>
              <a:buNone/>
              <a:defRPr/>
            </a:lvl5pPr>
          </a:lstStyle>
          <a:p>
            <a:pPr lvl="0"/>
            <a:r>
              <a:rPr lang="en-US"/>
              <a:t>Click to edit Master text styles</a:t>
            </a:r>
          </a:p>
        </p:txBody>
      </p:sp>
      <p:sp>
        <p:nvSpPr>
          <p:cNvPr id="3" name="Title 2"/>
          <p:cNvSpPr>
            <a:spLocks noGrp="1"/>
          </p:cNvSpPr>
          <p:nvPr>
            <p:ph type="title" hasCustomPrompt="1"/>
          </p:nvPr>
        </p:nvSpPr>
        <p:spPr/>
        <p:txBody>
          <a:bodyPr anchor="ctr"/>
          <a:lstStyle/>
          <a:p>
            <a:r>
              <a:rPr lang="en-US"/>
              <a:t>Click to edit title</a:t>
            </a:r>
          </a:p>
        </p:txBody>
      </p:sp>
      <p:sp>
        <p:nvSpPr>
          <p:cNvPr id="5" name="Footer Placeholder 2"/>
          <p:cNvSpPr>
            <a:spLocks noGrp="1"/>
          </p:cNvSpPr>
          <p:nvPr>
            <p:ph type="ftr" sz="quarter" idx="3"/>
          </p:nvPr>
        </p:nvSpPr>
        <p:spPr>
          <a:xfrm>
            <a:off x="1913468" y="5962652"/>
            <a:ext cx="9668933" cy="365125"/>
          </a:xfrm>
          <a:prstGeom prst="rect">
            <a:avLst/>
          </a:prstGeom>
        </p:spPr>
        <p:txBody>
          <a:bodyPr vert="horz" lIns="91440" tIns="45720" rIns="91440" bIns="45720" rtlCol="0" anchor="b"/>
          <a:lstStyle>
            <a:lvl1pPr marL="0" algn="l" defTabSz="914093" rtl="0" eaLnBrk="1" latinLnBrk="0" hangingPunct="1">
              <a:defRPr lang="en-US" sz="1000" i="1" kern="1200" dirty="0">
                <a:solidFill>
                  <a:schemeClr val="tx1">
                    <a:lumMod val="75000"/>
                  </a:schemeClr>
                </a:solidFill>
                <a:latin typeface="+mn-lt"/>
                <a:ea typeface="+mn-ea"/>
                <a:cs typeface="+mn-cs"/>
              </a:defRPr>
            </a:lvl1pPr>
          </a:lstStyle>
          <a:p>
            <a:pPr>
              <a:defRPr/>
            </a:pPr>
            <a:endParaRPr lang="en-US">
              <a:solidFill>
                <a:srgbClr val="7C878E">
                  <a:lumMod val="75000"/>
                </a:srgbClr>
              </a:solidFill>
            </a:endParaRPr>
          </a:p>
        </p:txBody>
      </p:sp>
    </p:spTree>
    <p:extLst>
      <p:ext uri="{BB962C8B-B14F-4D97-AF65-F5344CB8AC3E}">
        <p14:creationId xmlns:p14="http://schemas.microsoft.com/office/powerpoint/2010/main" val="357308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6DC5-520A-4BB3-8894-D123638FA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87AD0-2B05-4459-B1EE-8843A917F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985B4-29A7-40C1-BAA4-B396916AF51F}"/>
              </a:ext>
            </a:extLst>
          </p:cNvPr>
          <p:cNvSpPr>
            <a:spLocks noGrp="1"/>
          </p:cNvSpPr>
          <p:nvPr>
            <p:ph type="dt" sz="half" idx="10"/>
          </p:nvPr>
        </p:nvSpPr>
        <p:spPr/>
        <p:txBody>
          <a:bodyPr/>
          <a:lstStyle/>
          <a:p>
            <a:fld id="{8BDC11FB-80B3-4C5E-ADD9-7C4FA762A903}" type="datetimeFigureOut">
              <a:rPr lang="en-US" smtClean="0"/>
              <a:t>4/11/22</a:t>
            </a:fld>
            <a:endParaRPr lang="en-US"/>
          </a:p>
        </p:txBody>
      </p:sp>
      <p:sp>
        <p:nvSpPr>
          <p:cNvPr id="5" name="Footer Placeholder 4">
            <a:extLst>
              <a:ext uri="{FF2B5EF4-FFF2-40B4-BE49-F238E27FC236}">
                <a16:creationId xmlns:a16="http://schemas.microsoft.com/office/drawing/2014/main" id="{88465374-9E20-4D9E-9065-30DB39F22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1AE4C-8FDF-4B5D-895F-35D598920DCC}"/>
              </a:ext>
            </a:extLst>
          </p:cNvPr>
          <p:cNvSpPr>
            <a:spLocks noGrp="1"/>
          </p:cNvSpPr>
          <p:nvPr>
            <p:ph type="sldNum" sz="quarter" idx="12"/>
          </p:nvPr>
        </p:nvSpPr>
        <p:spPr/>
        <p:txBody>
          <a:bodyPr/>
          <a:lstStyle/>
          <a:p>
            <a:fld id="{793BC751-96FE-465D-98F8-4C38C7233BEE}" type="slidenum">
              <a:rPr lang="en-US" smtClean="0"/>
              <a:t>‹#›</a:t>
            </a:fld>
            <a:endParaRPr lang="en-US"/>
          </a:p>
        </p:txBody>
      </p:sp>
    </p:spTree>
    <p:extLst>
      <p:ext uri="{BB962C8B-B14F-4D97-AF65-F5344CB8AC3E}">
        <p14:creationId xmlns:p14="http://schemas.microsoft.com/office/powerpoint/2010/main" val="28535676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6349-3B2C-480E-BF43-2B7C2FDB60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B22AC-1988-4108-B280-51D37EB33C1D}"/>
              </a:ext>
            </a:extLst>
          </p:cNvPr>
          <p:cNvSpPr>
            <a:spLocks noGrp="1"/>
          </p:cNvSpPr>
          <p:nvPr>
            <p:ph type="dt" sz="half" idx="10"/>
          </p:nvPr>
        </p:nvSpPr>
        <p:spPr/>
        <p:txBody>
          <a:bodyPr/>
          <a:lstStyle/>
          <a:p>
            <a:fld id="{CA50245D-A166-4B15-9B9E-6746036F93E9}" type="datetimeFigureOut">
              <a:rPr lang="en-US" smtClean="0"/>
              <a:t>4/11/22</a:t>
            </a:fld>
            <a:endParaRPr lang="en-US"/>
          </a:p>
        </p:txBody>
      </p:sp>
      <p:sp>
        <p:nvSpPr>
          <p:cNvPr id="4" name="Footer Placeholder 3">
            <a:extLst>
              <a:ext uri="{FF2B5EF4-FFF2-40B4-BE49-F238E27FC236}">
                <a16:creationId xmlns:a16="http://schemas.microsoft.com/office/drawing/2014/main" id="{BAA5101B-DE39-4521-885F-334B801646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A9EB99-D1BF-492C-AE36-10C1522E1E66}"/>
              </a:ext>
            </a:extLst>
          </p:cNvPr>
          <p:cNvSpPr>
            <a:spLocks noGrp="1"/>
          </p:cNvSpPr>
          <p:nvPr>
            <p:ph type="sldNum" sz="quarter" idx="12"/>
          </p:nvPr>
        </p:nvSpPr>
        <p:spPr/>
        <p:txBody>
          <a:bodyPr/>
          <a:lstStyle/>
          <a:p>
            <a:fld id="{04DCE57D-77EC-4789-860B-CABFE5CAE15B}" type="slidenum">
              <a:rPr lang="en-US" smtClean="0"/>
              <a:t>‹#›</a:t>
            </a:fld>
            <a:endParaRPr lang="en-US"/>
          </a:p>
        </p:txBody>
      </p:sp>
    </p:spTree>
    <p:extLst>
      <p:ext uri="{BB962C8B-B14F-4D97-AF65-F5344CB8AC3E}">
        <p14:creationId xmlns:p14="http://schemas.microsoft.com/office/powerpoint/2010/main" val="269963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0157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609600" y="1099889"/>
            <a:ext cx="10363200" cy="893215"/>
          </a:xfrm>
        </p:spPr>
        <p:txBody>
          <a:bodyPr anchor="b">
            <a:normAutofit/>
          </a:bodyPr>
          <a:lstStyle>
            <a:lvl1pPr algn="l">
              <a:defRPr sz="3600" b="1" cap="none" baseline="0">
                <a:solidFill>
                  <a:srgbClr val="2573BA"/>
                </a:solidFill>
              </a:defRPr>
            </a:lvl1pPr>
          </a:lstStyle>
          <a:p>
            <a:r>
              <a:rPr lang="en-US"/>
              <a:t>Click to edit Master title style</a:t>
            </a:r>
          </a:p>
        </p:txBody>
      </p:sp>
      <p:sp>
        <p:nvSpPr>
          <p:cNvPr id="3" name="Text Placeholder 2"/>
          <p:cNvSpPr>
            <a:spLocks noGrp="1"/>
          </p:cNvSpPr>
          <p:nvPr>
            <p:ph type="body" idx="1"/>
          </p:nvPr>
        </p:nvSpPr>
        <p:spPr>
          <a:xfrm>
            <a:off x="609600" y="1877602"/>
            <a:ext cx="10363200" cy="464735"/>
          </a:xfrm>
        </p:spPr>
        <p:txBody>
          <a:bodyPr anchor="b">
            <a:normAutofit/>
          </a:bodyPr>
          <a:lstStyle>
            <a:lvl1pPr marL="0" indent="0">
              <a:buNone/>
              <a:defRPr sz="1800">
                <a:solidFill>
                  <a:srgbClr val="578196"/>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2496224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 Table">
    <p:spTree>
      <p:nvGrpSpPr>
        <p:cNvPr id="1" name=""/>
        <p:cNvGrpSpPr/>
        <p:nvPr/>
      </p:nvGrpSpPr>
      <p:grpSpPr>
        <a:xfrm>
          <a:off x="0" y="0"/>
          <a:ext cx="0" cy="0"/>
          <a:chOff x="0" y="0"/>
          <a:chExt cx="0" cy="0"/>
        </a:xfrm>
      </p:grpSpPr>
      <p:sp>
        <p:nvSpPr>
          <p:cNvPr id="8" name="Table Placeholder 7"/>
          <p:cNvSpPr>
            <a:spLocks noGrp="1"/>
          </p:cNvSpPr>
          <p:nvPr>
            <p:ph type="tbl" sz="quarter" idx="15"/>
          </p:nvPr>
        </p:nvSpPr>
        <p:spPr>
          <a:xfrm>
            <a:off x="605367" y="1465263"/>
            <a:ext cx="10972800" cy="4572000"/>
          </a:xfrm>
          <a:prstGeom prst="rect">
            <a:avLst/>
          </a:prstGeom>
        </p:spPr>
        <p:txBody>
          <a:bodyPr/>
          <a:lstStyle>
            <a:lvl1pPr>
              <a:defRPr>
                <a:solidFill>
                  <a:schemeClr val="tx1"/>
                </a:solidFill>
              </a:defRPr>
            </a:lvl1pPr>
          </a:lstStyle>
          <a:p>
            <a:r>
              <a:rPr lang="en-US"/>
              <a:t>Click icon to add table</a:t>
            </a:r>
          </a:p>
        </p:txBody>
      </p:sp>
      <p:sp>
        <p:nvSpPr>
          <p:cNvPr id="2" name="Title 1"/>
          <p:cNvSpPr>
            <a:spLocks noGrp="1"/>
          </p:cNvSpPr>
          <p:nvPr>
            <p:ph type="title" hasCustomPrompt="1"/>
          </p:nvPr>
        </p:nvSpPr>
        <p:spPr>
          <a:xfrm>
            <a:off x="609600" y="235479"/>
            <a:ext cx="10972800" cy="1143000"/>
          </a:xfrm>
        </p:spPr>
        <p:txBody>
          <a:bodyPr anchor="t"/>
          <a:lstStyle>
            <a:lvl1pPr>
              <a:defRPr baseline="0"/>
            </a:lvl1pPr>
          </a:lstStyle>
          <a:p>
            <a:r>
              <a:rPr lang="en-US" noProof="0"/>
              <a:t>Click to edit title</a:t>
            </a:r>
          </a:p>
        </p:txBody>
      </p:sp>
    </p:spTree>
    <p:extLst>
      <p:ext uri="{BB962C8B-B14F-4D97-AF65-F5344CB8AC3E}">
        <p14:creationId xmlns:p14="http://schemas.microsoft.com/office/powerpoint/2010/main" val="11416952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97541" y="2231571"/>
            <a:ext cx="9780059" cy="1183904"/>
          </a:xfrm>
        </p:spPr>
        <p:txBody>
          <a:bodyPr anchor="b">
            <a:noAutofit/>
          </a:bodyPr>
          <a:lstStyle>
            <a:lvl1pPr>
              <a:defRPr sz="4800" b="1">
                <a:solidFill>
                  <a:srgbClr val="2573BA"/>
                </a:solidFill>
                <a:latin typeface="Arial"/>
                <a:cs typeface="Arial"/>
              </a:defRPr>
            </a:lvl1pPr>
          </a:lstStyle>
          <a:p>
            <a:r>
              <a:rPr lang="en-US" noProof="0"/>
              <a:t>End Slide</a:t>
            </a:r>
          </a:p>
        </p:txBody>
      </p:sp>
      <p:pic>
        <p:nvPicPr>
          <p:cNvPr id="7" name="Picture 6" descr="logo-0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5132" y="1216538"/>
            <a:ext cx="3249091" cy="1078333"/>
          </a:xfrm>
          <a:prstGeom prst="rect">
            <a:avLst/>
          </a:prstGeom>
        </p:spPr>
      </p:pic>
      <p:pic>
        <p:nvPicPr>
          <p:cNvPr id="4" name="Picture 3" descr="logo-0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5132" y="1216538"/>
            <a:ext cx="3249091" cy="1078333"/>
          </a:xfrm>
          <a:prstGeom prst="rect">
            <a:avLst/>
          </a:prstGeom>
        </p:spPr>
      </p:pic>
    </p:spTree>
    <p:extLst>
      <p:ext uri="{BB962C8B-B14F-4D97-AF65-F5344CB8AC3E}">
        <p14:creationId xmlns:p14="http://schemas.microsoft.com/office/powerpoint/2010/main" val="18390945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9" name="Title 8"/>
          <p:cNvSpPr>
            <a:spLocks noGrp="1"/>
          </p:cNvSpPr>
          <p:nvPr>
            <p:ph type="title"/>
          </p:nvPr>
        </p:nvSpPr>
        <p:spPr>
          <a:xfrm>
            <a:off x="609600" y="152401"/>
            <a:ext cx="10972800" cy="592525"/>
          </a:xfrm>
        </p:spPr>
        <p:txBody>
          <a:bodyPr anchor="b">
            <a:normAutofit/>
          </a:bodyPr>
          <a:lstStyle>
            <a:lvl1pPr algn="ctr">
              <a:defRPr sz="3600" b="1">
                <a:solidFill>
                  <a:srgbClr val="2573BA"/>
                </a:solidFill>
              </a:defRPr>
            </a:lvl1pPr>
          </a:lstStyle>
          <a:p>
            <a:r>
              <a:rPr lang="en-US"/>
              <a:t>Click to edit Master title style</a:t>
            </a:r>
          </a:p>
        </p:txBody>
      </p:sp>
    </p:spTree>
    <p:extLst>
      <p:ext uri="{BB962C8B-B14F-4D97-AF65-F5344CB8AC3E}">
        <p14:creationId xmlns:p14="http://schemas.microsoft.com/office/powerpoint/2010/main" val="3040902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72535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15" y="1998275"/>
            <a:ext cx="9192183" cy="3482472"/>
          </a:xfrm>
        </p:spPr>
        <p:txBody>
          <a:bodyPr>
            <a:noAutofit/>
          </a:bodyPr>
          <a:lstStyle>
            <a:lvl1pPr marL="171450" marR="0" indent="-171450" algn="l" defTabSz="457200" rtl="0" eaLnBrk="1" fontAlgn="auto" latinLnBrk="0" hangingPunct="1">
              <a:lnSpc>
                <a:spcPct val="140000"/>
              </a:lnSpc>
              <a:spcBef>
                <a:spcPct val="20000"/>
              </a:spcBef>
              <a:spcAft>
                <a:spcPts val="600"/>
              </a:spcAft>
              <a:buClrTx/>
              <a:buSzTx/>
              <a:buFont typeface="Arial"/>
              <a:buChar char="•"/>
              <a:tabLst/>
              <a:defRPr lang="en-US" sz="1400" b="0" i="0" baseline="0" smtClean="0">
                <a:solidFill>
                  <a:srgbClr val="7C878E"/>
                </a:solidFill>
                <a:effectLst/>
                <a:latin typeface="Arial"/>
                <a:cs typeface="Arial"/>
              </a:defRPr>
            </a:lvl1pPr>
            <a:lvl2pPr marL="0" indent="0" algn="l">
              <a:spcAft>
                <a:spcPts val="600"/>
              </a:spcAft>
              <a:buNone/>
              <a:defRPr sz="1400">
                <a:solidFill>
                  <a:srgbClr val="578196"/>
                </a:solidFill>
              </a:defRPr>
            </a:lvl2pPr>
            <a:lvl3pPr marL="346075" indent="-111125" algn="l" defTabSz="169863">
              <a:lnSpc>
                <a:spcPct val="100000"/>
              </a:lnSpc>
              <a:spcAft>
                <a:spcPts val="600"/>
              </a:spcAft>
              <a:defRPr sz="1400" b="0" i="0">
                <a:solidFill>
                  <a:srgbClr val="7C878E"/>
                </a:solidFill>
                <a:latin typeface="+mn-lt"/>
                <a:cs typeface="Arial"/>
              </a:defRPr>
            </a:lvl3pPr>
            <a:lvl4pPr marL="568325" indent="-111125" algn="l" defTabSz="-109538">
              <a:lnSpc>
                <a:spcPct val="100000"/>
              </a:lnSpc>
              <a:spcAft>
                <a:spcPts val="600"/>
              </a:spcAft>
              <a:tabLst>
                <a:tab pos="690563" algn="l"/>
              </a:tabLst>
              <a:defRPr sz="1400" b="0" i="0">
                <a:solidFill>
                  <a:srgbClr val="7C878E"/>
                </a:solidFill>
                <a:latin typeface="+mn-lt"/>
                <a:cs typeface="Arial"/>
              </a:defRPr>
            </a:lvl4pPr>
            <a:lvl5pPr marL="690563" indent="-9525" algn="l" defTabSz="-9525">
              <a:defRPr sz="1100">
                <a:solidFill>
                  <a:srgbClr val="578196"/>
                </a:solidFill>
              </a:defRPr>
            </a:lvl5pPr>
          </a:lstStyle>
          <a:p>
            <a:pPr lvl="0"/>
            <a:r>
              <a:rPr lang="en-US"/>
              <a:t>Click to edit Master text styles</a:t>
            </a:r>
          </a:p>
        </p:txBody>
      </p:sp>
      <p:sp>
        <p:nvSpPr>
          <p:cNvPr id="9" name="Title 8"/>
          <p:cNvSpPr>
            <a:spLocks noGrp="1"/>
          </p:cNvSpPr>
          <p:nvPr>
            <p:ph type="title"/>
          </p:nvPr>
        </p:nvSpPr>
        <p:spPr>
          <a:xfrm>
            <a:off x="609600" y="855275"/>
            <a:ext cx="10972800" cy="1143000"/>
          </a:xfrm>
        </p:spPr>
        <p:txBody>
          <a:bodyPr anchor="b">
            <a:normAutofit/>
          </a:bodyPr>
          <a:lstStyle>
            <a:lvl1pPr algn="l">
              <a:defRPr sz="3600" b="1">
                <a:solidFill>
                  <a:srgbClr val="2573BA"/>
                </a:solidFill>
              </a:defRPr>
            </a:lvl1pPr>
          </a:lstStyle>
          <a:p>
            <a:r>
              <a:rPr lang="en-US"/>
              <a:t>Click to edit Master title style</a:t>
            </a:r>
          </a:p>
        </p:txBody>
      </p:sp>
    </p:spTree>
    <p:extLst>
      <p:ext uri="{BB962C8B-B14F-4D97-AF65-F5344CB8AC3E}">
        <p14:creationId xmlns:p14="http://schemas.microsoft.com/office/powerpoint/2010/main" val="2047355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609600" y="1099887"/>
            <a:ext cx="10363200" cy="893215"/>
          </a:xfrm>
        </p:spPr>
        <p:txBody>
          <a:bodyPr anchor="b">
            <a:normAutofit/>
          </a:bodyPr>
          <a:lstStyle>
            <a:lvl1pPr algn="l">
              <a:defRPr sz="3600" b="1" cap="none" baseline="0">
                <a:solidFill>
                  <a:srgbClr val="2573BA"/>
                </a:solidFill>
              </a:defRPr>
            </a:lvl1pPr>
          </a:lstStyle>
          <a:p>
            <a:r>
              <a:rPr lang="en-US"/>
              <a:t>Click to edit Master title style</a:t>
            </a:r>
          </a:p>
        </p:txBody>
      </p:sp>
      <p:sp>
        <p:nvSpPr>
          <p:cNvPr id="3" name="Text Placeholder 2"/>
          <p:cNvSpPr>
            <a:spLocks noGrp="1"/>
          </p:cNvSpPr>
          <p:nvPr>
            <p:ph type="body" idx="1"/>
          </p:nvPr>
        </p:nvSpPr>
        <p:spPr>
          <a:xfrm>
            <a:off x="609600" y="1877601"/>
            <a:ext cx="10363200" cy="464735"/>
          </a:xfrm>
        </p:spPr>
        <p:txBody>
          <a:bodyPr anchor="b">
            <a:normAutofit/>
          </a:bodyPr>
          <a:lstStyle>
            <a:lvl1pPr marL="0" indent="0">
              <a:buNone/>
              <a:defRPr sz="1800">
                <a:solidFill>
                  <a:srgbClr val="578196"/>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2107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0771"/>
            <a:ext cx="10972800" cy="1143000"/>
          </a:xfrm>
        </p:spPr>
        <p:txBody>
          <a:bodyPr/>
          <a:lstStyle/>
          <a:p>
            <a:r>
              <a:rPr lang="en-US"/>
              <a:t>Click to edit title</a:t>
            </a:r>
          </a:p>
        </p:txBody>
      </p:sp>
      <p:sp>
        <p:nvSpPr>
          <p:cNvPr id="5" name="Content Placeholder 3"/>
          <p:cNvSpPr>
            <a:spLocks noGrp="1"/>
          </p:cNvSpPr>
          <p:nvPr>
            <p:ph sz="quarter" idx="10" hasCustomPrompt="1"/>
          </p:nvPr>
        </p:nvSpPr>
        <p:spPr>
          <a:xfrm>
            <a:off x="609600" y="1463041"/>
            <a:ext cx="10972800" cy="4612655"/>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Bullet level 1</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284801478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5" name="Rectangle 4"/>
          <p:cNvSpPr/>
          <p:nvPr/>
        </p:nvSpPr>
        <p:spPr>
          <a:xfrm>
            <a:off x="264597" y="6089668"/>
            <a:ext cx="11830049" cy="768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9" descr="logo-02.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74184" y="1216045"/>
            <a:ext cx="324908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451464" y="2749017"/>
            <a:ext cx="9826136" cy="1159617"/>
          </a:xfrm>
        </p:spPr>
        <p:txBody>
          <a:bodyPr anchor="b">
            <a:normAutofit/>
          </a:bodyPr>
          <a:lstStyle>
            <a:lvl1pPr algn="l">
              <a:defRPr sz="3600" b="1" baseline="0">
                <a:solidFill>
                  <a:srgbClr val="2573BA"/>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1451464" y="4288053"/>
            <a:ext cx="4845619" cy="382669"/>
          </a:xfrm>
        </p:spPr>
        <p:txBody>
          <a:bodyPr>
            <a:noAutofit/>
          </a:bodyPr>
          <a:lstStyle>
            <a:lvl1pPr marL="0" indent="0" algn="l">
              <a:buNone/>
              <a:defRPr sz="1200" baseline="0">
                <a:solidFill>
                  <a:srgbClr val="2573BA"/>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7" name="Text Placeholder 16"/>
          <p:cNvSpPr>
            <a:spLocks noGrp="1"/>
          </p:cNvSpPr>
          <p:nvPr>
            <p:ph type="body" sz="quarter" idx="10"/>
          </p:nvPr>
        </p:nvSpPr>
        <p:spPr>
          <a:xfrm>
            <a:off x="1451464" y="3841857"/>
            <a:ext cx="4845619" cy="377152"/>
          </a:xfrm>
        </p:spPr>
        <p:txBody>
          <a:bodyPr>
            <a:noAutofit/>
          </a:bodyPr>
          <a:lstStyle>
            <a:lvl1pPr marL="0" indent="0" algn="l">
              <a:buNone/>
              <a:defRPr sz="1800" b="1" baseline="0">
                <a:solidFill>
                  <a:srgbClr val="2573BA"/>
                </a:solidFill>
              </a:defRPr>
            </a:lvl1pPr>
          </a:lstStyle>
          <a:p>
            <a:pPr lvl="0"/>
            <a:r>
              <a:rPr lang="en-US"/>
              <a:t>Click to edit Master text styles</a:t>
            </a:r>
          </a:p>
        </p:txBody>
      </p:sp>
    </p:spTree>
    <p:extLst>
      <p:ext uri="{BB962C8B-B14F-4D97-AF65-F5344CB8AC3E}">
        <p14:creationId xmlns:p14="http://schemas.microsoft.com/office/powerpoint/2010/main" val="1754852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Graphic">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403" y="1513830"/>
            <a:ext cx="9163399" cy="964787"/>
          </a:xfrm>
        </p:spPr>
        <p:txBody>
          <a:bodyPr>
            <a:noAutofit/>
          </a:bodyPr>
          <a:lstStyle>
            <a:lvl1pPr marL="0" marR="0" indent="0" algn="l" defTabSz="457200" rtl="0" eaLnBrk="1" fontAlgn="auto" latinLnBrk="0" hangingPunct="1">
              <a:lnSpc>
                <a:spcPct val="140000"/>
              </a:lnSpc>
              <a:spcBef>
                <a:spcPct val="20000"/>
              </a:spcBef>
              <a:spcAft>
                <a:spcPts val="600"/>
              </a:spcAft>
              <a:buClrTx/>
              <a:buSzTx/>
              <a:buFont typeface="Arial"/>
              <a:buChar char="•"/>
              <a:tabLst/>
              <a:defRPr/>
            </a:lvl1pPr>
            <a:lvl2pPr marL="0" indent="0" algn="l">
              <a:spcAft>
                <a:spcPts val="600"/>
              </a:spcAft>
              <a:buNone/>
              <a:defRPr sz="1400">
                <a:solidFill>
                  <a:srgbClr val="578196"/>
                </a:solidFill>
              </a:defRPr>
            </a:lvl2pPr>
            <a:lvl3pPr marL="346075" indent="-111125" algn="l" defTabSz="169863">
              <a:lnSpc>
                <a:spcPct val="100000"/>
              </a:lnSpc>
              <a:spcAft>
                <a:spcPts val="600"/>
              </a:spcAft>
              <a:defRPr sz="1400" b="0" i="0">
                <a:solidFill>
                  <a:srgbClr val="7C878E"/>
                </a:solidFill>
                <a:latin typeface="+mn-lt"/>
                <a:cs typeface="Arial"/>
              </a:defRPr>
            </a:lvl3pPr>
            <a:lvl4pPr marL="568325" indent="-111125" algn="l" defTabSz="-109538">
              <a:lnSpc>
                <a:spcPct val="100000"/>
              </a:lnSpc>
              <a:spcAft>
                <a:spcPts val="600"/>
              </a:spcAft>
              <a:tabLst>
                <a:tab pos="690563" algn="l"/>
              </a:tabLst>
              <a:defRPr sz="1400" b="0" i="0">
                <a:solidFill>
                  <a:srgbClr val="7C878E"/>
                </a:solidFill>
                <a:latin typeface="+mn-lt"/>
                <a:cs typeface="Arial"/>
              </a:defRPr>
            </a:lvl4pPr>
            <a:lvl5pPr marL="690563" indent="-9525" algn="l" defTabSz="-9525">
              <a:defRPr sz="1100">
                <a:solidFill>
                  <a:srgbClr val="578196"/>
                </a:solidFill>
              </a:defRPr>
            </a:lvl5pPr>
          </a:lstStyle>
          <a:p>
            <a:pPr lvl="0"/>
            <a:r>
              <a:rPr lang="en-US"/>
              <a:t>Click to edit Master text styles</a:t>
            </a:r>
          </a:p>
        </p:txBody>
      </p:sp>
      <p:sp>
        <p:nvSpPr>
          <p:cNvPr id="7" name="SmartArt Placeholder 3"/>
          <p:cNvSpPr>
            <a:spLocks noGrp="1"/>
          </p:cNvSpPr>
          <p:nvPr>
            <p:ph type="dgm" sz="quarter" idx="13"/>
          </p:nvPr>
        </p:nvSpPr>
        <p:spPr>
          <a:xfrm>
            <a:off x="605403" y="2478638"/>
            <a:ext cx="9163399" cy="3591983"/>
          </a:xfrm>
        </p:spPr>
        <p:txBody>
          <a:bodyPr rtlCol="0">
            <a:normAutofit/>
          </a:bodyPr>
          <a:lstStyle/>
          <a:p>
            <a:pPr lvl="0"/>
            <a:r>
              <a:rPr lang="en-US" noProof="0"/>
              <a:t>Click icon to add SmartArt graphic</a:t>
            </a:r>
          </a:p>
        </p:txBody>
      </p:sp>
      <p:sp>
        <p:nvSpPr>
          <p:cNvPr id="2" name="Title 1"/>
          <p:cNvSpPr>
            <a:spLocks noGrp="1"/>
          </p:cNvSpPr>
          <p:nvPr>
            <p:ph type="title"/>
          </p:nvPr>
        </p:nvSpPr>
        <p:spPr>
          <a:xfrm>
            <a:off x="609601" y="461911"/>
            <a:ext cx="9159169" cy="1143000"/>
          </a:xfrm>
        </p:spPr>
        <p:txBody>
          <a:bodyPr anchor="b"/>
          <a:lstStyle/>
          <a:p>
            <a:r>
              <a:rPr lang="en-US"/>
              <a:t>Click to edit Master title style</a:t>
            </a:r>
          </a:p>
        </p:txBody>
      </p:sp>
    </p:spTree>
    <p:extLst>
      <p:ext uri="{BB962C8B-B14F-4D97-AF65-F5344CB8AC3E}">
        <p14:creationId xmlns:p14="http://schemas.microsoft.com/office/powerpoint/2010/main" val="755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3-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4317" y="1994368"/>
            <a:ext cx="5384800" cy="3152943"/>
          </a:xfrm>
        </p:spPr>
        <p:txBody>
          <a:bodyPr>
            <a:noAutofit/>
          </a:bodyPr>
          <a:lstStyle>
            <a:lvl1pPr marL="0" indent="0">
              <a:lnSpc>
                <a:spcPct val="140000"/>
              </a:lnSpc>
              <a:buNone/>
              <a:defRPr sz="1200">
                <a:solidFill>
                  <a:srgbClr val="7C878E"/>
                </a:solidFill>
              </a:defRPr>
            </a:lvl1pPr>
            <a:lvl2pPr marL="457200" indent="0">
              <a:buNone/>
              <a:defRPr sz="1400">
                <a:solidFill>
                  <a:srgbClr val="578196"/>
                </a:solidFill>
              </a:defRPr>
            </a:lvl2pPr>
            <a:lvl3pPr marL="914400" indent="0">
              <a:buNone/>
              <a:defRPr sz="1200">
                <a:solidFill>
                  <a:srgbClr val="578196"/>
                </a:solidFill>
              </a:defRPr>
            </a:lvl3pPr>
            <a:lvl4pPr marL="1371600" indent="0">
              <a:buNone/>
              <a:defRPr sz="1100">
                <a:solidFill>
                  <a:srgbClr val="578196"/>
                </a:solidFill>
              </a:defRPr>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4" name="Content Placeholder 3"/>
          <p:cNvSpPr>
            <a:spLocks noGrp="1"/>
          </p:cNvSpPr>
          <p:nvPr>
            <p:ph sz="half" idx="2"/>
          </p:nvPr>
        </p:nvSpPr>
        <p:spPr>
          <a:xfrm>
            <a:off x="6192317" y="1994368"/>
            <a:ext cx="5384800" cy="3152943"/>
          </a:xfrm>
        </p:spPr>
        <p:txBody>
          <a:bodyPr>
            <a:noAutofit/>
          </a:bodyPr>
          <a:lstStyle>
            <a:lvl1pPr marL="0" indent="0">
              <a:lnSpc>
                <a:spcPct val="140000"/>
              </a:lnSpc>
              <a:buNone/>
              <a:defRPr sz="1200">
                <a:solidFill>
                  <a:srgbClr val="7C878E"/>
                </a:solidFill>
              </a:defRPr>
            </a:lvl1pPr>
            <a:lvl2pPr marL="457200" indent="0">
              <a:lnSpc>
                <a:spcPct val="140000"/>
              </a:lnSpc>
              <a:buNone/>
              <a:defRPr sz="1400">
                <a:solidFill>
                  <a:srgbClr val="578196"/>
                </a:solidFill>
              </a:defRPr>
            </a:lvl2pPr>
            <a:lvl3pPr marL="914400" indent="0">
              <a:lnSpc>
                <a:spcPct val="140000"/>
              </a:lnSpc>
              <a:buNone/>
              <a:defRPr sz="1200">
                <a:solidFill>
                  <a:srgbClr val="578196"/>
                </a:solidFill>
              </a:defRPr>
            </a:lvl3pPr>
            <a:lvl4pPr marL="1371600" indent="0">
              <a:lnSpc>
                <a:spcPct val="140000"/>
              </a:lnSpc>
              <a:buNone/>
              <a:defRPr sz="1100">
                <a:solidFill>
                  <a:srgbClr val="578196"/>
                </a:solidFill>
              </a:defRPr>
            </a:lvl4pPr>
            <a:lvl5pPr>
              <a:defRPr sz="1800"/>
            </a:lvl5pPr>
            <a:lvl6pPr>
              <a:defRPr sz="1800"/>
            </a:lvl6pPr>
            <a:lvl7pPr>
              <a:defRPr sz="1800"/>
            </a:lvl7pPr>
            <a:lvl8pPr>
              <a:defRPr sz="1800"/>
            </a:lvl8pPr>
            <a:lvl9pPr>
              <a:defRPr sz="1800"/>
            </a:lvl9pPr>
          </a:lstStyle>
          <a:p>
            <a:pPr lvl="0"/>
            <a:r>
              <a:rPr lang="en-US"/>
              <a:t>Click to edit Master text styles</a:t>
            </a:r>
          </a:p>
        </p:txBody>
      </p:sp>
      <p:sp>
        <p:nvSpPr>
          <p:cNvPr id="17" name="Text Placeholder 16"/>
          <p:cNvSpPr>
            <a:spLocks noGrp="1"/>
          </p:cNvSpPr>
          <p:nvPr>
            <p:ph type="body" sz="quarter" idx="13"/>
          </p:nvPr>
        </p:nvSpPr>
        <p:spPr>
          <a:xfrm>
            <a:off x="605367" y="988068"/>
            <a:ext cx="10972800" cy="1006319"/>
          </a:xfrm>
        </p:spPr>
        <p:txBody>
          <a:bodyPr anchor="b"/>
          <a:lstStyle>
            <a:lvl1pPr marL="0" indent="0">
              <a:buNone/>
              <a:defRPr sz="3600" b="1">
                <a:solidFill>
                  <a:srgbClr val="2573BA"/>
                </a:solidFill>
              </a:defRPr>
            </a:lvl1pPr>
          </a:lstStyle>
          <a:p>
            <a:pPr lvl="0"/>
            <a:r>
              <a:rPr lang="en-US"/>
              <a:t>Click to edit Master text styles</a:t>
            </a:r>
          </a:p>
        </p:txBody>
      </p:sp>
    </p:spTree>
    <p:extLst>
      <p:ext uri="{BB962C8B-B14F-4D97-AF65-F5344CB8AC3E}">
        <p14:creationId xmlns:p14="http://schemas.microsoft.com/office/powerpoint/2010/main" val="4072292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2-Column 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54463"/>
            <a:ext cx="10972800" cy="1143000"/>
          </a:xfrm>
        </p:spPr>
        <p:txBody>
          <a:bodyPr anchor="b">
            <a:normAutofit/>
          </a:bodyPr>
          <a:lstStyle>
            <a:lvl1pPr algn="l">
              <a:defRPr sz="3600" b="1">
                <a:solidFill>
                  <a:srgbClr val="2573BA"/>
                </a:solidFill>
              </a:defRPr>
            </a:lvl1pPr>
          </a:lstStyle>
          <a:p>
            <a:r>
              <a:rPr lang="en-US"/>
              <a:t>Click to edit Master title style</a:t>
            </a:r>
          </a:p>
        </p:txBody>
      </p:sp>
      <p:sp>
        <p:nvSpPr>
          <p:cNvPr id="3" name="Text Placeholder 2"/>
          <p:cNvSpPr>
            <a:spLocks noGrp="1"/>
          </p:cNvSpPr>
          <p:nvPr>
            <p:ph type="body" idx="1"/>
          </p:nvPr>
        </p:nvSpPr>
        <p:spPr>
          <a:xfrm>
            <a:off x="609600" y="2015502"/>
            <a:ext cx="5386917"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649946"/>
            <a:ext cx="5386917" cy="3229985"/>
          </a:xfrm>
        </p:spPr>
        <p:txBody>
          <a:bodyPr>
            <a:noAutofit/>
          </a:bodyPr>
          <a:lstStyle>
            <a:lvl1pPr marL="0" indent="0">
              <a:lnSpc>
                <a:spcPct val="140000"/>
              </a:lnSpc>
              <a:buNone/>
              <a:defRPr lang="en-US" sz="1200" b="0" i="0" u="none" strike="noStrike" smtClean="0">
                <a:solidFill>
                  <a:srgbClr val="7C878E"/>
                </a:solidFill>
                <a:latin typeface="Arial"/>
              </a:defRPr>
            </a:lvl1pPr>
            <a:lvl2pPr marL="457200" indent="0">
              <a:buNone/>
              <a:defRPr sz="1200">
                <a:solidFill>
                  <a:srgbClr val="578196"/>
                </a:solidFill>
              </a:defRPr>
            </a:lvl2pPr>
            <a:lvl3pPr marL="914400" indent="0">
              <a:buNone/>
              <a:defRPr sz="1100">
                <a:solidFill>
                  <a:srgbClr val="578196"/>
                </a:solidFill>
              </a:defRPr>
            </a:lvl3pPr>
            <a:lvl4pPr marL="1371600" indent="0">
              <a:buNone/>
              <a:defRPr sz="1050">
                <a:solidFill>
                  <a:srgbClr val="578196"/>
                </a:solidFill>
              </a:defRPr>
            </a:lvl4pPr>
            <a:lvl5pPr marL="1828800" indent="0">
              <a:buNone/>
              <a:defRPr sz="1050">
                <a:solidFill>
                  <a:srgbClr val="578196"/>
                </a:solidFil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193378" y="2015502"/>
            <a:ext cx="5389033"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8" y="2649946"/>
            <a:ext cx="5389033" cy="3229985"/>
          </a:xfrm>
        </p:spPr>
        <p:txBody>
          <a:bodyPr>
            <a:noAutofit/>
          </a:bodyPr>
          <a:lstStyle>
            <a:lvl1pPr marL="0" indent="0">
              <a:lnSpc>
                <a:spcPct val="140000"/>
              </a:lnSpc>
              <a:buNone/>
              <a:defRPr sz="1200">
                <a:solidFill>
                  <a:srgbClr val="7C878E"/>
                </a:solidFill>
              </a:defRPr>
            </a:lvl1pPr>
            <a:lvl2pPr marL="457200" indent="0">
              <a:buNone/>
              <a:defRPr sz="1200">
                <a:solidFill>
                  <a:srgbClr val="578196"/>
                </a:solidFill>
              </a:defRPr>
            </a:lvl2pPr>
            <a:lvl3pPr marL="914400" indent="0">
              <a:buNone/>
              <a:defRPr sz="1100">
                <a:solidFill>
                  <a:srgbClr val="578196"/>
                </a:solidFill>
              </a:defRPr>
            </a:lvl3pPr>
            <a:lvl4pPr marL="1371600" indent="0">
              <a:buNone/>
              <a:defRPr sz="1050">
                <a:solidFill>
                  <a:srgbClr val="578196"/>
                </a:solidFill>
              </a:defRPr>
            </a:lvl4pPr>
            <a:lvl5pPr marL="1828800" indent="0">
              <a:buNone/>
              <a:defRPr sz="1050">
                <a:solidFill>
                  <a:srgbClr val="578196"/>
                </a:solidFill>
              </a:defRPr>
            </a:lvl5pPr>
            <a:lvl6pPr>
              <a:defRPr sz="1600"/>
            </a:lvl6pPr>
            <a:lvl7pPr>
              <a:defRPr sz="1600"/>
            </a:lvl7pPr>
            <a:lvl8pPr>
              <a:defRPr sz="1600"/>
            </a:lvl8pPr>
            <a:lvl9pPr>
              <a:defRPr sz="1600"/>
            </a:lvl9pPr>
          </a:lstStyle>
          <a:p>
            <a:pPr lvl="0"/>
            <a:r>
              <a:rPr lang="en-US"/>
              <a:t>Click to edit Master text styles</a:t>
            </a:r>
          </a:p>
        </p:txBody>
      </p:sp>
    </p:spTree>
    <p:extLst>
      <p:ext uri="{BB962C8B-B14F-4D97-AF65-F5344CB8AC3E}">
        <p14:creationId xmlns:p14="http://schemas.microsoft.com/office/powerpoint/2010/main" val="32252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3-Column 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854463"/>
            <a:ext cx="10972800" cy="1143000"/>
          </a:xfrm>
        </p:spPr>
        <p:txBody>
          <a:bodyPr anchor="b">
            <a:normAutofit/>
          </a:bodyPr>
          <a:lstStyle>
            <a:lvl1pPr algn="l">
              <a:defRPr sz="3600" b="1">
                <a:solidFill>
                  <a:srgbClr val="2573BA"/>
                </a:solidFill>
              </a:defRPr>
            </a:lvl1pPr>
          </a:lstStyle>
          <a:p>
            <a:r>
              <a:rPr lang="en-US"/>
              <a:t>Click to edit Master title style</a:t>
            </a:r>
          </a:p>
        </p:txBody>
      </p:sp>
      <p:sp>
        <p:nvSpPr>
          <p:cNvPr id="3" name="Text Placeholder 2"/>
          <p:cNvSpPr>
            <a:spLocks noGrp="1"/>
          </p:cNvSpPr>
          <p:nvPr>
            <p:ph type="body" idx="1"/>
          </p:nvPr>
        </p:nvSpPr>
        <p:spPr>
          <a:xfrm>
            <a:off x="609600" y="2015502"/>
            <a:ext cx="3656453"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655641"/>
            <a:ext cx="3656455" cy="3224269"/>
          </a:xfrm>
        </p:spPr>
        <p:txBody>
          <a:bodyPr>
            <a:noAutofit/>
          </a:bodyPr>
          <a:lstStyle>
            <a:lvl1pPr marL="0" indent="0">
              <a:lnSpc>
                <a:spcPct val="140000"/>
              </a:lnSpc>
              <a:buNone/>
              <a:defRPr lang="en-US" sz="1200" b="0" i="0" u="none" strike="noStrike" smtClean="0">
                <a:solidFill>
                  <a:srgbClr val="7C878E"/>
                </a:solidFill>
                <a:latin typeface="Arial"/>
              </a:defRPr>
            </a:lvl1pPr>
            <a:lvl2pPr marL="457200" indent="0">
              <a:buNone/>
              <a:defRPr sz="1200">
                <a:solidFill>
                  <a:srgbClr val="578196"/>
                </a:solidFill>
              </a:defRPr>
            </a:lvl2pPr>
            <a:lvl3pPr marL="914400" indent="0">
              <a:buNone/>
              <a:defRPr sz="1100">
                <a:solidFill>
                  <a:srgbClr val="578196"/>
                </a:solidFill>
              </a:defRPr>
            </a:lvl3pPr>
            <a:lvl4pPr marL="1371600" indent="0">
              <a:buNone/>
              <a:defRPr sz="1050">
                <a:solidFill>
                  <a:srgbClr val="578196"/>
                </a:solidFill>
              </a:defRPr>
            </a:lvl4pPr>
            <a:lvl5pPr marL="1828800" indent="0">
              <a:buNone/>
              <a:defRPr sz="1050">
                <a:solidFill>
                  <a:srgbClr val="578196"/>
                </a:solidFill>
              </a:defRPr>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4266094" y="2015502"/>
            <a:ext cx="3649713"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66093" y="2655641"/>
            <a:ext cx="3649713" cy="3224269"/>
          </a:xfrm>
        </p:spPr>
        <p:txBody>
          <a:bodyPr>
            <a:noAutofit/>
          </a:bodyPr>
          <a:lstStyle>
            <a:lvl1pPr marL="0" indent="0">
              <a:lnSpc>
                <a:spcPct val="140000"/>
              </a:lnSpc>
              <a:buNone/>
              <a:defRPr sz="1200">
                <a:solidFill>
                  <a:srgbClr val="7C878E"/>
                </a:solidFill>
              </a:defRPr>
            </a:lvl1pPr>
            <a:lvl2pPr marL="457200" indent="0">
              <a:buNone/>
              <a:defRPr sz="1200">
                <a:solidFill>
                  <a:srgbClr val="578196"/>
                </a:solidFill>
              </a:defRPr>
            </a:lvl2pPr>
            <a:lvl3pPr marL="914400" indent="0">
              <a:buNone/>
              <a:defRPr sz="1100">
                <a:solidFill>
                  <a:srgbClr val="578196"/>
                </a:solidFill>
              </a:defRPr>
            </a:lvl3pPr>
            <a:lvl4pPr marL="1371600" indent="0">
              <a:buNone/>
              <a:defRPr sz="1050">
                <a:solidFill>
                  <a:srgbClr val="578196"/>
                </a:solidFill>
              </a:defRPr>
            </a:lvl4pPr>
            <a:lvl5pPr marL="1828800" indent="0">
              <a:buNone/>
              <a:defRPr sz="1050">
                <a:solidFill>
                  <a:srgbClr val="578196"/>
                </a:solidFill>
              </a:defRPr>
            </a:lvl5pPr>
            <a:lvl6pPr>
              <a:defRPr sz="1600"/>
            </a:lvl6pPr>
            <a:lvl7pPr>
              <a:defRPr sz="1600"/>
            </a:lvl7pPr>
            <a:lvl8pPr>
              <a:defRPr sz="1600"/>
            </a:lvl8pPr>
            <a:lvl9pPr>
              <a:defRPr sz="1600"/>
            </a:lvl9pPr>
          </a:lstStyle>
          <a:p>
            <a:pPr lvl="0"/>
            <a:r>
              <a:rPr lang="en-US"/>
              <a:t>Click to edit Master text styles</a:t>
            </a:r>
          </a:p>
        </p:txBody>
      </p:sp>
      <p:sp>
        <p:nvSpPr>
          <p:cNvPr id="8" name="Content Placeholder 7"/>
          <p:cNvSpPr>
            <a:spLocks noGrp="1"/>
          </p:cNvSpPr>
          <p:nvPr>
            <p:ph sz="quarter" idx="13"/>
          </p:nvPr>
        </p:nvSpPr>
        <p:spPr>
          <a:xfrm>
            <a:off x="7916333" y="2655643"/>
            <a:ext cx="3666067" cy="3223684"/>
          </a:xfrm>
        </p:spPr>
        <p:txBody>
          <a:bodyPr/>
          <a:lstStyle>
            <a:lvl1pPr marL="0" indent="0">
              <a:lnSpc>
                <a:spcPct val="140000"/>
              </a:lnSpc>
              <a:buFontTx/>
              <a:buNone/>
              <a:tabLst/>
              <a:defRPr sz="1200"/>
            </a:lvl1pPr>
          </a:lstStyle>
          <a:p>
            <a:pPr lvl="0"/>
            <a:r>
              <a:rPr lang="en-US"/>
              <a:t>Click to edit Master text styles</a:t>
            </a:r>
          </a:p>
        </p:txBody>
      </p:sp>
      <p:sp>
        <p:nvSpPr>
          <p:cNvPr id="12" name="Text Placeholder 11"/>
          <p:cNvSpPr>
            <a:spLocks noGrp="1"/>
          </p:cNvSpPr>
          <p:nvPr>
            <p:ph type="body" sz="quarter" idx="14"/>
          </p:nvPr>
        </p:nvSpPr>
        <p:spPr>
          <a:xfrm>
            <a:off x="7916333" y="2016407"/>
            <a:ext cx="3666067" cy="632884"/>
          </a:xfrm>
        </p:spPr>
        <p:txBody>
          <a:bodyPr anchor="b"/>
          <a:lstStyle>
            <a:lvl1pPr marL="0" indent="0">
              <a:buNone/>
              <a:defRPr b="1">
                <a:solidFill>
                  <a:srgbClr val="2573BA"/>
                </a:solidFill>
              </a:defRPr>
            </a:lvl1pPr>
          </a:lstStyle>
          <a:p>
            <a:pPr lvl="0"/>
            <a:r>
              <a:rPr lang="en-US"/>
              <a:t>Click to edit Master text styles</a:t>
            </a:r>
          </a:p>
        </p:txBody>
      </p:sp>
    </p:spTree>
    <p:extLst>
      <p:ext uri="{BB962C8B-B14F-4D97-AF65-F5344CB8AC3E}">
        <p14:creationId xmlns:p14="http://schemas.microsoft.com/office/powerpoint/2010/main" val="2946331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Content, Half graphic">
    <p:spTree>
      <p:nvGrpSpPr>
        <p:cNvPr id="1" name=""/>
        <p:cNvGrpSpPr/>
        <p:nvPr/>
      </p:nvGrpSpPr>
      <p:grpSpPr>
        <a:xfrm>
          <a:off x="0" y="0"/>
          <a:ext cx="0" cy="0"/>
          <a:chOff x="0" y="0"/>
          <a:chExt cx="0" cy="0"/>
        </a:xfrm>
      </p:grpSpPr>
      <p:sp>
        <p:nvSpPr>
          <p:cNvPr id="2" name="Title 1"/>
          <p:cNvSpPr>
            <a:spLocks noGrp="1"/>
          </p:cNvSpPr>
          <p:nvPr>
            <p:ph type="title"/>
          </p:nvPr>
        </p:nvSpPr>
        <p:spPr>
          <a:xfrm>
            <a:off x="633377" y="859375"/>
            <a:ext cx="11342723" cy="1143000"/>
          </a:xfrm>
        </p:spPr>
        <p:txBody>
          <a:bodyPr anchor="b">
            <a:normAutofit/>
          </a:bodyPr>
          <a:lstStyle>
            <a:lvl1pPr algn="l">
              <a:defRPr sz="3600" b="1" baseline="0">
                <a:solidFill>
                  <a:srgbClr val="2573BA"/>
                </a:solidFill>
              </a:defRPr>
            </a:lvl1pPr>
          </a:lstStyle>
          <a:p>
            <a:r>
              <a:rPr lang="en-US"/>
              <a:t>Click to edit Master title style</a:t>
            </a:r>
          </a:p>
        </p:txBody>
      </p:sp>
      <p:sp>
        <p:nvSpPr>
          <p:cNvPr id="5" name="Text Placeholder 4"/>
          <p:cNvSpPr>
            <a:spLocks noGrp="1"/>
          </p:cNvSpPr>
          <p:nvPr>
            <p:ph type="body" sz="quarter" idx="3"/>
          </p:nvPr>
        </p:nvSpPr>
        <p:spPr>
          <a:xfrm>
            <a:off x="633407" y="2020414"/>
            <a:ext cx="5043177"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375" y="2654858"/>
            <a:ext cx="5031317" cy="3229985"/>
          </a:xfrm>
        </p:spPr>
        <p:txBody>
          <a:bodyPr>
            <a:noAutofit/>
          </a:bodyPr>
          <a:lstStyle>
            <a:lvl1pPr marL="0" indent="0" algn="l">
              <a:lnSpc>
                <a:spcPct val="140000"/>
              </a:lnSpc>
              <a:spcAft>
                <a:spcPts val="8400"/>
              </a:spcAft>
              <a:buNone/>
              <a:defRPr sz="1200">
                <a:solidFill>
                  <a:srgbClr val="7C878E"/>
                </a:solidFill>
              </a:defRPr>
            </a:lvl1pPr>
            <a:lvl2pPr>
              <a:defRPr sz="1200">
                <a:solidFill>
                  <a:srgbClr val="FFFFFF"/>
                </a:solidFill>
              </a:defRPr>
            </a:lvl2pPr>
            <a:lvl3pPr>
              <a:defRPr sz="1100">
                <a:solidFill>
                  <a:srgbClr val="FFFFFF"/>
                </a:solidFill>
              </a:defRPr>
            </a:lvl3pPr>
            <a:lvl4pPr>
              <a:defRPr sz="1050">
                <a:solidFill>
                  <a:srgbClr val="FFFFFF"/>
                </a:solidFill>
              </a:defRPr>
            </a:lvl4pPr>
            <a:lvl5pPr>
              <a:defRPr sz="1050">
                <a:solidFill>
                  <a:srgbClr val="FFFFFF"/>
                </a:solidFill>
              </a:defRPr>
            </a:lvl5pPr>
            <a:lvl6pPr>
              <a:defRPr sz="1600"/>
            </a:lvl6pPr>
            <a:lvl7pPr>
              <a:defRPr sz="1600"/>
            </a:lvl7pPr>
            <a:lvl8pPr>
              <a:defRPr sz="1600"/>
            </a:lvl8pPr>
            <a:lvl9pPr>
              <a:defRPr sz="1600"/>
            </a:lvl9pPr>
          </a:lstStyle>
          <a:p>
            <a:pPr lvl="0"/>
            <a:r>
              <a:rPr lang="en-US"/>
              <a:t>Click to edit Master text styles</a:t>
            </a:r>
          </a:p>
        </p:txBody>
      </p:sp>
      <p:sp>
        <p:nvSpPr>
          <p:cNvPr id="8" name="SmartArt Placeholder 6"/>
          <p:cNvSpPr>
            <a:spLocks noGrp="1"/>
          </p:cNvSpPr>
          <p:nvPr>
            <p:ph type="dgm" sz="quarter" idx="14"/>
          </p:nvPr>
        </p:nvSpPr>
        <p:spPr>
          <a:xfrm>
            <a:off x="5676900" y="2002524"/>
            <a:ext cx="6299200" cy="3881967"/>
          </a:xfrm>
        </p:spPr>
        <p:txBody>
          <a:bodyPr rtlCol="0">
            <a:normAutofit/>
          </a:bodyPr>
          <a:lstStyle/>
          <a:p>
            <a:pPr lvl="0"/>
            <a:r>
              <a:rPr lang="en-US" noProof="0"/>
              <a:t>Click icon to add SmartArt graphic</a:t>
            </a:r>
          </a:p>
        </p:txBody>
      </p:sp>
    </p:spTree>
    <p:extLst>
      <p:ext uri="{BB962C8B-B14F-4D97-AF65-F5344CB8AC3E}">
        <p14:creationId xmlns:p14="http://schemas.microsoft.com/office/powerpoint/2010/main" val="524961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Half Chart">
    <p:spTree>
      <p:nvGrpSpPr>
        <p:cNvPr id="1" name=""/>
        <p:cNvGrpSpPr/>
        <p:nvPr/>
      </p:nvGrpSpPr>
      <p:grpSpPr>
        <a:xfrm>
          <a:off x="0" y="0"/>
          <a:ext cx="0" cy="0"/>
          <a:chOff x="0" y="0"/>
          <a:chExt cx="0" cy="0"/>
        </a:xfrm>
      </p:grpSpPr>
      <p:sp>
        <p:nvSpPr>
          <p:cNvPr id="2" name="Title 1"/>
          <p:cNvSpPr>
            <a:spLocks noGrp="1"/>
          </p:cNvSpPr>
          <p:nvPr>
            <p:ph type="title"/>
          </p:nvPr>
        </p:nvSpPr>
        <p:spPr>
          <a:xfrm>
            <a:off x="633376" y="632577"/>
            <a:ext cx="5043525" cy="1795461"/>
          </a:xfrm>
        </p:spPr>
        <p:txBody>
          <a:bodyPr anchor="b">
            <a:normAutofit/>
          </a:bodyPr>
          <a:lstStyle>
            <a:lvl1pPr algn="l">
              <a:lnSpc>
                <a:spcPts val="3420"/>
              </a:lnSpc>
              <a:defRPr sz="3600" b="1" baseline="0">
                <a:solidFill>
                  <a:srgbClr val="2573BA"/>
                </a:solidFill>
              </a:defRPr>
            </a:lvl1pPr>
          </a:lstStyle>
          <a:p>
            <a:r>
              <a:rPr lang="en-US"/>
              <a:t>Click to edit Master title style</a:t>
            </a:r>
          </a:p>
        </p:txBody>
      </p:sp>
      <p:sp>
        <p:nvSpPr>
          <p:cNvPr id="6" name="Content Placeholder 5"/>
          <p:cNvSpPr>
            <a:spLocks noGrp="1"/>
          </p:cNvSpPr>
          <p:nvPr>
            <p:ph sz="quarter" idx="4"/>
          </p:nvPr>
        </p:nvSpPr>
        <p:spPr>
          <a:xfrm>
            <a:off x="633375" y="2428051"/>
            <a:ext cx="5031317" cy="3229985"/>
          </a:xfrm>
        </p:spPr>
        <p:txBody>
          <a:bodyPr>
            <a:noAutofit/>
          </a:bodyPr>
          <a:lstStyle>
            <a:lvl1pPr marL="0" indent="0" algn="l">
              <a:lnSpc>
                <a:spcPct val="140000"/>
              </a:lnSpc>
              <a:spcAft>
                <a:spcPts val="8400"/>
              </a:spcAft>
              <a:buNone/>
              <a:defRPr sz="1200">
                <a:solidFill>
                  <a:srgbClr val="7C878E"/>
                </a:solidFill>
              </a:defRPr>
            </a:lvl1pPr>
            <a:lvl2pPr>
              <a:defRPr sz="1200">
                <a:solidFill>
                  <a:srgbClr val="FFFFFF"/>
                </a:solidFill>
              </a:defRPr>
            </a:lvl2pPr>
            <a:lvl3pPr>
              <a:defRPr sz="1100">
                <a:solidFill>
                  <a:srgbClr val="FFFFFF"/>
                </a:solidFill>
              </a:defRPr>
            </a:lvl3pPr>
            <a:lvl4pPr>
              <a:defRPr sz="1050">
                <a:solidFill>
                  <a:srgbClr val="FFFFFF"/>
                </a:solidFill>
              </a:defRPr>
            </a:lvl4pPr>
            <a:lvl5pPr>
              <a:defRPr sz="1050">
                <a:solidFill>
                  <a:srgbClr val="FFFFFF"/>
                </a:solidFill>
              </a:defRPr>
            </a:lvl5pPr>
            <a:lvl6pPr>
              <a:defRPr sz="1600"/>
            </a:lvl6pPr>
            <a:lvl7pPr>
              <a:defRPr sz="1600"/>
            </a:lvl7pPr>
            <a:lvl8pPr>
              <a:defRPr sz="1600"/>
            </a:lvl8pPr>
            <a:lvl9pPr>
              <a:defRPr sz="1600"/>
            </a:lvl9pPr>
          </a:lstStyle>
          <a:p>
            <a:pPr lvl="0"/>
            <a:r>
              <a:rPr lang="en-US"/>
              <a:t>Click to edit Master text styles</a:t>
            </a:r>
          </a:p>
        </p:txBody>
      </p:sp>
      <p:sp>
        <p:nvSpPr>
          <p:cNvPr id="7" name="Chart Placeholder 6"/>
          <p:cNvSpPr>
            <a:spLocks noGrp="1"/>
          </p:cNvSpPr>
          <p:nvPr>
            <p:ph type="chart" sz="quarter" idx="10"/>
          </p:nvPr>
        </p:nvSpPr>
        <p:spPr>
          <a:xfrm>
            <a:off x="6005007" y="1519597"/>
            <a:ext cx="5987980" cy="4138429"/>
          </a:xfrm>
        </p:spPr>
        <p:txBody>
          <a:bodyPr rtlCol="0">
            <a:normAutofit/>
          </a:bodyPr>
          <a:lstStyle/>
          <a:p>
            <a:pPr lvl="0"/>
            <a:r>
              <a:rPr lang="en-US" noProof="0"/>
              <a:t>Click icon to add chart</a:t>
            </a:r>
          </a:p>
        </p:txBody>
      </p:sp>
    </p:spTree>
    <p:extLst>
      <p:ext uri="{BB962C8B-B14F-4D97-AF65-F5344CB8AC3E}">
        <p14:creationId xmlns:p14="http://schemas.microsoft.com/office/powerpoint/2010/main" val="2336478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Half Graphic">
    <p:spTree>
      <p:nvGrpSpPr>
        <p:cNvPr id="1" name=""/>
        <p:cNvGrpSpPr/>
        <p:nvPr/>
      </p:nvGrpSpPr>
      <p:grpSpPr>
        <a:xfrm>
          <a:off x="0" y="0"/>
          <a:ext cx="0" cy="0"/>
          <a:chOff x="0" y="0"/>
          <a:chExt cx="0" cy="0"/>
        </a:xfrm>
      </p:grpSpPr>
      <p:sp>
        <p:nvSpPr>
          <p:cNvPr id="2" name="Title 1"/>
          <p:cNvSpPr>
            <a:spLocks noGrp="1"/>
          </p:cNvSpPr>
          <p:nvPr>
            <p:ph type="title"/>
          </p:nvPr>
        </p:nvSpPr>
        <p:spPr>
          <a:xfrm>
            <a:off x="633376" y="632577"/>
            <a:ext cx="5043525" cy="1795461"/>
          </a:xfrm>
        </p:spPr>
        <p:txBody>
          <a:bodyPr anchor="b">
            <a:normAutofit/>
          </a:bodyPr>
          <a:lstStyle>
            <a:lvl1pPr algn="l">
              <a:lnSpc>
                <a:spcPts val="3420"/>
              </a:lnSpc>
              <a:defRPr sz="3600" b="1" baseline="0">
                <a:solidFill>
                  <a:srgbClr val="2573BA"/>
                </a:solidFill>
              </a:defRPr>
            </a:lvl1pPr>
          </a:lstStyle>
          <a:p>
            <a:r>
              <a:rPr lang="en-US"/>
              <a:t>Click to edit Master title style</a:t>
            </a:r>
          </a:p>
        </p:txBody>
      </p:sp>
      <p:sp>
        <p:nvSpPr>
          <p:cNvPr id="6" name="Content Placeholder 5"/>
          <p:cNvSpPr>
            <a:spLocks noGrp="1"/>
          </p:cNvSpPr>
          <p:nvPr>
            <p:ph sz="quarter" idx="4"/>
          </p:nvPr>
        </p:nvSpPr>
        <p:spPr>
          <a:xfrm>
            <a:off x="633375" y="2428051"/>
            <a:ext cx="5031317" cy="3229985"/>
          </a:xfrm>
        </p:spPr>
        <p:txBody>
          <a:bodyPr>
            <a:noAutofit/>
          </a:bodyPr>
          <a:lstStyle>
            <a:lvl1pPr marL="0" indent="0" algn="l">
              <a:lnSpc>
                <a:spcPct val="140000"/>
              </a:lnSpc>
              <a:spcAft>
                <a:spcPts val="8400"/>
              </a:spcAft>
              <a:buNone/>
              <a:defRPr sz="1200">
                <a:solidFill>
                  <a:srgbClr val="7C878E"/>
                </a:solidFill>
              </a:defRPr>
            </a:lvl1pPr>
            <a:lvl2pPr>
              <a:defRPr sz="1200">
                <a:solidFill>
                  <a:srgbClr val="FFFFFF"/>
                </a:solidFill>
              </a:defRPr>
            </a:lvl2pPr>
            <a:lvl3pPr>
              <a:defRPr sz="1100">
                <a:solidFill>
                  <a:srgbClr val="FFFFFF"/>
                </a:solidFill>
              </a:defRPr>
            </a:lvl3pPr>
            <a:lvl4pPr>
              <a:defRPr sz="1050">
                <a:solidFill>
                  <a:srgbClr val="FFFFFF"/>
                </a:solidFill>
              </a:defRPr>
            </a:lvl4pPr>
            <a:lvl5pPr>
              <a:defRPr sz="1050">
                <a:solidFill>
                  <a:srgbClr val="FFFFFF"/>
                </a:solidFill>
              </a:defRPr>
            </a:lvl5pPr>
            <a:lvl6pPr>
              <a:defRPr sz="1600"/>
            </a:lvl6pPr>
            <a:lvl7pPr>
              <a:defRPr sz="1600"/>
            </a:lvl7pPr>
            <a:lvl8pPr>
              <a:defRPr sz="1600"/>
            </a:lvl8pPr>
            <a:lvl9pPr>
              <a:defRPr sz="1600"/>
            </a:lvl9pPr>
          </a:lstStyle>
          <a:p>
            <a:pPr lvl="0"/>
            <a:r>
              <a:rPr lang="en-US"/>
              <a:t>Click to edit Master text styles</a:t>
            </a:r>
          </a:p>
        </p:txBody>
      </p:sp>
      <p:sp>
        <p:nvSpPr>
          <p:cNvPr id="10" name="SmartArt Placeholder 8"/>
          <p:cNvSpPr>
            <a:spLocks noGrp="1"/>
          </p:cNvSpPr>
          <p:nvPr>
            <p:ph type="dgm" sz="quarter" idx="12"/>
          </p:nvPr>
        </p:nvSpPr>
        <p:spPr>
          <a:xfrm>
            <a:off x="6004993" y="1496932"/>
            <a:ext cx="5772153" cy="4161111"/>
          </a:xfrm>
        </p:spPr>
        <p:txBody>
          <a:bodyPr rtlCol="0">
            <a:normAutofit/>
          </a:bodyPr>
          <a:lstStyle/>
          <a:p>
            <a:pPr lvl="0"/>
            <a:r>
              <a:rPr lang="en-US" noProof="0"/>
              <a:t>Click icon to add SmartArt graphic</a:t>
            </a:r>
          </a:p>
        </p:txBody>
      </p:sp>
    </p:spTree>
    <p:extLst>
      <p:ext uri="{BB962C8B-B14F-4D97-AF65-F5344CB8AC3E}">
        <p14:creationId xmlns:p14="http://schemas.microsoft.com/office/powerpoint/2010/main" val="13334694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ull screen graphic">
    <p:spTree>
      <p:nvGrpSpPr>
        <p:cNvPr id="1" name=""/>
        <p:cNvGrpSpPr/>
        <p:nvPr/>
      </p:nvGrpSpPr>
      <p:grpSpPr>
        <a:xfrm>
          <a:off x="0" y="0"/>
          <a:ext cx="0" cy="0"/>
          <a:chOff x="0" y="0"/>
          <a:chExt cx="0" cy="0"/>
        </a:xfrm>
      </p:grpSpPr>
      <p:sp>
        <p:nvSpPr>
          <p:cNvPr id="2" name="Title 1"/>
          <p:cNvSpPr>
            <a:spLocks noGrp="1"/>
          </p:cNvSpPr>
          <p:nvPr>
            <p:ph type="title"/>
          </p:nvPr>
        </p:nvSpPr>
        <p:spPr>
          <a:xfrm>
            <a:off x="605957" y="468308"/>
            <a:ext cx="10972800" cy="1143000"/>
          </a:xfrm>
        </p:spPr>
        <p:txBody>
          <a:bodyPr anchor="b">
            <a:normAutofit/>
          </a:bodyPr>
          <a:lstStyle>
            <a:lvl1pPr algn="l">
              <a:defRPr sz="3600" b="1">
                <a:solidFill>
                  <a:srgbClr val="2573BA"/>
                </a:solidFill>
              </a:defRPr>
            </a:lvl1pPr>
          </a:lstStyle>
          <a:p>
            <a:r>
              <a:rPr lang="en-US"/>
              <a:t>Click to edit Master title style</a:t>
            </a:r>
          </a:p>
        </p:txBody>
      </p:sp>
      <p:sp>
        <p:nvSpPr>
          <p:cNvPr id="4" name="SmartArt Placeholder 3"/>
          <p:cNvSpPr>
            <a:spLocks noGrp="1"/>
          </p:cNvSpPr>
          <p:nvPr>
            <p:ph type="dgm" sz="quarter" idx="13"/>
          </p:nvPr>
        </p:nvSpPr>
        <p:spPr>
          <a:xfrm>
            <a:off x="605404" y="1621080"/>
            <a:ext cx="10977033" cy="4366575"/>
          </a:xfrm>
        </p:spPr>
        <p:txBody>
          <a:bodyPr rtlCol="0">
            <a:normAutofit/>
          </a:bodyPr>
          <a:lstStyle/>
          <a:p>
            <a:pPr lvl="0"/>
            <a:r>
              <a:rPr lang="en-US" noProof="0"/>
              <a:t>Click icon to add SmartArt graphic</a:t>
            </a:r>
          </a:p>
        </p:txBody>
      </p:sp>
    </p:spTree>
    <p:extLst>
      <p:ext uri="{BB962C8B-B14F-4D97-AF65-F5344CB8AC3E}">
        <p14:creationId xmlns:p14="http://schemas.microsoft.com/office/powerpoint/2010/main" val="26465381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ull screen chart">
    <p:spTree>
      <p:nvGrpSpPr>
        <p:cNvPr id="1" name=""/>
        <p:cNvGrpSpPr/>
        <p:nvPr/>
      </p:nvGrpSpPr>
      <p:grpSpPr>
        <a:xfrm>
          <a:off x="0" y="0"/>
          <a:ext cx="0" cy="0"/>
          <a:chOff x="0" y="0"/>
          <a:chExt cx="0" cy="0"/>
        </a:xfrm>
      </p:grpSpPr>
      <p:sp>
        <p:nvSpPr>
          <p:cNvPr id="2" name="Title 1"/>
          <p:cNvSpPr>
            <a:spLocks noGrp="1"/>
          </p:cNvSpPr>
          <p:nvPr>
            <p:ph type="title"/>
          </p:nvPr>
        </p:nvSpPr>
        <p:spPr>
          <a:xfrm>
            <a:off x="605957" y="468308"/>
            <a:ext cx="10972800" cy="1143000"/>
          </a:xfrm>
        </p:spPr>
        <p:txBody>
          <a:bodyPr anchor="b">
            <a:normAutofit/>
          </a:bodyPr>
          <a:lstStyle>
            <a:lvl1pPr algn="l">
              <a:defRPr sz="3600" b="1">
                <a:solidFill>
                  <a:srgbClr val="2573BA"/>
                </a:solidFill>
              </a:defRPr>
            </a:lvl1pPr>
          </a:lstStyle>
          <a:p>
            <a:r>
              <a:rPr lang="en-US"/>
              <a:t>Click to edit Master title style</a:t>
            </a:r>
          </a:p>
        </p:txBody>
      </p:sp>
      <p:sp>
        <p:nvSpPr>
          <p:cNvPr id="6" name="Chart Placeholder 4"/>
          <p:cNvSpPr>
            <a:spLocks noGrp="1"/>
          </p:cNvSpPr>
          <p:nvPr>
            <p:ph type="chart" sz="quarter" idx="14"/>
          </p:nvPr>
        </p:nvSpPr>
        <p:spPr>
          <a:xfrm>
            <a:off x="605367" y="1621384"/>
            <a:ext cx="10972800" cy="4388951"/>
          </a:xfrm>
        </p:spPr>
        <p:txBody>
          <a:bodyPr rtlCol="0">
            <a:normAutofit/>
          </a:bodyPr>
          <a:lstStyle/>
          <a:p>
            <a:pPr lvl="0"/>
            <a:r>
              <a:rPr lang="en-US" noProof="0"/>
              <a:t>Click icon to add chart</a:t>
            </a:r>
          </a:p>
        </p:txBody>
      </p:sp>
    </p:spTree>
    <p:extLst>
      <p:ext uri="{BB962C8B-B14F-4D97-AF65-F5344CB8AC3E}">
        <p14:creationId xmlns:p14="http://schemas.microsoft.com/office/powerpoint/2010/main" val="115774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Table">
    <p:spTree>
      <p:nvGrpSpPr>
        <p:cNvPr id="1" name=""/>
        <p:cNvGrpSpPr/>
        <p:nvPr/>
      </p:nvGrpSpPr>
      <p:grpSpPr>
        <a:xfrm>
          <a:off x="0" y="0"/>
          <a:ext cx="0" cy="0"/>
          <a:chOff x="0" y="0"/>
          <a:chExt cx="0" cy="0"/>
        </a:xfrm>
      </p:grpSpPr>
      <p:sp>
        <p:nvSpPr>
          <p:cNvPr id="8" name="Table Placeholder 7"/>
          <p:cNvSpPr>
            <a:spLocks noGrp="1"/>
          </p:cNvSpPr>
          <p:nvPr>
            <p:ph type="tbl" sz="quarter" idx="15"/>
          </p:nvPr>
        </p:nvSpPr>
        <p:spPr>
          <a:xfrm>
            <a:off x="609600" y="1463040"/>
            <a:ext cx="10972800" cy="4876800"/>
          </a:xfrm>
          <a:prstGeom prst="rect">
            <a:avLst/>
          </a:prstGeom>
        </p:spPr>
        <p:txBody>
          <a:bodyPr>
            <a:normAutofit/>
          </a:bodyPr>
          <a:lstStyle/>
          <a:p>
            <a:r>
              <a:rPr lang="en-US"/>
              <a:t>Click icon to add table</a:t>
            </a:r>
          </a:p>
        </p:txBody>
      </p:sp>
      <p:sp>
        <p:nvSpPr>
          <p:cNvPr id="2" name="Title 1"/>
          <p:cNvSpPr>
            <a:spLocks noGrp="1"/>
          </p:cNvSpPr>
          <p:nvPr>
            <p:ph type="title" hasCustomPrompt="1"/>
          </p:nvPr>
        </p:nvSpPr>
        <p:spPr>
          <a:xfrm>
            <a:off x="609600" y="235479"/>
            <a:ext cx="10972800" cy="1143000"/>
          </a:xfrm>
        </p:spPr>
        <p:txBody>
          <a:bodyPr anchor="t"/>
          <a:lstStyle/>
          <a:p>
            <a:r>
              <a:rPr lang="en-US" noProof="0"/>
              <a:t>Click to edit title</a:t>
            </a:r>
          </a:p>
        </p:txBody>
      </p:sp>
    </p:spTree>
    <p:extLst>
      <p:ext uri="{BB962C8B-B14F-4D97-AF65-F5344CB8AC3E}">
        <p14:creationId xmlns:p14="http://schemas.microsoft.com/office/powerpoint/2010/main" val="115331514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2-Column Title &amp; Chart">
    <p:spTree>
      <p:nvGrpSpPr>
        <p:cNvPr id="1" name=""/>
        <p:cNvGrpSpPr/>
        <p:nvPr/>
      </p:nvGrpSpPr>
      <p:grpSpPr>
        <a:xfrm>
          <a:off x="0" y="0"/>
          <a:ext cx="0" cy="0"/>
          <a:chOff x="0" y="0"/>
          <a:chExt cx="0" cy="0"/>
        </a:xfrm>
      </p:grpSpPr>
      <p:sp>
        <p:nvSpPr>
          <p:cNvPr id="2" name="Title 1"/>
          <p:cNvSpPr>
            <a:spLocks noGrp="1"/>
          </p:cNvSpPr>
          <p:nvPr>
            <p:ph type="title"/>
          </p:nvPr>
        </p:nvSpPr>
        <p:spPr>
          <a:xfrm>
            <a:off x="605957" y="468308"/>
            <a:ext cx="10972800" cy="1143000"/>
          </a:xfrm>
        </p:spPr>
        <p:txBody>
          <a:bodyPr anchor="b">
            <a:normAutofit/>
          </a:bodyPr>
          <a:lstStyle>
            <a:lvl1pPr algn="l">
              <a:defRPr sz="3600" b="1">
                <a:solidFill>
                  <a:srgbClr val="2573BA"/>
                </a:solidFill>
              </a:defRPr>
            </a:lvl1pPr>
          </a:lstStyle>
          <a:p>
            <a:r>
              <a:rPr lang="en-US"/>
              <a:t>Click to edit Master title style</a:t>
            </a:r>
          </a:p>
        </p:txBody>
      </p:sp>
      <p:sp>
        <p:nvSpPr>
          <p:cNvPr id="5" name="Chart Placeholder 6"/>
          <p:cNvSpPr>
            <a:spLocks noGrp="1"/>
          </p:cNvSpPr>
          <p:nvPr>
            <p:ph type="chart" sz="quarter" idx="10"/>
          </p:nvPr>
        </p:nvSpPr>
        <p:spPr>
          <a:xfrm>
            <a:off x="6306103" y="2360104"/>
            <a:ext cx="5305784" cy="3511423"/>
          </a:xfrm>
        </p:spPr>
        <p:txBody>
          <a:bodyPr rtlCol="0">
            <a:normAutofit/>
          </a:bodyPr>
          <a:lstStyle/>
          <a:p>
            <a:pPr lvl="0"/>
            <a:r>
              <a:rPr lang="en-US" noProof="0"/>
              <a:t>Click icon to add chart</a:t>
            </a:r>
          </a:p>
        </p:txBody>
      </p:sp>
      <p:sp>
        <p:nvSpPr>
          <p:cNvPr id="8" name="Chart Placeholder 6"/>
          <p:cNvSpPr>
            <a:spLocks noGrp="1"/>
          </p:cNvSpPr>
          <p:nvPr>
            <p:ph type="chart" sz="quarter" idx="11"/>
          </p:nvPr>
        </p:nvSpPr>
        <p:spPr>
          <a:xfrm>
            <a:off x="618067" y="2360104"/>
            <a:ext cx="5386917" cy="3511423"/>
          </a:xfrm>
        </p:spPr>
        <p:txBody>
          <a:bodyPr rtlCol="0">
            <a:normAutofit/>
          </a:bodyPr>
          <a:lstStyle/>
          <a:p>
            <a:pPr lvl="0"/>
            <a:r>
              <a:rPr lang="en-US" noProof="0"/>
              <a:t>Click icon to add chart</a:t>
            </a:r>
          </a:p>
        </p:txBody>
      </p:sp>
      <p:sp>
        <p:nvSpPr>
          <p:cNvPr id="6" name="Text Placeholder 2"/>
          <p:cNvSpPr>
            <a:spLocks noGrp="1"/>
          </p:cNvSpPr>
          <p:nvPr>
            <p:ph type="body" idx="1"/>
          </p:nvPr>
        </p:nvSpPr>
        <p:spPr>
          <a:xfrm>
            <a:off x="618067" y="1561570"/>
            <a:ext cx="5386917"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Text Placeholder 4"/>
          <p:cNvSpPr>
            <a:spLocks noGrp="1"/>
          </p:cNvSpPr>
          <p:nvPr>
            <p:ph type="body" sz="quarter" idx="3"/>
          </p:nvPr>
        </p:nvSpPr>
        <p:spPr>
          <a:xfrm>
            <a:off x="6306108" y="1561570"/>
            <a:ext cx="5389033" cy="639763"/>
          </a:xfrm>
        </p:spPr>
        <p:txBody>
          <a:bodyPr anchor="b">
            <a:normAutofit/>
          </a:bodyPr>
          <a:lstStyle>
            <a:lvl1pPr marL="0" indent="0">
              <a:buNone/>
              <a:defRPr sz="1600" b="1">
                <a:solidFill>
                  <a:srgbClr val="2573B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57823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Rectangle 2"/>
          <p:cNvSpPr/>
          <p:nvPr/>
        </p:nvSpPr>
        <p:spPr>
          <a:xfrm>
            <a:off x="264597" y="6089668"/>
            <a:ext cx="11830049" cy="7683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4" name="Picture 9" descr="logo-02.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874184" y="1216045"/>
            <a:ext cx="324908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497541" y="2293822"/>
            <a:ext cx="9780059" cy="1470025"/>
          </a:xfrm>
        </p:spPr>
        <p:txBody>
          <a:bodyPr anchor="b">
            <a:normAutofit/>
          </a:bodyPr>
          <a:lstStyle>
            <a:lvl1pPr>
              <a:defRPr sz="3600" b="1">
                <a:solidFill>
                  <a:srgbClr val="2573BA"/>
                </a:solidFill>
                <a:latin typeface="Arial"/>
                <a:cs typeface="Arial"/>
              </a:defRPr>
            </a:lvl1pPr>
          </a:lstStyle>
          <a:p>
            <a:r>
              <a:rPr lang="en-US"/>
              <a:t>Click to edit Master title style</a:t>
            </a:r>
          </a:p>
        </p:txBody>
      </p:sp>
    </p:spTree>
    <p:extLst>
      <p:ext uri="{BB962C8B-B14F-4D97-AF65-F5344CB8AC3E}">
        <p14:creationId xmlns:p14="http://schemas.microsoft.com/office/powerpoint/2010/main" val="3221363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2533648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A001-629C-4E77-A88D-83251C94A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DC19F-3BA0-422A-B80E-F639D3A044A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1B6C7-910E-4154-B573-5E77D4B68510}"/>
              </a:ext>
            </a:extLst>
          </p:cNvPr>
          <p:cNvSpPr>
            <a:spLocks noGrp="1"/>
          </p:cNvSpPr>
          <p:nvPr>
            <p:ph type="dt" sz="half" idx="10"/>
          </p:nvPr>
        </p:nvSpPr>
        <p:spPr/>
        <p:txBody>
          <a:bodyPr/>
          <a:lstStyle/>
          <a:p>
            <a:fld id="{611FC01A-BB17-4F59-8EDB-00B2FCA7E1AA}" type="datetimeFigureOut">
              <a:rPr lang="en-US" smtClean="0"/>
              <a:t>4/11/22</a:t>
            </a:fld>
            <a:endParaRPr lang="en-US"/>
          </a:p>
        </p:txBody>
      </p:sp>
      <p:sp>
        <p:nvSpPr>
          <p:cNvPr id="5" name="Footer Placeholder 4">
            <a:extLst>
              <a:ext uri="{FF2B5EF4-FFF2-40B4-BE49-F238E27FC236}">
                <a16:creationId xmlns:a16="http://schemas.microsoft.com/office/drawing/2014/main" id="{0E4CCD62-B0AD-48F9-9F2F-ECB9721DC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A336-660D-484C-86BB-81D510F4F770}"/>
              </a:ext>
            </a:extLst>
          </p:cNvPr>
          <p:cNvSpPr>
            <a:spLocks noGrp="1"/>
          </p:cNvSpPr>
          <p:nvPr>
            <p:ph type="sldNum" sz="quarter" idx="12"/>
          </p:nvPr>
        </p:nvSpPr>
        <p:spPr/>
        <p:txBody>
          <a:bodyPr/>
          <a:lstStyle/>
          <a:p>
            <a:fld id="{55414E98-CA04-4752-91E7-1522C7FD1062}" type="slidenum">
              <a:rPr lang="en-US" smtClean="0"/>
              <a:t>‹#›</a:t>
            </a:fld>
            <a:endParaRPr lang="en-US"/>
          </a:p>
        </p:txBody>
      </p:sp>
    </p:spTree>
    <p:extLst>
      <p:ext uri="{BB962C8B-B14F-4D97-AF65-F5344CB8AC3E}">
        <p14:creationId xmlns:p14="http://schemas.microsoft.com/office/powerpoint/2010/main" val="1935916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B72A38-F9A5-CD4B-B593-00755101EE1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41386197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2039195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383396" y="2581166"/>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383396" y="3823067"/>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subtitle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1842559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1803835" y="872568"/>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1803835" y="2114469"/>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Presenter / Team name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8" name="Text Placeholder 3">
            <a:extLst>
              <a:ext uri="{FF2B5EF4-FFF2-40B4-BE49-F238E27FC236}">
                <a16:creationId xmlns:a16="http://schemas.microsoft.com/office/drawing/2014/main" id="{6821BDCB-FEA8-43B4-A9C0-64826298AD6A}"/>
              </a:ext>
            </a:extLst>
          </p:cNvPr>
          <p:cNvSpPr>
            <a:spLocks noGrp="1"/>
          </p:cNvSpPr>
          <p:nvPr>
            <p:ph type="body" sz="quarter" idx="12" hasCustomPrompt="1"/>
          </p:nvPr>
        </p:nvSpPr>
        <p:spPr>
          <a:xfrm>
            <a:off x="1803835" y="2580280"/>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1467" b="0" i="0" kern="1200" dirty="0">
                <a:solidFill>
                  <a:schemeClr val="accent2"/>
                </a:solidFill>
                <a:latin typeface="+mn-lt"/>
                <a:ea typeface="Helvetica Neue Thin" panose="020B0403020202020204" pitchFamily="34" charset="0"/>
                <a:cs typeface="+mn-cs"/>
              </a:defRPr>
            </a:lvl1pPr>
          </a:lstStyle>
          <a:p>
            <a:pPr lvl="0"/>
            <a:r>
              <a:rPr lang="en-US"/>
              <a:t>DDMMMYYYY</a:t>
            </a:r>
          </a:p>
        </p:txBody>
      </p:sp>
    </p:spTree>
    <p:extLst>
      <p:ext uri="{BB962C8B-B14F-4D97-AF65-F5344CB8AC3E}">
        <p14:creationId xmlns:p14="http://schemas.microsoft.com/office/powerpoint/2010/main" val="18142809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p:nvPr>
        </p:nvSpPr>
        <p:spPr>
          <a:xfrm>
            <a:off x="383394" y="1230694"/>
            <a:ext cx="11425209" cy="4645173"/>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Tree>
    <p:extLst>
      <p:ext uri="{BB962C8B-B14F-4D97-AF65-F5344CB8AC3E}">
        <p14:creationId xmlns:p14="http://schemas.microsoft.com/office/powerpoint/2010/main" val="48750310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p:nvPr>
        </p:nvSpPr>
        <p:spPr>
          <a:xfrm>
            <a:off x="383396" y="195547"/>
            <a:ext cx="11425211" cy="684355"/>
          </a:xfrm>
        </p:spPr>
        <p:txBody>
          <a:bodyPr anchor="t"/>
          <a:lstStyle>
            <a:lvl1pPr>
              <a:defRPr/>
            </a:lvl1pPr>
          </a:lstStyle>
          <a:p>
            <a:endParaRPr lang="en-US"/>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hasCustomPrompt="1"/>
          </p:nvPr>
        </p:nvSpPr>
        <p:spPr>
          <a:xfrm>
            <a:off x="383394" y="1230693"/>
            <a:ext cx="11425209" cy="684355"/>
          </a:xfrm>
          <a:prstGeom prst="rect">
            <a:avLst/>
          </a:prstGeom>
        </p:spPr>
        <p:txBody>
          <a:bodyPr vert="horz" lIns="91440" tIns="45720" rIns="91440" bIns="45720" rtlCol="0">
            <a:noAutofit/>
          </a:bodyPr>
          <a:lstStyle>
            <a:lvl1pPr marL="455073" indent="-455073">
              <a:buFont typeface="+mj-lt"/>
              <a:buAutoNum type="arabicPeriod"/>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5" name="Text Placeholder 3">
            <a:extLst>
              <a:ext uri="{FF2B5EF4-FFF2-40B4-BE49-F238E27FC236}">
                <a16:creationId xmlns:a16="http://schemas.microsoft.com/office/drawing/2014/main" id="{D1A5BCE4-57A6-447A-A3D0-7FF3A78C8C52}"/>
              </a:ext>
            </a:extLst>
          </p:cNvPr>
          <p:cNvSpPr>
            <a:spLocks noGrp="1"/>
          </p:cNvSpPr>
          <p:nvPr>
            <p:ph idx="10" hasCustomPrompt="1"/>
          </p:nvPr>
        </p:nvSpPr>
        <p:spPr>
          <a:xfrm>
            <a:off x="383394" y="2088985"/>
            <a:ext cx="11425209" cy="684355"/>
          </a:xfrm>
          <a:prstGeom prst="rect">
            <a:avLst/>
          </a:prstGeom>
        </p:spPr>
        <p:txBody>
          <a:bodyPr vert="horz" lIns="91440" tIns="45720" rIns="91440" bIns="45720" rtlCol="0">
            <a:noAutofit/>
          </a:bodyPr>
          <a:lstStyle>
            <a:lvl1pPr marL="455073" indent="-455073">
              <a:buFont typeface="+mj-lt"/>
              <a:buAutoNum type="arabicPeriod" startAt="2"/>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7" name="Text Placeholder 3">
            <a:extLst>
              <a:ext uri="{FF2B5EF4-FFF2-40B4-BE49-F238E27FC236}">
                <a16:creationId xmlns:a16="http://schemas.microsoft.com/office/drawing/2014/main" id="{AF5FC4D5-3088-42A0-9065-37C6992D5D5D}"/>
              </a:ext>
            </a:extLst>
          </p:cNvPr>
          <p:cNvSpPr>
            <a:spLocks noGrp="1"/>
          </p:cNvSpPr>
          <p:nvPr>
            <p:ph idx="11" hasCustomPrompt="1"/>
          </p:nvPr>
        </p:nvSpPr>
        <p:spPr>
          <a:xfrm>
            <a:off x="383393" y="3010580"/>
            <a:ext cx="11425209" cy="684355"/>
          </a:xfrm>
          <a:prstGeom prst="rect">
            <a:avLst/>
          </a:prstGeom>
        </p:spPr>
        <p:txBody>
          <a:bodyPr vert="horz" lIns="91440" tIns="45720" rIns="91440" bIns="45720" rtlCol="0">
            <a:noAutofit/>
          </a:bodyPr>
          <a:lstStyle>
            <a:lvl1pPr marL="455073" indent="-455073">
              <a:buFont typeface="+mj-lt"/>
              <a:buAutoNum type="arabicPeriod" startAt="3"/>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8" name="Text Placeholder 3">
            <a:extLst>
              <a:ext uri="{FF2B5EF4-FFF2-40B4-BE49-F238E27FC236}">
                <a16:creationId xmlns:a16="http://schemas.microsoft.com/office/drawing/2014/main" id="{103362FB-AD7D-4310-8CF5-7B92EC9805CA}"/>
              </a:ext>
            </a:extLst>
          </p:cNvPr>
          <p:cNvSpPr>
            <a:spLocks noGrp="1"/>
          </p:cNvSpPr>
          <p:nvPr>
            <p:ph idx="12" hasCustomPrompt="1"/>
          </p:nvPr>
        </p:nvSpPr>
        <p:spPr>
          <a:xfrm>
            <a:off x="383393" y="3868872"/>
            <a:ext cx="11425209" cy="684355"/>
          </a:xfrm>
          <a:prstGeom prst="rect">
            <a:avLst/>
          </a:prstGeom>
        </p:spPr>
        <p:txBody>
          <a:bodyPr vert="horz" lIns="91440" tIns="45720" rIns="91440" bIns="45720" rtlCol="0">
            <a:noAutofit/>
          </a:bodyPr>
          <a:lstStyle>
            <a:lvl1pPr marL="455073" indent="-455073">
              <a:buFont typeface="+mj-lt"/>
              <a:buAutoNum type="arabicPeriod" startAt="4"/>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9" name="Text Placeholder 3">
            <a:extLst>
              <a:ext uri="{FF2B5EF4-FFF2-40B4-BE49-F238E27FC236}">
                <a16:creationId xmlns:a16="http://schemas.microsoft.com/office/drawing/2014/main" id="{D59859F8-35EC-4AF2-B85D-6C2A61E816D3}"/>
              </a:ext>
            </a:extLst>
          </p:cNvPr>
          <p:cNvSpPr>
            <a:spLocks noGrp="1"/>
          </p:cNvSpPr>
          <p:nvPr>
            <p:ph idx="13" hasCustomPrompt="1"/>
          </p:nvPr>
        </p:nvSpPr>
        <p:spPr>
          <a:xfrm>
            <a:off x="383393" y="4790467"/>
            <a:ext cx="11425209" cy="684355"/>
          </a:xfrm>
          <a:prstGeom prst="rect">
            <a:avLst/>
          </a:prstGeom>
        </p:spPr>
        <p:txBody>
          <a:bodyPr vert="horz" lIns="91440" tIns="45720" rIns="91440" bIns="45720" rtlCol="0">
            <a:noAutofit/>
          </a:bodyPr>
          <a:lstStyle>
            <a:lvl1pPr marL="455073" indent="-455073">
              <a:buFont typeface="+mj-lt"/>
              <a:buAutoNum type="arabicPeriod" startAt="5"/>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Tree>
    <p:extLst>
      <p:ext uri="{BB962C8B-B14F-4D97-AF65-F5344CB8AC3E}">
        <p14:creationId xmlns:p14="http://schemas.microsoft.com/office/powerpoint/2010/main" val="646128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Subtitle 2"/>
          <p:cNvSpPr>
            <a:spLocks noGrp="1"/>
          </p:cNvSpPr>
          <p:nvPr>
            <p:ph type="subTitle" idx="10" hasCustomPrompt="1"/>
          </p:nvPr>
        </p:nvSpPr>
        <p:spPr>
          <a:xfrm>
            <a:off x="609600" y="3449589"/>
            <a:ext cx="10972800" cy="724237"/>
          </a:xfrm>
          <a:prstGeom prst="rect">
            <a:avLst/>
          </a:prstGeom>
        </p:spPr>
        <p:txBody>
          <a:bodyPr wrap="square">
            <a:spAutoFit/>
          </a:bodyPr>
          <a:lstStyle>
            <a:lvl1pPr marL="0" indent="0" algn="l">
              <a:buNone/>
              <a:defRPr sz="3733" b="0" baseline="0">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Click to edit subtitle</a:t>
            </a:r>
          </a:p>
        </p:txBody>
      </p:sp>
      <p:sp>
        <p:nvSpPr>
          <p:cNvPr id="5" name="Title 1"/>
          <p:cNvSpPr>
            <a:spLocks noGrp="1"/>
          </p:cNvSpPr>
          <p:nvPr>
            <p:ph type="title" hasCustomPrompt="1"/>
          </p:nvPr>
        </p:nvSpPr>
        <p:spPr>
          <a:xfrm>
            <a:off x="609600" y="2300243"/>
            <a:ext cx="10972800" cy="1143000"/>
          </a:xfrm>
        </p:spPr>
        <p:txBody>
          <a:bodyPr/>
          <a:lstStyle/>
          <a:p>
            <a:r>
              <a:rPr lang="en-US"/>
              <a:t>Click to edit title</a:t>
            </a:r>
          </a:p>
        </p:txBody>
      </p:sp>
    </p:spTree>
    <p:extLst>
      <p:ext uri="{BB962C8B-B14F-4D97-AF65-F5344CB8AC3E}">
        <p14:creationId xmlns:p14="http://schemas.microsoft.com/office/powerpoint/2010/main" val="4267260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0"/>
            <a:ext cx="11425211" cy="453768"/>
          </a:xfrm>
          <a:prstGeom prst="rect">
            <a:avLst/>
          </a:prstGeom>
        </p:spPr>
        <p:txBody>
          <a:bodyPr anchor="b">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2798929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015286" y="1494215"/>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objective/summary</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5" name="Text Placeholder 3">
            <a:extLst>
              <a:ext uri="{FF2B5EF4-FFF2-40B4-BE49-F238E27FC236}">
                <a16:creationId xmlns:a16="http://schemas.microsoft.com/office/drawing/2014/main" id="{E0ACD150-3CBC-4B40-8A01-E565650CCB30}"/>
              </a:ext>
            </a:extLst>
          </p:cNvPr>
          <p:cNvSpPr>
            <a:spLocks noGrp="1"/>
          </p:cNvSpPr>
          <p:nvPr>
            <p:ph type="body" sz="quarter" idx="11" hasCustomPrompt="1"/>
          </p:nvPr>
        </p:nvSpPr>
        <p:spPr>
          <a:xfrm>
            <a:off x="3015286" y="3826722"/>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RDLT ask</a:t>
            </a:r>
          </a:p>
        </p:txBody>
      </p:sp>
    </p:spTree>
    <p:extLst>
      <p:ext uri="{BB962C8B-B14F-4D97-AF65-F5344CB8AC3E}">
        <p14:creationId xmlns:p14="http://schemas.microsoft.com/office/powerpoint/2010/main" val="26575475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6"/>
            <a:ext cx="11425211" cy="459740"/>
          </a:xfrm>
          <a:prstGeom prst="rect">
            <a:avLst/>
          </a:prstGeom>
        </p:spPr>
        <p:txBody>
          <a:bodyPr anchor="b">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5" name="Title 4">
            <a:extLst>
              <a:ext uri="{FF2B5EF4-FFF2-40B4-BE49-F238E27FC236}">
                <a16:creationId xmlns:a16="http://schemas.microsoft.com/office/drawing/2014/main" id="{05520C5E-DF02-6749-84F3-5F328EE0B415}"/>
              </a:ext>
            </a:extLst>
          </p:cNvPr>
          <p:cNvSpPr>
            <a:spLocks noGrp="1"/>
          </p:cNvSpPr>
          <p:nvPr>
            <p:ph type="title" hasCustomPrompt="1"/>
          </p:nvPr>
        </p:nvSpPr>
        <p:spPr/>
        <p:txBody>
          <a:bodyPr anchor="t"/>
          <a:lstStyle>
            <a:lvl1pPr>
              <a:defRPr/>
            </a:lvl1pPr>
          </a:lstStyle>
          <a:p>
            <a:r>
              <a:rPr lang="en-US"/>
              <a:t>Click to Add Title</a:t>
            </a:r>
          </a:p>
        </p:txBody>
      </p:sp>
      <p:sp>
        <p:nvSpPr>
          <p:cNvPr id="6" name="Text Placeholder 3">
            <a:extLst>
              <a:ext uri="{FF2B5EF4-FFF2-40B4-BE49-F238E27FC236}">
                <a16:creationId xmlns:a16="http://schemas.microsoft.com/office/drawing/2014/main" id="{7FBDD9F9-47A7-2F4D-9FB4-D35E03D97B8A}"/>
              </a:ext>
            </a:extLst>
          </p:cNvPr>
          <p:cNvSpPr>
            <a:spLocks noGrp="1"/>
          </p:cNvSpPr>
          <p:nvPr>
            <p:ph idx="1" hasCustomPrompt="1"/>
          </p:nvPr>
        </p:nvSpPr>
        <p:spPr>
          <a:xfrm>
            <a:off x="383394" y="1348740"/>
            <a:ext cx="11425209" cy="4527125"/>
          </a:xfrm>
          <a:prstGeom prst="rect">
            <a:avLst/>
          </a:prstGeom>
        </p:spPr>
        <p:txBody>
          <a:bodyPr vert="horz" lIns="91440" tIns="45720" rIns="91440" bIns="45720" rtlCol="0">
            <a:normAutofit/>
          </a:bodyPr>
          <a:lstStyle>
            <a:lvl1pPr>
              <a:defRPr lang="en-US" dirty="0"/>
            </a:lvl1pPr>
            <a:lvl2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2pPr>
            <a:lvl3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3pPr>
            <a:lvl4pPr algn="l" defTabSz="609570" rtl="0" eaLnBrk="1" latinLnBrk="0" hangingPunct="1">
              <a:lnSpc>
                <a:spcPct val="100000"/>
              </a:lnSpc>
              <a:spcBef>
                <a:spcPts val="400"/>
              </a:spcBef>
              <a:spcAft>
                <a:spcPts val="0"/>
              </a:spcAft>
              <a:buClr>
                <a:schemeClr val="tx2"/>
              </a:buClr>
              <a:buSzPct val="93000"/>
              <a:tabLst/>
              <a:defRPr lang="en-US" sz="2400" b="0" i="0" kern="1200" baseline="0" dirty="0" smtClean="0">
                <a:solidFill>
                  <a:schemeClr val="tx1"/>
                </a:solidFill>
                <a:latin typeface="+mn-lt"/>
                <a:ea typeface="Helvetica Neue Thin" panose="020B0403020202020204" pitchFamily="34" charset="0"/>
                <a:cs typeface="+mn-cs"/>
              </a:defRPr>
            </a:lvl4pPr>
            <a:lvl5pPr algn="l" defTabSz="609570"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5pPr>
          </a:lstStyle>
          <a:p>
            <a:pPr lvl="1"/>
            <a:r>
              <a:rPr lang="en-US"/>
              <a:t>First level bullet</a:t>
            </a:r>
          </a:p>
          <a:p>
            <a:pPr lvl="2"/>
            <a:r>
              <a:rPr lang="en-US"/>
              <a:t>Second level bullet</a:t>
            </a:r>
          </a:p>
          <a:p>
            <a:pPr lvl="3"/>
            <a:r>
              <a:rPr lang="en-US"/>
              <a:t>Third level bullet</a:t>
            </a:r>
          </a:p>
          <a:p>
            <a:pPr lvl="4"/>
            <a:r>
              <a:rPr lang="en-US"/>
              <a:t>Fourth level bullet</a:t>
            </a:r>
          </a:p>
        </p:txBody>
      </p:sp>
      <p:sp>
        <p:nvSpPr>
          <p:cNvPr id="8" name="Slide Number Placeholder 2">
            <a:extLst>
              <a:ext uri="{FF2B5EF4-FFF2-40B4-BE49-F238E27FC236}">
                <a16:creationId xmlns:a16="http://schemas.microsoft.com/office/drawing/2014/main" id="{74103146-0ED8-B043-B2AD-C9BAFBB70F5E}"/>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1180316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lvl1pPr>
          </a:lstStyle>
          <a:p>
            <a:r>
              <a:rPr lang="en-US"/>
              <a:t>Click to Add Title</a:t>
            </a:r>
          </a:p>
        </p:txBody>
      </p:sp>
      <p:sp>
        <p:nvSpPr>
          <p:cNvPr id="12" name="Text Placeholder 7">
            <a:extLst>
              <a:ext uri="{FF2B5EF4-FFF2-40B4-BE49-F238E27FC236}">
                <a16:creationId xmlns:a16="http://schemas.microsoft.com/office/drawing/2014/main" id="{FDB9B4E4-BFD7-5947-A10A-2DFC2156CD68}"/>
              </a:ext>
            </a:extLst>
          </p:cNvPr>
          <p:cNvSpPr>
            <a:spLocks noGrp="1"/>
          </p:cNvSpPr>
          <p:nvPr>
            <p:ph type="body" sz="quarter" idx="39" hasCustomPrompt="1"/>
          </p:nvPr>
        </p:nvSpPr>
        <p:spPr>
          <a:xfrm>
            <a:off x="383399" y="1200505"/>
            <a:ext cx="5712607" cy="4725865"/>
          </a:xfrm>
          <a:prstGeom prst="rect">
            <a:avLst/>
          </a:prstGeom>
        </p:spPr>
        <p:txBody>
          <a:bodyPr/>
          <a:lstStyle>
            <a:lvl1pPr>
              <a:buClr>
                <a:schemeClr val="accent2"/>
              </a:buClr>
              <a:defRPr sz="2667">
                <a:solidFill>
                  <a:schemeClr val="tx1"/>
                </a:solidFill>
              </a:defRPr>
            </a:lvl1pPr>
            <a:lvl2pPr>
              <a:buClr>
                <a:schemeClr val="accent2"/>
              </a:buClr>
              <a:defRPr sz="2400">
                <a:solidFill>
                  <a:schemeClr val="tx1"/>
                </a:solidFill>
              </a:defRPr>
            </a:lvl2pPr>
            <a:lvl3pPr>
              <a:buClr>
                <a:schemeClr val="accent2"/>
              </a:buClr>
              <a:defRPr sz="2400">
                <a:solidFill>
                  <a:schemeClr val="tx1"/>
                </a:solidFill>
              </a:defRPr>
            </a:lvl3pPr>
            <a:lvl4pPr>
              <a:buClr>
                <a:schemeClr val="accent2"/>
              </a:buClr>
              <a:defRPr sz="2400">
                <a:solidFill>
                  <a:schemeClr val="tx1"/>
                </a:solidFill>
              </a:defRPr>
            </a:lvl4pPr>
            <a:lvl5pPr marL="918588" indent="0">
              <a:buNone/>
              <a:defRPr sz="2133"/>
            </a:lvl5pPr>
          </a:lstStyle>
          <a:p>
            <a:pPr lvl="0"/>
            <a:r>
              <a:rPr lang="en-US"/>
              <a:t>Click to add text</a:t>
            </a:r>
          </a:p>
          <a:p>
            <a:pPr lvl="1"/>
            <a:r>
              <a:rPr lang="en-US"/>
              <a:t> First level bullet</a:t>
            </a:r>
          </a:p>
          <a:p>
            <a:pPr lvl="2"/>
            <a:r>
              <a:rPr lang="en-US"/>
              <a:t>Second level bullet</a:t>
            </a:r>
          </a:p>
          <a:p>
            <a:pPr lvl="3"/>
            <a:r>
              <a:rPr lang="en-US"/>
              <a:t>Third level bullet</a:t>
            </a:r>
          </a:p>
        </p:txBody>
      </p:sp>
      <p:sp>
        <p:nvSpPr>
          <p:cNvPr id="5" name="Content Placeholder 4">
            <a:extLst>
              <a:ext uri="{FF2B5EF4-FFF2-40B4-BE49-F238E27FC236}">
                <a16:creationId xmlns:a16="http://schemas.microsoft.com/office/drawing/2014/main" id="{4A1A857E-3A8C-0F47-8766-21EF708CB324}"/>
              </a:ext>
            </a:extLst>
          </p:cNvPr>
          <p:cNvSpPr>
            <a:spLocks noGrp="1"/>
          </p:cNvSpPr>
          <p:nvPr>
            <p:ph sz="quarter" idx="41" hasCustomPrompt="1"/>
          </p:nvPr>
        </p:nvSpPr>
        <p:spPr>
          <a:xfrm>
            <a:off x="6096005" y="1200510"/>
            <a:ext cx="5712884" cy="4726516"/>
          </a:xfrm>
          <a:prstGeom prst="rect">
            <a:avLst/>
          </a:prstGeom>
        </p:spPr>
        <p:txBody>
          <a:bodyPr/>
          <a:lstStyle>
            <a:lvl1pPr algn="ctr">
              <a:defRPr sz="2400" i="1">
                <a:solidFill>
                  <a:schemeClr val="tx1">
                    <a:lumMod val="60000"/>
                    <a:lumOff val="40000"/>
                  </a:schemeClr>
                </a:solidFill>
              </a:defRPr>
            </a:lvl1pPr>
          </a:lstStyle>
          <a:p>
            <a:pPr lvl="0"/>
            <a:r>
              <a:rPr lang="en-US"/>
              <a:t>Click icon to add visual content </a:t>
            </a:r>
          </a:p>
        </p:txBody>
      </p:sp>
      <p:sp>
        <p:nvSpPr>
          <p:cNvPr id="7" name="Slide Number Placeholder 2">
            <a:extLst>
              <a:ext uri="{FF2B5EF4-FFF2-40B4-BE49-F238E27FC236}">
                <a16:creationId xmlns:a16="http://schemas.microsoft.com/office/drawing/2014/main" id="{1D6A0684-132F-EA40-99F9-7250FDE3BB95}"/>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1215217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6" y="1998275"/>
            <a:ext cx="9192183" cy="3482472"/>
          </a:xfrm>
        </p:spPr>
        <p:txBody>
          <a:bodyPr>
            <a:noAutofit/>
          </a:bodyPr>
          <a:lstStyle>
            <a:lvl1pPr marL="0" marR="0" indent="0" algn="l" defTabSz="609570" rtl="0" eaLnBrk="1" fontAlgn="auto" latinLnBrk="0" hangingPunct="1">
              <a:lnSpc>
                <a:spcPct val="140000"/>
              </a:lnSpc>
              <a:spcBef>
                <a:spcPct val="20000"/>
              </a:spcBef>
              <a:spcAft>
                <a:spcPts val="800"/>
              </a:spcAft>
              <a:buClrTx/>
              <a:buSzTx/>
              <a:buFont typeface="Arial"/>
              <a:buNone/>
              <a:tabLst/>
              <a:defRPr lang="en-US" sz="1867" b="0" i="0" baseline="0" smtClean="0">
                <a:solidFill>
                  <a:srgbClr val="7C878E"/>
                </a:solidFill>
                <a:effectLst/>
                <a:latin typeface="Arial"/>
                <a:cs typeface="Arial"/>
              </a:defRPr>
            </a:lvl1pPr>
            <a:lvl2pPr marL="0" indent="0" algn="l">
              <a:spcAft>
                <a:spcPts val="800"/>
              </a:spcAft>
              <a:buNone/>
              <a:defRPr sz="1867">
                <a:solidFill>
                  <a:srgbClr val="578196"/>
                </a:solidFill>
              </a:defRPr>
            </a:lvl2pPr>
            <a:lvl3pPr marL="461411" indent="-148159" algn="l" defTabSz="226473">
              <a:lnSpc>
                <a:spcPct val="100000"/>
              </a:lnSpc>
              <a:spcAft>
                <a:spcPts val="800"/>
              </a:spcAft>
              <a:defRPr sz="1867" b="0" i="0">
                <a:solidFill>
                  <a:srgbClr val="7C878E"/>
                </a:solidFill>
                <a:latin typeface="+mn-lt"/>
                <a:cs typeface="Arial"/>
              </a:defRPr>
            </a:lvl3pPr>
            <a:lvl4pPr marL="757729" indent="-148159" algn="l" defTabSz="-146043">
              <a:lnSpc>
                <a:spcPct val="100000"/>
              </a:lnSpc>
              <a:spcAft>
                <a:spcPts val="800"/>
              </a:spcAft>
              <a:tabLst>
                <a:tab pos="920705" algn="l"/>
              </a:tabLst>
              <a:defRPr sz="1867" b="0" i="0">
                <a:solidFill>
                  <a:srgbClr val="7C878E"/>
                </a:solidFill>
                <a:latin typeface="+mn-lt"/>
                <a:cs typeface="Arial"/>
              </a:defRPr>
            </a:lvl4pPr>
            <a:lvl5pPr marL="920705" indent="-12700" algn="l" defTabSz="-12700">
              <a:defRPr sz="1467">
                <a:solidFill>
                  <a:srgbClr val="578196"/>
                </a:solidFill>
              </a:defRPr>
            </a:lvl5pPr>
          </a:lstStyle>
          <a:p>
            <a:pPr marL="0" indent="0">
              <a:buNone/>
            </a:pPr>
            <a:r>
              <a:rPr lang="en-US">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endParaRPr lang="en-US"/>
          </a:p>
        </p:txBody>
      </p:sp>
      <p:sp>
        <p:nvSpPr>
          <p:cNvPr id="6" name="Title 1"/>
          <p:cNvSpPr>
            <a:spLocks noGrp="1"/>
          </p:cNvSpPr>
          <p:nvPr>
            <p:ph type="title" hasCustomPrompt="1"/>
          </p:nvPr>
        </p:nvSpPr>
        <p:spPr>
          <a:xfrm>
            <a:off x="609601" y="274642"/>
            <a:ext cx="9192187" cy="893215"/>
          </a:xfrm>
        </p:spPr>
        <p:txBody>
          <a:bodyPr anchor="b">
            <a:normAutofit/>
          </a:bodyPr>
          <a:lstStyle>
            <a:lvl1pPr algn="l">
              <a:defRPr sz="3733" b="1" cap="none" baseline="0">
                <a:solidFill>
                  <a:srgbClr val="2573BA"/>
                </a:solidFill>
              </a:defRPr>
            </a:lvl1pPr>
          </a:lstStyle>
          <a:p>
            <a:r>
              <a:rPr lang="es-ES_tradnl" err="1"/>
              <a:t>Click</a:t>
            </a:r>
            <a:r>
              <a:rPr lang="es-ES_tradnl"/>
              <a:t> </a:t>
            </a:r>
            <a:r>
              <a:rPr lang="es-ES_tradnl" err="1"/>
              <a:t>to</a:t>
            </a:r>
            <a:r>
              <a:rPr lang="es-ES_tradnl"/>
              <a:t> </a:t>
            </a:r>
            <a:r>
              <a:rPr lang="es-ES_tradnl" err="1"/>
              <a:t>edit</a:t>
            </a:r>
            <a:r>
              <a:rPr lang="es-ES_tradnl"/>
              <a:t> </a:t>
            </a:r>
            <a:r>
              <a:rPr lang="es-ES_tradnl" err="1"/>
              <a:t>title</a:t>
            </a:r>
            <a:endParaRPr lang="en-US"/>
          </a:p>
        </p:txBody>
      </p:sp>
    </p:spTree>
    <p:extLst>
      <p:ext uri="{BB962C8B-B14F-4D97-AF65-F5344CB8AC3E}">
        <p14:creationId xmlns:p14="http://schemas.microsoft.com/office/powerpoint/2010/main" val="3679842215"/>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1230313" y="186897"/>
            <a:ext cx="9627099" cy="665593"/>
          </a:xfrm>
          <a:prstGeom prst="rect">
            <a:avLst/>
          </a:prstGeom>
        </p:spPr>
        <p:txBody>
          <a:bodyPr anchor="b"/>
          <a:lstStyle>
            <a:lvl1pPr algn="ctr">
              <a:defRPr sz="3000" b="1" i="0" cap="all" baseline="0">
                <a:solidFill>
                  <a:srgbClr val="0E2D57"/>
                </a:solidFill>
                <a:latin typeface="Arial Narrow" charset="0"/>
                <a:ea typeface="Arial Narrow" charset="0"/>
                <a:cs typeface="Arial Narrow" charset="0"/>
              </a:defRPr>
            </a:lvl1pPr>
          </a:lstStyle>
          <a:p>
            <a:r>
              <a:rPr lang="en-US"/>
              <a:t>CLICK TO EDIT MASTER TITLE STYLE</a:t>
            </a:r>
            <a:endParaRPr lang="en-GB"/>
          </a:p>
        </p:txBody>
      </p:sp>
      <p:sp>
        <p:nvSpPr>
          <p:cNvPr id="12" name="Subtitle 2"/>
          <p:cNvSpPr>
            <a:spLocks noGrp="1"/>
          </p:cNvSpPr>
          <p:nvPr>
            <p:ph type="subTitle" idx="1"/>
          </p:nvPr>
        </p:nvSpPr>
        <p:spPr>
          <a:xfrm>
            <a:off x="1230313" y="852489"/>
            <a:ext cx="9627099" cy="499699"/>
          </a:xfrm>
          <a:prstGeom prst="rect">
            <a:avLst/>
          </a:prstGeom>
        </p:spPr>
        <p:txBody>
          <a:bodyPr/>
          <a:lstStyle>
            <a:lvl1pPr marL="0" indent="0" algn="ctr">
              <a:buNone/>
              <a:defRPr sz="1800">
                <a:solidFill>
                  <a:srgbClr val="CD5D3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cxnSp>
        <p:nvCxnSpPr>
          <p:cNvPr id="17" name="Straight Connector 16"/>
          <p:cNvCxnSpPr/>
          <p:nvPr userDrawn="1"/>
        </p:nvCxnSpPr>
        <p:spPr>
          <a:xfrm>
            <a:off x="1268413" y="6400801"/>
            <a:ext cx="0" cy="1643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p:cNvSpPr>
            <a:spLocks noGrp="1"/>
          </p:cNvSpPr>
          <p:nvPr>
            <p:ph idx="13"/>
          </p:nvPr>
        </p:nvSpPr>
        <p:spPr>
          <a:xfrm>
            <a:off x="762000" y="1600200"/>
            <a:ext cx="10591800" cy="4191000"/>
          </a:xfrm>
          <a:prstGeom prst="rect">
            <a:avLst/>
          </a:prstGeom>
        </p:spPr>
        <p:txBody>
          <a:bodyPr>
            <a:normAutofit/>
          </a:bodyPr>
          <a:lstStyle>
            <a:lvl1pPr marL="0" indent="0">
              <a:buNone/>
              <a:defRPr sz="1800">
                <a:solidFill>
                  <a:srgbClr val="4C4F4E"/>
                </a:solidFill>
              </a:defRPr>
            </a:lvl1pPr>
            <a:lvl2pPr>
              <a:defRPr sz="1200">
                <a:solidFill>
                  <a:srgbClr val="4C4F4E"/>
                </a:solidFill>
              </a:defRPr>
            </a:lvl2pPr>
            <a:lvl3pPr>
              <a:defRPr sz="1200">
                <a:solidFill>
                  <a:srgbClr val="4C4F4E"/>
                </a:solidFill>
              </a:defRPr>
            </a:lvl3pPr>
            <a:lvl4pPr>
              <a:defRPr sz="1200">
                <a:solidFill>
                  <a:srgbClr val="4C4F4E"/>
                </a:solidFill>
              </a:defRPr>
            </a:lvl4pPr>
            <a:lvl5pPr>
              <a:defRPr sz="1200">
                <a:solidFill>
                  <a:srgbClr val="4C4F4E"/>
                </a:solidFill>
              </a:defRPr>
            </a:lvl5pPr>
          </a:lstStyle>
          <a:p>
            <a:pPr lvl="0"/>
            <a:r>
              <a:rPr lang="en-US"/>
              <a:t>Click to edit Master text styles</a:t>
            </a:r>
          </a:p>
        </p:txBody>
      </p:sp>
    </p:spTree>
    <p:extLst>
      <p:ext uri="{BB962C8B-B14F-4D97-AF65-F5344CB8AC3E}">
        <p14:creationId xmlns:p14="http://schemas.microsoft.com/office/powerpoint/2010/main" val="20530919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 Table">
    <p:spTree>
      <p:nvGrpSpPr>
        <p:cNvPr id="1" name=""/>
        <p:cNvGrpSpPr/>
        <p:nvPr/>
      </p:nvGrpSpPr>
      <p:grpSpPr>
        <a:xfrm>
          <a:off x="0" y="0"/>
          <a:ext cx="0" cy="0"/>
          <a:chOff x="0" y="0"/>
          <a:chExt cx="0" cy="0"/>
        </a:xfrm>
      </p:grpSpPr>
      <p:sp>
        <p:nvSpPr>
          <p:cNvPr id="8" name="Table Placeholder 7"/>
          <p:cNvSpPr>
            <a:spLocks noGrp="1"/>
          </p:cNvSpPr>
          <p:nvPr>
            <p:ph type="tbl" sz="quarter" idx="15"/>
          </p:nvPr>
        </p:nvSpPr>
        <p:spPr>
          <a:xfrm>
            <a:off x="609600" y="1463040"/>
            <a:ext cx="10972800" cy="4511040"/>
          </a:xfrm>
          <a:prstGeom prst="rect">
            <a:avLst/>
          </a:prstGeom>
        </p:spPr>
        <p:txBody>
          <a:bodyPr/>
          <a:lstStyle/>
          <a:p>
            <a:r>
              <a:rPr lang="en-US"/>
              <a:t>Click icon to add table</a:t>
            </a:r>
          </a:p>
        </p:txBody>
      </p:sp>
      <p:sp>
        <p:nvSpPr>
          <p:cNvPr id="2" name="Title 1"/>
          <p:cNvSpPr>
            <a:spLocks noGrp="1"/>
          </p:cNvSpPr>
          <p:nvPr>
            <p:ph type="title" hasCustomPrompt="1"/>
          </p:nvPr>
        </p:nvSpPr>
        <p:spPr>
          <a:xfrm>
            <a:off x="609600" y="235479"/>
            <a:ext cx="10972800" cy="1143000"/>
          </a:xfrm>
        </p:spPr>
        <p:txBody>
          <a:bodyPr anchor="t"/>
          <a:lstStyle/>
          <a:p>
            <a:r>
              <a:rPr lang="en-US" noProof="0"/>
              <a:t>Click to edit title</a:t>
            </a:r>
          </a:p>
        </p:txBody>
      </p:sp>
    </p:spTree>
    <p:extLst>
      <p:ext uri="{BB962C8B-B14F-4D97-AF65-F5344CB8AC3E}">
        <p14:creationId xmlns:p14="http://schemas.microsoft.com/office/powerpoint/2010/main" val="1493778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0771"/>
            <a:ext cx="10972800" cy="1143000"/>
          </a:xfrm>
        </p:spPr>
        <p:txBody>
          <a:bodyPr/>
          <a:lstStyle/>
          <a:p>
            <a:r>
              <a:rPr lang="en-US"/>
              <a:t>Click to edit title</a:t>
            </a:r>
          </a:p>
        </p:txBody>
      </p:sp>
      <p:sp>
        <p:nvSpPr>
          <p:cNvPr id="5" name="Content Placeholder 3"/>
          <p:cNvSpPr>
            <a:spLocks noGrp="1"/>
          </p:cNvSpPr>
          <p:nvPr>
            <p:ph sz="quarter" idx="10" hasCustomPrompt="1"/>
          </p:nvPr>
        </p:nvSpPr>
        <p:spPr>
          <a:xfrm>
            <a:off x="609600" y="1463042"/>
            <a:ext cx="10972800" cy="4612655"/>
          </a:xfrm>
          <a:prstGeom prst="rect">
            <a:avLst/>
          </a:prstGeom>
        </p:spPr>
        <p:txBody>
          <a:bodyPr/>
          <a:lstStyle>
            <a:lvl1pPr marL="609570" indent="-609570">
              <a:lnSpc>
                <a:spcPct val="110000"/>
              </a:lnSpc>
              <a:buFont typeface="Arial" panose="020B0604020202020204" pitchFamily="34" charset="0"/>
              <a:buChar char="•"/>
              <a:defRPr sz="4267"/>
            </a:lvl1pPr>
            <a:lvl2pPr marL="1219140" indent="-609570">
              <a:lnSpc>
                <a:spcPct val="110000"/>
              </a:lnSpc>
              <a:buFont typeface="Courier New" panose="02070309020205020404" pitchFamily="49" charset="0"/>
              <a:buChar char="o"/>
              <a:defRPr sz="3733"/>
            </a:lvl2pPr>
            <a:lvl3pPr marL="1828709" indent="-609570">
              <a:lnSpc>
                <a:spcPct val="110000"/>
              </a:lnSpc>
              <a:buFont typeface="Wingdings" panose="05000000000000000000" pitchFamily="2" charset="2"/>
              <a:buChar char="§"/>
              <a:defRPr sz="3200"/>
            </a:lvl3pPr>
            <a:lvl4pPr marL="2438278" indent="-487656">
              <a:lnSpc>
                <a:spcPct val="110000"/>
              </a:lnSpc>
              <a:buFont typeface="Arial" panose="020B0604020202020204" pitchFamily="34" charset="0"/>
              <a:buChar char="-"/>
              <a:defRPr sz="3200"/>
            </a:lvl4pPr>
            <a:lvl5pPr marL="3047848" indent="-609570">
              <a:lnSpc>
                <a:spcPct val="110000"/>
              </a:lnSpc>
              <a:buFont typeface="Arial" panose="020B0604020202020204" pitchFamily="34" charset="0"/>
              <a:buChar char="•"/>
              <a:defRPr sz="3200"/>
            </a:lvl5pPr>
            <a:lvl6pPr marL="2438278" indent="-487656">
              <a:lnSpc>
                <a:spcPct val="140000"/>
              </a:lnSpc>
              <a:defRPr sz="3733"/>
            </a:lvl6pPr>
            <a:lvl7pPr marL="2804021" indent="-487656">
              <a:lnSpc>
                <a:spcPct val="140000"/>
              </a:lnSpc>
              <a:buFont typeface="Arial" panose="020B0604020202020204" pitchFamily="34" charset="0"/>
              <a:buChar char="•"/>
              <a:defRPr sz="3733"/>
            </a:lvl7pPr>
            <a:lvl8pPr marL="3169762">
              <a:defRPr sz="3733"/>
            </a:lvl8pPr>
            <a:lvl9pPr marL="3535504">
              <a:defRPr sz="3733"/>
            </a:lvl9pPr>
          </a:lstStyle>
          <a:p>
            <a:pPr lvl="0"/>
            <a:r>
              <a:rPr lang="en-US"/>
              <a:t>Bullet level 1</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4129991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8A001-629C-4E77-A88D-83251C94A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DC19F-3BA0-422A-B80E-F639D3A044A9}"/>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51B6C7-910E-4154-B573-5E77D4B68510}"/>
              </a:ext>
            </a:extLst>
          </p:cNvPr>
          <p:cNvSpPr>
            <a:spLocks noGrp="1"/>
          </p:cNvSpPr>
          <p:nvPr>
            <p:ph type="dt" sz="half" idx="10"/>
          </p:nvPr>
        </p:nvSpPr>
        <p:spPr/>
        <p:txBody>
          <a:bodyPr/>
          <a:lstStyle/>
          <a:p>
            <a:fld id="{611FC01A-BB17-4F59-8EDB-00B2FCA7E1AA}" type="datetimeFigureOut">
              <a:rPr lang="en-US" smtClean="0"/>
              <a:t>4/11/22</a:t>
            </a:fld>
            <a:endParaRPr lang="en-US"/>
          </a:p>
        </p:txBody>
      </p:sp>
      <p:sp>
        <p:nvSpPr>
          <p:cNvPr id="5" name="Footer Placeholder 4">
            <a:extLst>
              <a:ext uri="{FF2B5EF4-FFF2-40B4-BE49-F238E27FC236}">
                <a16:creationId xmlns:a16="http://schemas.microsoft.com/office/drawing/2014/main" id="{0E4CCD62-B0AD-48F9-9F2F-ECB9721DC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CA336-660D-484C-86BB-81D510F4F770}"/>
              </a:ext>
            </a:extLst>
          </p:cNvPr>
          <p:cNvSpPr>
            <a:spLocks noGrp="1"/>
          </p:cNvSpPr>
          <p:nvPr>
            <p:ph type="sldNum" sz="quarter" idx="12"/>
          </p:nvPr>
        </p:nvSpPr>
        <p:spPr/>
        <p:txBody>
          <a:bodyPr/>
          <a:lstStyle/>
          <a:p>
            <a:fld id="{55414E98-CA04-4752-91E7-1522C7FD1062}" type="slidenum">
              <a:rPr lang="en-US" smtClean="0"/>
              <a:t>‹#›</a:t>
            </a:fld>
            <a:endParaRPr lang="en-US"/>
          </a:p>
        </p:txBody>
      </p:sp>
    </p:spTree>
    <p:extLst>
      <p:ext uri="{BB962C8B-B14F-4D97-AF65-F5344CB8AC3E}">
        <p14:creationId xmlns:p14="http://schemas.microsoft.com/office/powerpoint/2010/main" val="369481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B72A38-F9A5-CD4B-B593-00755101EE1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20257517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2 Text Boxe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240771"/>
            <a:ext cx="10972800" cy="1143000"/>
          </a:xfrm>
        </p:spPr>
        <p:txBody>
          <a:bodyPr/>
          <a:lstStyle/>
          <a:p>
            <a:r>
              <a:rPr lang="en-US"/>
              <a:t>Click to edit title</a:t>
            </a:r>
          </a:p>
        </p:txBody>
      </p:sp>
      <p:sp>
        <p:nvSpPr>
          <p:cNvPr id="5" name="Content Placeholder 3"/>
          <p:cNvSpPr>
            <a:spLocks noGrp="1"/>
          </p:cNvSpPr>
          <p:nvPr>
            <p:ph sz="quarter" idx="10" hasCustomPrompt="1"/>
          </p:nvPr>
        </p:nvSpPr>
        <p:spPr>
          <a:xfrm>
            <a:off x="609600" y="1463041"/>
            <a:ext cx="5388864" cy="4612655"/>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a:p>
            <a:pPr lvl="3"/>
            <a:r>
              <a:rPr lang="en-US"/>
              <a:t>Bullet level 4</a:t>
            </a:r>
          </a:p>
        </p:txBody>
      </p:sp>
      <p:sp>
        <p:nvSpPr>
          <p:cNvPr id="8" name="Content Placeholder 3"/>
          <p:cNvSpPr>
            <a:spLocks noGrp="1"/>
          </p:cNvSpPr>
          <p:nvPr>
            <p:ph sz="quarter" idx="19" hasCustomPrompt="1"/>
          </p:nvPr>
        </p:nvSpPr>
        <p:spPr>
          <a:xfrm>
            <a:off x="6193536" y="1463041"/>
            <a:ext cx="5388864" cy="4612655"/>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Keep text size consistent</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2837104537"/>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4643791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383396" y="2581166"/>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383396" y="3823067"/>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subtitle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7107230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1803835" y="872568"/>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1803835" y="2114469"/>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Presenter / Team name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8" name="Text Placeholder 3">
            <a:extLst>
              <a:ext uri="{FF2B5EF4-FFF2-40B4-BE49-F238E27FC236}">
                <a16:creationId xmlns:a16="http://schemas.microsoft.com/office/drawing/2014/main" id="{6821BDCB-FEA8-43B4-A9C0-64826298AD6A}"/>
              </a:ext>
            </a:extLst>
          </p:cNvPr>
          <p:cNvSpPr>
            <a:spLocks noGrp="1"/>
          </p:cNvSpPr>
          <p:nvPr>
            <p:ph type="body" sz="quarter" idx="12" hasCustomPrompt="1"/>
          </p:nvPr>
        </p:nvSpPr>
        <p:spPr>
          <a:xfrm>
            <a:off x="1803835" y="2580280"/>
            <a:ext cx="8584331" cy="453768"/>
          </a:xfrm>
          <a:prstGeom prst="rect">
            <a:avLst/>
          </a:prstGeom>
        </p:spPr>
        <p:txBody>
          <a:bodyPr anchor="t">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1467" b="0" i="0" kern="1200" dirty="0">
                <a:solidFill>
                  <a:schemeClr val="accent2"/>
                </a:solidFill>
                <a:latin typeface="+mn-lt"/>
                <a:ea typeface="Helvetica Neue Thin" panose="020B0403020202020204" pitchFamily="34" charset="0"/>
                <a:cs typeface="+mn-cs"/>
              </a:defRPr>
            </a:lvl1pPr>
          </a:lstStyle>
          <a:p>
            <a:pPr lvl="0"/>
            <a:r>
              <a:rPr lang="en-US"/>
              <a:t>DDMMMYYYY</a:t>
            </a:r>
          </a:p>
        </p:txBody>
      </p:sp>
    </p:spTree>
    <p:extLst>
      <p:ext uri="{BB962C8B-B14F-4D97-AF65-F5344CB8AC3E}">
        <p14:creationId xmlns:p14="http://schemas.microsoft.com/office/powerpoint/2010/main" val="478673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p:nvPr>
        </p:nvSpPr>
        <p:spPr>
          <a:xfrm>
            <a:off x="383394" y="1230694"/>
            <a:ext cx="11425209" cy="4645173"/>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Tree>
    <p:extLst>
      <p:ext uri="{BB962C8B-B14F-4D97-AF65-F5344CB8AC3E}">
        <p14:creationId xmlns:p14="http://schemas.microsoft.com/office/powerpoint/2010/main" val="241512415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p:nvPr>
        </p:nvSpPr>
        <p:spPr>
          <a:xfrm>
            <a:off x="383396" y="195547"/>
            <a:ext cx="11425211" cy="684355"/>
          </a:xfrm>
        </p:spPr>
        <p:txBody>
          <a:bodyPr anchor="t"/>
          <a:lstStyle>
            <a:lvl1pPr>
              <a:defRPr/>
            </a:lvl1pPr>
          </a:lstStyle>
          <a:p>
            <a:endParaRPr lang="en-US"/>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hasCustomPrompt="1"/>
          </p:nvPr>
        </p:nvSpPr>
        <p:spPr>
          <a:xfrm>
            <a:off x="383394" y="1230693"/>
            <a:ext cx="11425209" cy="684355"/>
          </a:xfrm>
          <a:prstGeom prst="rect">
            <a:avLst/>
          </a:prstGeom>
        </p:spPr>
        <p:txBody>
          <a:bodyPr vert="horz" lIns="91440" tIns="45720" rIns="91440" bIns="45720" rtlCol="0">
            <a:noAutofit/>
          </a:bodyPr>
          <a:lstStyle>
            <a:lvl1pPr marL="455073" indent="-455073">
              <a:buFont typeface="+mj-lt"/>
              <a:buAutoNum type="arabicPeriod"/>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5" name="Text Placeholder 3">
            <a:extLst>
              <a:ext uri="{FF2B5EF4-FFF2-40B4-BE49-F238E27FC236}">
                <a16:creationId xmlns:a16="http://schemas.microsoft.com/office/drawing/2014/main" id="{D1A5BCE4-57A6-447A-A3D0-7FF3A78C8C52}"/>
              </a:ext>
            </a:extLst>
          </p:cNvPr>
          <p:cNvSpPr>
            <a:spLocks noGrp="1"/>
          </p:cNvSpPr>
          <p:nvPr>
            <p:ph idx="10" hasCustomPrompt="1"/>
          </p:nvPr>
        </p:nvSpPr>
        <p:spPr>
          <a:xfrm>
            <a:off x="383394" y="2088985"/>
            <a:ext cx="11425209" cy="684355"/>
          </a:xfrm>
          <a:prstGeom prst="rect">
            <a:avLst/>
          </a:prstGeom>
        </p:spPr>
        <p:txBody>
          <a:bodyPr vert="horz" lIns="91440" tIns="45720" rIns="91440" bIns="45720" rtlCol="0">
            <a:noAutofit/>
          </a:bodyPr>
          <a:lstStyle>
            <a:lvl1pPr marL="455073" indent="-455073">
              <a:buFont typeface="+mj-lt"/>
              <a:buAutoNum type="arabicPeriod" startAt="2"/>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7" name="Text Placeholder 3">
            <a:extLst>
              <a:ext uri="{FF2B5EF4-FFF2-40B4-BE49-F238E27FC236}">
                <a16:creationId xmlns:a16="http://schemas.microsoft.com/office/drawing/2014/main" id="{AF5FC4D5-3088-42A0-9065-37C6992D5D5D}"/>
              </a:ext>
            </a:extLst>
          </p:cNvPr>
          <p:cNvSpPr>
            <a:spLocks noGrp="1"/>
          </p:cNvSpPr>
          <p:nvPr>
            <p:ph idx="11" hasCustomPrompt="1"/>
          </p:nvPr>
        </p:nvSpPr>
        <p:spPr>
          <a:xfrm>
            <a:off x="383393" y="3010580"/>
            <a:ext cx="11425209" cy="684355"/>
          </a:xfrm>
          <a:prstGeom prst="rect">
            <a:avLst/>
          </a:prstGeom>
        </p:spPr>
        <p:txBody>
          <a:bodyPr vert="horz" lIns="91440" tIns="45720" rIns="91440" bIns="45720" rtlCol="0">
            <a:noAutofit/>
          </a:bodyPr>
          <a:lstStyle>
            <a:lvl1pPr marL="455073" indent="-455073">
              <a:buFont typeface="+mj-lt"/>
              <a:buAutoNum type="arabicPeriod" startAt="3"/>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8" name="Text Placeholder 3">
            <a:extLst>
              <a:ext uri="{FF2B5EF4-FFF2-40B4-BE49-F238E27FC236}">
                <a16:creationId xmlns:a16="http://schemas.microsoft.com/office/drawing/2014/main" id="{103362FB-AD7D-4310-8CF5-7B92EC9805CA}"/>
              </a:ext>
            </a:extLst>
          </p:cNvPr>
          <p:cNvSpPr>
            <a:spLocks noGrp="1"/>
          </p:cNvSpPr>
          <p:nvPr>
            <p:ph idx="12" hasCustomPrompt="1"/>
          </p:nvPr>
        </p:nvSpPr>
        <p:spPr>
          <a:xfrm>
            <a:off x="383393" y="3868872"/>
            <a:ext cx="11425209" cy="684355"/>
          </a:xfrm>
          <a:prstGeom prst="rect">
            <a:avLst/>
          </a:prstGeom>
        </p:spPr>
        <p:txBody>
          <a:bodyPr vert="horz" lIns="91440" tIns="45720" rIns="91440" bIns="45720" rtlCol="0">
            <a:noAutofit/>
          </a:bodyPr>
          <a:lstStyle>
            <a:lvl1pPr marL="455073" indent="-455073">
              <a:buFont typeface="+mj-lt"/>
              <a:buAutoNum type="arabicPeriod" startAt="4"/>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
        <p:nvSpPr>
          <p:cNvPr id="9" name="Text Placeholder 3">
            <a:extLst>
              <a:ext uri="{FF2B5EF4-FFF2-40B4-BE49-F238E27FC236}">
                <a16:creationId xmlns:a16="http://schemas.microsoft.com/office/drawing/2014/main" id="{D59859F8-35EC-4AF2-B85D-6C2A61E816D3}"/>
              </a:ext>
            </a:extLst>
          </p:cNvPr>
          <p:cNvSpPr>
            <a:spLocks noGrp="1"/>
          </p:cNvSpPr>
          <p:nvPr>
            <p:ph idx="13" hasCustomPrompt="1"/>
          </p:nvPr>
        </p:nvSpPr>
        <p:spPr>
          <a:xfrm>
            <a:off x="383393" y="4790467"/>
            <a:ext cx="11425209" cy="684355"/>
          </a:xfrm>
          <a:prstGeom prst="rect">
            <a:avLst/>
          </a:prstGeom>
        </p:spPr>
        <p:txBody>
          <a:bodyPr vert="horz" lIns="91440" tIns="45720" rIns="91440" bIns="45720" rtlCol="0">
            <a:noAutofit/>
          </a:bodyPr>
          <a:lstStyle>
            <a:lvl1pPr marL="455073" indent="-455073">
              <a:buFont typeface="+mj-lt"/>
              <a:buAutoNum type="arabicPeriod" startAt="5"/>
              <a:defRPr>
                <a:solidFill>
                  <a:schemeClr val="tx1"/>
                </a:solidFill>
              </a:defRPr>
            </a:lvl1pPr>
            <a:lvl2pPr>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add text</a:t>
            </a:r>
          </a:p>
        </p:txBody>
      </p:sp>
    </p:spTree>
    <p:extLst>
      <p:ext uri="{BB962C8B-B14F-4D97-AF65-F5344CB8AC3E}">
        <p14:creationId xmlns:p14="http://schemas.microsoft.com/office/powerpoint/2010/main" val="390166666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0"/>
            <a:ext cx="11425211" cy="453768"/>
          </a:xfrm>
          <a:prstGeom prst="rect">
            <a:avLst/>
          </a:prstGeom>
        </p:spPr>
        <p:txBody>
          <a:bodyPr anchor="b">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85486013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015286" y="1494215"/>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objective/summary</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5" name="Text Placeholder 3">
            <a:extLst>
              <a:ext uri="{FF2B5EF4-FFF2-40B4-BE49-F238E27FC236}">
                <a16:creationId xmlns:a16="http://schemas.microsoft.com/office/drawing/2014/main" id="{E0ACD150-3CBC-4B40-8A01-E565650CCB30}"/>
              </a:ext>
            </a:extLst>
          </p:cNvPr>
          <p:cNvSpPr>
            <a:spLocks noGrp="1"/>
          </p:cNvSpPr>
          <p:nvPr>
            <p:ph type="body" sz="quarter" idx="11" hasCustomPrompt="1"/>
          </p:nvPr>
        </p:nvSpPr>
        <p:spPr>
          <a:xfrm>
            <a:off x="3015286" y="3826722"/>
            <a:ext cx="8738677" cy="1303805"/>
          </a:xfrm>
          <a:prstGeom prst="rect">
            <a:avLst/>
          </a:prstGeom>
        </p:spPr>
        <p:txBody>
          <a:bodyPr anchor="t">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RDLT ask</a:t>
            </a:r>
          </a:p>
        </p:txBody>
      </p:sp>
    </p:spTree>
    <p:extLst>
      <p:ext uri="{BB962C8B-B14F-4D97-AF65-F5344CB8AC3E}">
        <p14:creationId xmlns:p14="http://schemas.microsoft.com/office/powerpoint/2010/main" val="6748079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6" y="889006"/>
            <a:ext cx="11425211" cy="459740"/>
          </a:xfrm>
          <a:prstGeom prst="rect">
            <a:avLst/>
          </a:prstGeom>
        </p:spPr>
        <p:txBody>
          <a:bodyPr anchor="b">
            <a:noAutofit/>
          </a:bodyPr>
          <a:lstStyle>
            <a:lvl1pPr marL="0" indent="0" algn="l" defTabSz="609570" rtl="0" eaLnBrk="1" latinLnBrk="0" hangingPunct="1">
              <a:lnSpc>
                <a:spcPct val="100000"/>
              </a:lnSpc>
              <a:spcBef>
                <a:spcPts val="800"/>
              </a:spcBef>
              <a:spcAft>
                <a:spcPts val="0"/>
              </a:spcAft>
              <a:buClr>
                <a:schemeClr val="tx2"/>
              </a:buClr>
              <a:buFont typeface="Arial" panose="020B0604020202020204" pitchFamily="34" charset="0"/>
              <a:buNone/>
              <a:defRPr lang="en-US" sz="2400" b="0" i="0" kern="1200" dirty="0">
                <a:solidFill>
                  <a:schemeClr val="accent2"/>
                </a:solidFill>
                <a:latin typeface="+mj-lt"/>
                <a:ea typeface="Helvetica Neue Thin" panose="020B0403020202020204" pitchFamily="34" charset="0"/>
                <a:cs typeface="+mn-cs"/>
              </a:defRPr>
            </a:lvl1pPr>
          </a:lstStyle>
          <a:p>
            <a:pPr marL="160859" lvl="0"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5" name="Title 4">
            <a:extLst>
              <a:ext uri="{FF2B5EF4-FFF2-40B4-BE49-F238E27FC236}">
                <a16:creationId xmlns:a16="http://schemas.microsoft.com/office/drawing/2014/main" id="{05520C5E-DF02-6749-84F3-5F328EE0B415}"/>
              </a:ext>
            </a:extLst>
          </p:cNvPr>
          <p:cNvSpPr>
            <a:spLocks noGrp="1"/>
          </p:cNvSpPr>
          <p:nvPr>
            <p:ph type="title" hasCustomPrompt="1"/>
          </p:nvPr>
        </p:nvSpPr>
        <p:spPr/>
        <p:txBody>
          <a:bodyPr anchor="t"/>
          <a:lstStyle>
            <a:lvl1pPr>
              <a:defRPr/>
            </a:lvl1pPr>
          </a:lstStyle>
          <a:p>
            <a:r>
              <a:rPr lang="en-US"/>
              <a:t>Click to Add Title</a:t>
            </a:r>
          </a:p>
        </p:txBody>
      </p:sp>
      <p:sp>
        <p:nvSpPr>
          <p:cNvPr id="6" name="Text Placeholder 3">
            <a:extLst>
              <a:ext uri="{FF2B5EF4-FFF2-40B4-BE49-F238E27FC236}">
                <a16:creationId xmlns:a16="http://schemas.microsoft.com/office/drawing/2014/main" id="{7FBDD9F9-47A7-2F4D-9FB4-D35E03D97B8A}"/>
              </a:ext>
            </a:extLst>
          </p:cNvPr>
          <p:cNvSpPr>
            <a:spLocks noGrp="1"/>
          </p:cNvSpPr>
          <p:nvPr>
            <p:ph idx="1" hasCustomPrompt="1"/>
          </p:nvPr>
        </p:nvSpPr>
        <p:spPr>
          <a:xfrm>
            <a:off x="383394" y="1348740"/>
            <a:ext cx="11425209" cy="4527125"/>
          </a:xfrm>
          <a:prstGeom prst="rect">
            <a:avLst/>
          </a:prstGeom>
        </p:spPr>
        <p:txBody>
          <a:bodyPr vert="horz" lIns="91440" tIns="45720" rIns="91440" bIns="45720" rtlCol="0">
            <a:normAutofit/>
          </a:bodyPr>
          <a:lstStyle>
            <a:lvl1pPr>
              <a:defRPr lang="en-US" dirty="0"/>
            </a:lvl1pPr>
            <a:lvl2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2pPr>
            <a:lvl3pPr algn="l" defTabSz="609570"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3pPr>
            <a:lvl4pPr algn="l" defTabSz="609570" rtl="0" eaLnBrk="1" latinLnBrk="0" hangingPunct="1">
              <a:lnSpc>
                <a:spcPct val="100000"/>
              </a:lnSpc>
              <a:spcBef>
                <a:spcPts val="400"/>
              </a:spcBef>
              <a:spcAft>
                <a:spcPts val="0"/>
              </a:spcAft>
              <a:buClr>
                <a:schemeClr val="tx2"/>
              </a:buClr>
              <a:buSzPct val="93000"/>
              <a:tabLst/>
              <a:defRPr lang="en-US" sz="2400" b="0" i="0" kern="1200" baseline="0" dirty="0" smtClean="0">
                <a:solidFill>
                  <a:schemeClr val="tx1"/>
                </a:solidFill>
                <a:latin typeface="+mn-lt"/>
                <a:ea typeface="Helvetica Neue Thin" panose="020B0403020202020204" pitchFamily="34" charset="0"/>
                <a:cs typeface="+mn-cs"/>
              </a:defRPr>
            </a:lvl4pPr>
            <a:lvl5pPr algn="l" defTabSz="609570"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5pPr>
          </a:lstStyle>
          <a:p>
            <a:pPr lvl="1"/>
            <a:r>
              <a:rPr lang="en-US"/>
              <a:t>First level bullet</a:t>
            </a:r>
          </a:p>
          <a:p>
            <a:pPr lvl="2"/>
            <a:r>
              <a:rPr lang="en-US"/>
              <a:t>Second level bullet</a:t>
            </a:r>
          </a:p>
          <a:p>
            <a:pPr lvl="3"/>
            <a:r>
              <a:rPr lang="en-US"/>
              <a:t>Third level bullet</a:t>
            </a:r>
          </a:p>
          <a:p>
            <a:pPr lvl="4"/>
            <a:r>
              <a:rPr lang="en-US"/>
              <a:t>Fourth level bullet</a:t>
            </a:r>
          </a:p>
        </p:txBody>
      </p:sp>
      <p:sp>
        <p:nvSpPr>
          <p:cNvPr id="8" name="Slide Number Placeholder 2">
            <a:extLst>
              <a:ext uri="{FF2B5EF4-FFF2-40B4-BE49-F238E27FC236}">
                <a16:creationId xmlns:a16="http://schemas.microsoft.com/office/drawing/2014/main" id="{74103146-0ED8-B043-B2AD-C9BAFBB70F5E}"/>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3526927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lvl1pPr>
          </a:lstStyle>
          <a:p>
            <a:r>
              <a:rPr lang="en-US"/>
              <a:t>Click to Add Title</a:t>
            </a:r>
          </a:p>
        </p:txBody>
      </p:sp>
      <p:sp>
        <p:nvSpPr>
          <p:cNvPr id="12" name="Text Placeholder 7">
            <a:extLst>
              <a:ext uri="{FF2B5EF4-FFF2-40B4-BE49-F238E27FC236}">
                <a16:creationId xmlns:a16="http://schemas.microsoft.com/office/drawing/2014/main" id="{FDB9B4E4-BFD7-5947-A10A-2DFC2156CD68}"/>
              </a:ext>
            </a:extLst>
          </p:cNvPr>
          <p:cNvSpPr>
            <a:spLocks noGrp="1"/>
          </p:cNvSpPr>
          <p:nvPr>
            <p:ph type="body" sz="quarter" idx="39" hasCustomPrompt="1"/>
          </p:nvPr>
        </p:nvSpPr>
        <p:spPr>
          <a:xfrm>
            <a:off x="383399" y="1200505"/>
            <a:ext cx="5712607" cy="4725865"/>
          </a:xfrm>
          <a:prstGeom prst="rect">
            <a:avLst/>
          </a:prstGeom>
        </p:spPr>
        <p:txBody>
          <a:bodyPr/>
          <a:lstStyle>
            <a:lvl1pPr>
              <a:buClr>
                <a:schemeClr val="accent2"/>
              </a:buClr>
              <a:defRPr sz="2667">
                <a:solidFill>
                  <a:schemeClr val="tx1"/>
                </a:solidFill>
              </a:defRPr>
            </a:lvl1pPr>
            <a:lvl2pPr>
              <a:buClr>
                <a:schemeClr val="accent2"/>
              </a:buClr>
              <a:defRPr sz="2400">
                <a:solidFill>
                  <a:schemeClr val="tx1"/>
                </a:solidFill>
              </a:defRPr>
            </a:lvl2pPr>
            <a:lvl3pPr>
              <a:buClr>
                <a:schemeClr val="accent2"/>
              </a:buClr>
              <a:defRPr sz="2400">
                <a:solidFill>
                  <a:schemeClr val="tx1"/>
                </a:solidFill>
              </a:defRPr>
            </a:lvl3pPr>
            <a:lvl4pPr>
              <a:buClr>
                <a:schemeClr val="accent2"/>
              </a:buClr>
              <a:defRPr sz="2400">
                <a:solidFill>
                  <a:schemeClr val="tx1"/>
                </a:solidFill>
              </a:defRPr>
            </a:lvl4pPr>
            <a:lvl5pPr marL="918588" indent="0">
              <a:buNone/>
              <a:defRPr sz="2133"/>
            </a:lvl5pPr>
          </a:lstStyle>
          <a:p>
            <a:pPr lvl="0"/>
            <a:r>
              <a:rPr lang="en-US"/>
              <a:t>Click to add text</a:t>
            </a:r>
          </a:p>
          <a:p>
            <a:pPr lvl="1"/>
            <a:r>
              <a:rPr lang="en-US"/>
              <a:t> First level bullet</a:t>
            </a:r>
          </a:p>
          <a:p>
            <a:pPr lvl="2"/>
            <a:r>
              <a:rPr lang="en-US"/>
              <a:t>Second level bullet</a:t>
            </a:r>
          </a:p>
          <a:p>
            <a:pPr lvl="3"/>
            <a:r>
              <a:rPr lang="en-US"/>
              <a:t>Third level bullet</a:t>
            </a:r>
          </a:p>
        </p:txBody>
      </p:sp>
      <p:sp>
        <p:nvSpPr>
          <p:cNvPr id="5" name="Content Placeholder 4">
            <a:extLst>
              <a:ext uri="{FF2B5EF4-FFF2-40B4-BE49-F238E27FC236}">
                <a16:creationId xmlns:a16="http://schemas.microsoft.com/office/drawing/2014/main" id="{4A1A857E-3A8C-0F47-8766-21EF708CB324}"/>
              </a:ext>
            </a:extLst>
          </p:cNvPr>
          <p:cNvSpPr>
            <a:spLocks noGrp="1"/>
          </p:cNvSpPr>
          <p:nvPr>
            <p:ph sz="quarter" idx="41" hasCustomPrompt="1"/>
          </p:nvPr>
        </p:nvSpPr>
        <p:spPr>
          <a:xfrm>
            <a:off x="6096005" y="1200510"/>
            <a:ext cx="5712884" cy="4726516"/>
          </a:xfrm>
          <a:prstGeom prst="rect">
            <a:avLst/>
          </a:prstGeom>
        </p:spPr>
        <p:txBody>
          <a:bodyPr/>
          <a:lstStyle>
            <a:lvl1pPr algn="ctr">
              <a:defRPr sz="2400" i="1">
                <a:solidFill>
                  <a:schemeClr val="tx1">
                    <a:lumMod val="60000"/>
                    <a:lumOff val="40000"/>
                  </a:schemeClr>
                </a:solidFill>
              </a:defRPr>
            </a:lvl1pPr>
          </a:lstStyle>
          <a:p>
            <a:pPr lvl="0"/>
            <a:r>
              <a:rPr lang="en-US"/>
              <a:t>Click icon to add visual content </a:t>
            </a:r>
          </a:p>
        </p:txBody>
      </p:sp>
      <p:sp>
        <p:nvSpPr>
          <p:cNvPr id="7" name="Slide Number Placeholder 2">
            <a:extLst>
              <a:ext uri="{FF2B5EF4-FFF2-40B4-BE49-F238E27FC236}">
                <a16:creationId xmlns:a16="http://schemas.microsoft.com/office/drawing/2014/main" id="{1D6A0684-132F-EA40-99F9-7250FDE3BB95}"/>
              </a:ext>
            </a:extLst>
          </p:cNvPr>
          <p:cNvSpPr>
            <a:spLocks noGrp="1"/>
          </p:cNvSpPr>
          <p:nvPr>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Tree>
    <p:extLst>
      <p:ext uri="{BB962C8B-B14F-4D97-AF65-F5344CB8AC3E}">
        <p14:creationId xmlns:p14="http://schemas.microsoft.com/office/powerpoint/2010/main" val="3594155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6840-C63C-43DA-A1E4-CA0B11F369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C9D0D-8F16-4006-8A6F-562569FA647A}"/>
              </a:ext>
            </a:extLst>
          </p:cNvPr>
          <p:cNvSpPr>
            <a:spLocks noGrp="1"/>
          </p:cNvSpPr>
          <p:nvPr>
            <p:ph type="dt" sz="half" idx="10"/>
          </p:nvPr>
        </p:nvSpPr>
        <p:spPr/>
        <p:txBody>
          <a:bodyPr/>
          <a:lstStyle/>
          <a:p>
            <a:fld id="{8751DF43-8703-4850-A51E-8EBE996996B1}" type="datetimeFigureOut">
              <a:rPr lang="en-US" smtClean="0"/>
              <a:t>4/11/22</a:t>
            </a:fld>
            <a:endParaRPr lang="en-US"/>
          </a:p>
        </p:txBody>
      </p:sp>
      <p:sp>
        <p:nvSpPr>
          <p:cNvPr id="4" name="Footer Placeholder 3">
            <a:extLst>
              <a:ext uri="{FF2B5EF4-FFF2-40B4-BE49-F238E27FC236}">
                <a16:creationId xmlns:a16="http://schemas.microsoft.com/office/drawing/2014/main" id="{856EF7BC-2905-4DC4-A1D6-A4A87EA57C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11BAF5-CB84-4F34-BB6A-C81696C4C78E}"/>
              </a:ext>
            </a:extLst>
          </p:cNvPr>
          <p:cNvSpPr>
            <a:spLocks noGrp="1"/>
          </p:cNvSpPr>
          <p:nvPr>
            <p:ph type="sldNum" sz="quarter" idx="12"/>
          </p:nvPr>
        </p:nvSpPr>
        <p:spPr/>
        <p:txBody>
          <a:bodyPr/>
          <a:lstStyle/>
          <a:p>
            <a:fld id="{BBFBEBA3-68A6-402F-93F2-E908E2AAD836}" type="slidenum">
              <a:rPr lang="en-US" smtClean="0"/>
              <a:t>‹#›</a:t>
            </a:fld>
            <a:endParaRPr lang="en-US"/>
          </a:p>
        </p:txBody>
      </p:sp>
    </p:spTree>
    <p:extLst>
      <p:ext uri="{BB962C8B-B14F-4D97-AF65-F5344CB8AC3E}">
        <p14:creationId xmlns:p14="http://schemas.microsoft.com/office/powerpoint/2010/main" val="2932911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2 Headers + 2 Text">
    <p:spTree>
      <p:nvGrpSpPr>
        <p:cNvPr id="1" name=""/>
        <p:cNvGrpSpPr/>
        <p:nvPr/>
      </p:nvGrpSpPr>
      <p:grpSpPr>
        <a:xfrm>
          <a:off x="0" y="0"/>
          <a:ext cx="0" cy="0"/>
          <a:chOff x="0" y="0"/>
          <a:chExt cx="0" cy="0"/>
        </a:xfrm>
      </p:grpSpPr>
      <p:sp>
        <p:nvSpPr>
          <p:cNvPr id="12" name="Text Placeholder 4"/>
          <p:cNvSpPr>
            <a:spLocks noGrp="1"/>
          </p:cNvSpPr>
          <p:nvPr>
            <p:ph type="body" sz="quarter" idx="14" hasCustomPrompt="1"/>
          </p:nvPr>
        </p:nvSpPr>
        <p:spPr>
          <a:xfrm>
            <a:off x="6193538" y="1389443"/>
            <a:ext cx="5389033" cy="639763"/>
          </a:xfrm>
          <a:prstGeom prst="rect">
            <a:avLst/>
          </a:prstGeom>
        </p:spPr>
        <p:txBody>
          <a:bodyPr anchor="b">
            <a:noAutofit/>
          </a:bodyPr>
          <a:lstStyle>
            <a:lvl1pPr marL="0" indent="0">
              <a:buNone/>
              <a:defRPr sz="3733" b="1" baseline="0">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11" name="Text Placeholder 4"/>
          <p:cNvSpPr>
            <a:spLocks noGrp="1"/>
          </p:cNvSpPr>
          <p:nvPr>
            <p:ph type="body" sz="quarter" idx="13" hasCustomPrompt="1"/>
          </p:nvPr>
        </p:nvSpPr>
        <p:spPr>
          <a:xfrm>
            <a:off x="609601" y="1389443"/>
            <a:ext cx="5389033" cy="639763"/>
          </a:xfrm>
          <a:prstGeom prst="rect">
            <a:avLst/>
          </a:prstGeom>
        </p:spPr>
        <p:txBody>
          <a:bodyPr anchor="b">
            <a:noAutofit/>
          </a:bodyPr>
          <a:lstStyle>
            <a:lvl1pPr marL="0" indent="0">
              <a:buNone/>
              <a:defRPr sz="3733" b="1" baseline="0">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7" name="Title 1"/>
          <p:cNvSpPr>
            <a:spLocks noGrp="1"/>
          </p:cNvSpPr>
          <p:nvPr>
            <p:ph type="title" hasCustomPrompt="1"/>
          </p:nvPr>
        </p:nvSpPr>
        <p:spPr>
          <a:xfrm>
            <a:off x="609600" y="240771"/>
            <a:ext cx="10972800" cy="1143000"/>
          </a:xfrm>
        </p:spPr>
        <p:txBody>
          <a:bodyPr/>
          <a:lstStyle/>
          <a:p>
            <a:r>
              <a:rPr lang="en-US"/>
              <a:t>Click to edit title</a:t>
            </a:r>
          </a:p>
        </p:txBody>
      </p:sp>
      <p:sp>
        <p:nvSpPr>
          <p:cNvPr id="8" name="Content Placeholder 3"/>
          <p:cNvSpPr>
            <a:spLocks noGrp="1"/>
          </p:cNvSpPr>
          <p:nvPr>
            <p:ph sz="quarter" idx="10" hasCustomPrompt="1"/>
          </p:nvPr>
        </p:nvSpPr>
        <p:spPr>
          <a:xfrm>
            <a:off x="609600" y="2029968"/>
            <a:ext cx="5388864" cy="4389120"/>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a:p>
            <a:pPr lvl="3"/>
            <a:r>
              <a:rPr lang="en-US"/>
              <a:t>Bullet level 4</a:t>
            </a:r>
          </a:p>
        </p:txBody>
      </p:sp>
      <p:sp>
        <p:nvSpPr>
          <p:cNvPr id="9" name="Content Placeholder 3"/>
          <p:cNvSpPr>
            <a:spLocks noGrp="1"/>
          </p:cNvSpPr>
          <p:nvPr>
            <p:ph sz="quarter" idx="19" hasCustomPrompt="1"/>
          </p:nvPr>
        </p:nvSpPr>
        <p:spPr>
          <a:xfrm>
            <a:off x="6193536" y="2029968"/>
            <a:ext cx="5388864" cy="4389120"/>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Keep text size consistent</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247930660"/>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6" y="1998275"/>
            <a:ext cx="9192183" cy="3482472"/>
          </a:xfrm>
        </p:spPr>
        <p:txBody>
          <a:bodyPr>
            <a:noAutofit/>
          </a:bodyPr>
          <a:lstStyle>
            <a:lvl1pPr marL="0" marR="0" indent="0" algn="l" defTabSz="609570" rtl="0" eaLnBrk="1" fontAlgn="auto" latinLnBrk="0" hangingPunct="1">
              <a:lnSpc>
                <a:spcPct val="140000"/>
              </a:lnSpc>
              <a:spcBef>
                <a:spcPct val="20000"/>
              </a:spcBef>
              <a:spcAft>
                <a:spcPts val="800"/>
              </a:spcAft>
              <a:buClrTx/>
              <a:buSzTx/>
              <a:buFont typeface="Arial"/>
              <a:buNone/>
              <a:tabLst/>
              <a:defRPr lang="en-US" sz="1867" b="0" i="0" baseline="0" smtClean="0">
                <a:solidFill>
                  <a:srgbClr val="7C878E"/>
                </a:solidFill>
                <a:effectLst/>
                <a:latin typeface="Arial"/>
                <a:cs typeface="Arial"/>
              </a:defRPr>
            </a:lvl1pPr>
            <a:lvl2pPr marL="0" indent="0" algn="l">
              <a:spcAft>
                <a:spcPts val="800"/>
              </a:spcAft>
              <a:buNone/>
              <a:defRPr sz="1867">
                <a:solidFill>
                  <a:srgbClr val="578196"/>
                </a:solidFill>
              </a:defRPr>
            </a:lvl2pPr>
            <a:lvl3pPr marL="461411" indent="-148159" algn="l" defTabSz="226473">
              <a:lnSpc>
                <a:spcPct val="100000"/>
              </a:lnSpc>
              <a:spcAft>
                <a:spcPts val="800"/>
              </a:spcAft>
              <a:defRPr sz="1867" b="0" i="0">
                <a:solidFill>
                  <a:srgbClr val="7C878E"/>
                </a:solidFill>
                <a:latin typeface="+mn-lt"/>
                <a:cs typeface="Arial"/>
              </a:defRPr>
            </a:lvl3pPr>
            <a:lvl4pPr marL="757729" indent="-148159" algn="l" defTabSz="-146043">
              <a:lnSpc>
                <a:spcPct val="100000"/>
              </a:lnSpc>
              <a:spcAft>
                <a:spcPts val="800"/>
              </a:spcAft>
              <a:tabLst>
                <a:tab pos="920705" algn="l"/>
              </a:tabLst>
              <a:defRPr sz="1867" b="0" i="0">
                <a:solidFill>
                  <a:srgbClr val="7C878E"/>
                </a:solidFill>
                <a:latin typeface="+mn-lt"/>
                <a:cs typeface="Arial"/>
              </a:defRPr>
            </a:lvl4pPr>
            <a:lvl5pPr marL="920705" indent="-12700" algn="l" defTabSz="-12700">
              <a:defRPr sz="1467">
                <a:solidFill>
                  <a:srgbClr val="578196"/>
                </a:solidFill>
              </a:defRPr>
            </a:lvl5pPr>
          </a:lstStyle>
          <a:p>
            <a:pPr marL="0" indent="0">
              <a:buNone/>
            </a:pPr>
            <a:r>
              <a:rPr lang="en-US">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endParaRPr lang="en-US"/>
          </a:p>
        </p:txBody>
      </p:sp>
      <p:sp>
        <p:nvSpPr>
          <p:cNvPr id="6" name="Title 1"/>
          <p:cNvSpPr>
            <a:spLocks noGrp="1"/>
          </p:cNvSpPr>
          <p:nvPr>
            <p:ph type="title" hasCustomPrompt="1"/>
          </p:nvPr>
        </p:nvSpPr>
        <p:spPr>
          <a:xfrm>
            <a:off x="609601" y="274642"/>
            <a:ext cx="9192187" cy="893215"/>
          </a:xfrm>
        </p:spPr>
        <p:txBody>
          <a:bodyPr anchor="b">
            <a:normAutofit/>
          </a:bodyPr>
          <a:lstStyle>
            <a:lvl1pPr algn="l">
              <a:defRPr sz="3733" b="1" cap="none" baseline="0">
                <a:solidFill>
                  <a:srgbClr val="2573BA"/>
                </a:solidFill>
              </a:defRPr>
            </a:lvl1pPr>
          </a:lstStyle>
          <a:p>
            <a:r>
              <a:rPr lang="es-ES_tradnl" err="1"/>
              <a:t>Click</a:t>
            </a:r>
            <a:r>
              <a:rPr lang="es-ES_tradnl"/>
              <a:t> </a:t>
            </a:r>
            <a:r>
              <a:rPr lang="es-ES_tradnl" err="1"/>
              <a:t>to</a:t>
            </a:r>
            <a:r>
              <a:rPr lang="es-ES_tradnl"/>
              <a:t> </a:t>
            </a:r>
            <a:r>
              <a:rPr lang="es-ES_tradnl" err="1"/>
              <a:t>edit</a:t>
            </a:r>
            <a:r>
              <a:rPr lang="es-ES_tradnl"/>
              <a:t> </a:t>
            </a:r>
            <a:r>
              <a:rPr lang="es-ES_tradnl" err="1"/>
              <a:t>title</a:t>
            </a:r>
            <a:endParaRPr lang="en-US"/>
          </a:p>
        </p:txBody>
      </p:sp>
    </p:spTree>
    <p:extLst>
      <p:ext uri="{BB962C8B-B14F-4D97-AF65-F5344CB8AC3E}">
        <p14:creationId xmlns:p14="http://schemas.microsoft.com/office/powerpoint/2010/main" val="2862988847"/>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42"/>
            <a:ext cx="10363200" cy="893215"/>
          </a:xfrm>
        </p:spPr>
        <p:txBody>
          <a:bodyPr anchor="b">
            <a:normAutofit/>
          </a:bodyPr>
          <a:lstStyle>
            <a:lvl1pPr algn="l">
              <a:defRPr sz="3733" b="1" cap="none" baseline="0">
                <a:solidFill>
                  <a:srgbClr val="2573BA"/>
                </a:solidFill>
              </a:defRPr>
            </a:lvl1pPr>
          </a:lstStyle>
          <a:p>
            <a:r>
              <a:rPr lang="es-ES_tradnl" err="1"/>
              <a:t>Click</a:t>
            </a:r>
            <a:r>
              <a:rPr lang="es-ES_tradnl"/>
              <a:t> </a:t>
            </a:r>
            <a:r>
              <a:rPr lang="es-ES_tradnl" err="1"/>
              <a:t>to</a:t>
            </a:r>
            <a:r>
              <a:rPr lang="es-ES_tradnl"/>
              <a:t> </a:t>
            </a:r>
            <a:r>
              <a:rPr lang="es-ES_tradnl" err="1"/>
              <a:t>edit</a:t>
            </a:r>
            <a:r>
              <a:rPr lang="es-ES_tradnl"/>
              <a:t> </a:t>
            </a:r>
            <a:r>
              <a:rPr lang="es-ES_tradnl" err="1"/>
              <a:t>title</a:t>
            </a:r>
            <a:endParaRPr lang="en-US"/>
          </a:p>
        </p:txBody>
      </p:sp>
      <p:sp>
        <p:nvSpPr>
          <p:cNvPr id="3" name="Text Placeholder 2"/>
          <p:cNvSpPr>
            <a:spLocks noGrp="1"/>
          </p:cNvSpPr>
          <p:nvPr>
            <p:ph type="body" idx="1" hasCustomPrompt="1"/>
          </p:nvPr>
        </p:nvSpPr>
        <p:spPr>
          <a:xfrm>
            <a:off x="609600" y="1174823"/>
            <a:ext cx="10363200" cy="464735"/>
          </a:xfrm>
        </p:spPr>
        <p:txBody>
          <a:bodyPr anchor="b">
            <a:normAutofit/>
          </a:bodyPr>
          <a:lstStyle>
            <a:lvl1pPr marL="0" indent="0">
              <a:buNone/>
              <a:defRPr sz="2400">
                <a:solidFill>
                  <a:srgbClr val="578196"/>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s-ES_tradnl" err="1"/>
              <a:t>Click</a:t>
            </a:r>
            <a:r>
              <a:rPr lang="es-ES_tradnl"/>
              <a:t> </a:t>
            </a:r>
            <a:r>
              <a:rPr lang="es-ES_tradnl" err="1"/>
              <a:t>to</a:t>
            </a:r>
            <a:r>
              <a:rPr lang="es-ES_tradnl"/>
              <a:t> </a:t>
            </a:r>
            <a:r>
              <a:rPr lang="es-ES_tradnl" err="1"/>
              <a:t>edit</a:t>
            </a:r>
            <a:r>
              <a:rPr lang="es-ES_tradnl"/>
              <a:t> </a:t>
            </a:r>
            <a:r>
              <a:rPr lang="es-ES_tradnl" err="1"/>
              <a:t>subhead</a:t>
            </a:r>
            <a:endParaRPr lang="es-ES_tradnl"/>
          </a:p>
        </p:txBody>
      </p:sp>
    </p:spTree>
    <p:extLst>
      <p:ext uri="{BB962C8B-B14F-4D97-AF65-F5344CB8AC3E}">
        <p14:creationId xmlns:p14="http://schemas.microsoft.com/office/powerpoint/2010/main" val="2786759261"/>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C5412-C7CA-49A2-A4E7-9C8D333A7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339E3D-13E0-4496-A222-662D1A254A75}"/>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7872E8-6432-4E3F-9935-A8CB26A28E70}"/>
              </a:ext>
            </a:extLst>
          </p:cNvPr>
          <p:cNvSpPr>
            <a:spLocks noGrp="1"/>
          </p:cNvSpPr>
          <p:nvPr>
            <p:ph type="dt" sz="half" idx="10"/>
          </p:nvPr>
        </p:nvSpPr>
        <p:spPr/>
        <p:txBody>
          <a:bodyPr/>
          <a:lstStyle/>
          <a:p>
            <a:fld id="{28881BA2-23EC-484E-ADC7-25E80C45FD59}" type="datetimeFigureOut">
              <a:rPr lang="en-US" smtClean="0"/>
              <a:t>4/11/22</a:t>
            </a:fld>
            <a:endParaRPr lang="en-US"/>
          </a:p>
        </p:txBody>
      </p:sp>
      <p:sp>
        <p:nvSpPr>
          <p:cNvPr id="5" name="Footer Placeholder 4">
            <a:extLst>
              <a:ext uri="{FF2B5EF4-FFF2-40B4-BE49-F238E27FC236}">
                <a16:creationId xmlns:a16="http://schemas.microsoft.com/office/drawing/2014/main" id="{8CFAC2DE-5922-49D4-B668-F37C0D724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FAA57-6288-4A91-8E22-E98A6EB6B954}"/>
              </a:ext>
            </a:extLst>
          </p:cNvPr>
          <p:cNvSpPr>
            <a:spLocks noGrp="1"/>
          </p:cNvSpPr>
          <p:nvPr>
            <p:ph type="sldNum" sz="quarter" idx="12"/>
          </p:nvPr>
        </p:nvSpPr>
        <p:spPr/>
        <p:txBody>
          <a:bodyPr/>
          <a:lstStyle/>
          <a:p>
            <a:fld id="{243E2523-0A06-4E75-BE4D-6AC78C25B379}" type="slidenum">
              <a:rPr lang="en-US" smtClean="0"/>
              <a:t>‹#›</a:t>
            </a:fld>
            <a:endParaRPr lang="en-US"/>
          </a:p>
        </p:txBody>
      </p:sp>
    </p:spTree>
    <p:extLst>
      <p:ext uri="{BB962C8B-B14F-4D97-AF65-F5344CB8AC3E}">
        <p14:creationId xmlns:p14="http://schemas.microsoft.com/office/powerpoint/2010/main" val="2327373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 Table">
    <p:spTree>
      <p:nvGrpSpPr>
        <p:cNvPr id="1" name=""/>
        <p:cNvGrpSpPr/>
        <p:nvPr/>
      </p:nvGrpSpPr>
      <p:grpSpPr>
        <a:xfrm>
          <a:off x="0" y="0"/>
          <a:ext cx="0" cy="0"/>
          <a:chOff x="0" y="0"/>
          <a:chExt cx="0" cy="0"/>
        </a:xfrm>
      </p:grpSpPr>
      <p:sp>
        <p:nvSpPr>
          <p:cNvPr id="8" name="Table Placeholder 7"/>
          <p:cNvSpPr>
            <a:spLocks noGrp="1"/>
          </p:cNvSpPr>
          <p:nvPr>
            <p:ph type="tbl" sz="quarter" idx="15"/>
          </p:nvPr>
        </p:nvSpPr>
        <p:spPr>
          <a:xfrm>
            <a:off x="609600" y="1463040"/>
            <a:ext cx="10972800" cy="4511040"/>
          </a:xfrm>
          <a:prstGeom prst="rect">
            <a:avLst/>
          </a:prstGeom>
        </p:spPr>
        <p:txBody>
          <a:bodyPr/>
          <a:lstStyle/>
          <a:p>
            <a:r>
              <a:rPr lang="en-US"/>
              <a:t>Click icon to add table</a:t>
            </a:r>
          </a:p>
        </p:txBody>
      </p:sp>
      <p:sp>
        <p:nvSpPr>
          <p:cNvPr id="2" name="Title 1"/>
          <p:cNvSpPr>
            <a:spLocks noGrp="1"/>
          </p:cNvSpPr>
          <p:nvPr>
            <p:ph type="title" hasCustomPrompt="1"/>
          </p:nvPr>
        </p:nvSpPr>
        <p:spPr>
          <a:xfrm>
            <a:off x="609600" y="235479"/>
            <a:ext cx="10972800" cy="1143000"/>
          </a:xfrm>
        </p:spPr>
        <p:txBody>
          <a:bodyPr anchor="t"/>
          <a:lstStyle/>
          <a:p>
            <a:r>
              <a:rPr lang="en-US" noProof="0"/>
              <a:t>Click to edit title</a:t>
            </a:r>
          </a:p>
        </p:txBody>
      </p:sp>
    </p:spTree>
    <p:extLst>
      <p:ext uri="{BB962C8B-B14F-4D97-AF65-F5344CB8AC3E}">
        <p14:creationId xmlns:p14="http://schemas.microsoft.com/office/powerpoint/2010/main" val="23969755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B72A38-F9A5-CD4B-B593-00755101EE1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30479261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115301584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474A75-975C-C14B-A0BF-25D004BB6B75}"/>
              </a:ext>
            </a:extLst>
          </p:cNvPr>
          <p:cNvSpPr>
            <a:spLocks noGrp="1"/>
          </p:cNvSpPr>
          <p:nvPr>
            <p:ph type="title" hasCustomPrompt="1"/>
          </p:nvPr>
        </p:nvSpPr>
        <p:spPr>
          <a:xfrm>
            <a:off x="383396" y="2581166"/>
            <a:ext cx="8584331" cy="1241901"/>
          </a:xfrm>
        </p:spPr>
        <p:txBody>
          <a:bodyPr anchor="b"/>
          <a:lstStyle/>
          <a:p>
            <a:r>
              <a:rPr lang="en-US"/>
              <a:t>Click to Add Title</a:t>
            </a:r>
          </a:p>
        </p:txBody>
      </p:sp>
      <p:sp>
        <p:nvSpPr>
          <p:cNvPr id="6" name="Text Placeholder 3">
            <a:extLst>
              <a:ext uri="{FF2B5EF4-FFF2-40B4-BE49-F238E27FC236}">
                <a16:creationId xmlns:a16="http://schemas.microsoft.com/office/drawing/2014/main" id="{A4C856CF-5711-BC49-87A2-F530B5D1F8E7}"/>
              </a:ext>
            </a:extLst>
          </p:cNvPr>
          <p:cNvSpPr>
            <a:spLocks noGrp="1"/>
          </p:cNvSpPr>
          <p:nvPr>
            <p:ph type="body" sz="quarter" idx="11" hasCustomPrompt="1"/>
          </p:nvPr>
        </p:nvSpPr>
        <p:spPr>
          <a:xfrm>
            <a:off x="383395" y="3823067"/>
            <a:ext cx="8584331" cy="453768"/>
          </a:xfrm>
          <a:prstGeom prst="rect">
            <a:avLst/>
          </a:prstGeom>
        </p:spPr>
        <p:txBody>
          <a:bodyPr anchor="t">
            <a:noAutofit/>
          </a:bodyPr>
          <a:lstStyle>
            <a:lvl1pPr marL="0" indent="0" algn="l" defTabSz="609585" rtl="0" eaLnBrk="1" latinLnBrk="0" hangingPunct="1">
              <a:lnSpc>
                <a:spcPct val="100000"/>
              </a:lnSpc>
              <a:spcBef>
                <a:spcPts val="800"/>
              </a:spcBef>
              <a:spcAft>
                <a:spcPts val="0"/>
              </a:spcAft>
              <a:buClr>
                <a:schemeClr val="tx2"/>
              </a:buClr>
              <a:buFont typeface="Arial" panose="020B0604020202020204" pitchFamily="34" charset="0"/>
              <a:buNone/>
              <a:defRPr lang="en-US" sz="2133" b="0" i="0" kern="1200" dirty="0">
                <a:solidFill>
                  <a:schemeClr val="accent2"/>
                </a:solidFill>
                <a:latin typeface="+mn-lt"/>
                <a:ea typeface="Helvetica Neue Thin" panose="020B0403020202020204" pitchFamily="34" charset="0"/>
                <a:cs typeface="+mn-cs"/>
              </a:defRPr>
            </a:lvl1pPr>
          </a:lstStyle>
          <a:p>
            <a:pPr lvl="0"/>
            <a:r>
              <a:rPr lang="en-US"/>
              <a:t>Click to add subtitle</a:t>
            </a:r>
          </a:p>
        </p:txBody>
      </p:sp>
      <p:sp>
        <p:nvSpPr>
          <p:cNvPr id="7" name="Slide Number Placeholder 2">
            <a:extLst>
              <a:ext uri="{FF2B5EF4-FFF2-40B4-BE49-F238E27FC236}">
                <a16:creationId xmlns:a16="http://schemas.microsoft.com/office/drawing/2014/main" id="{CD12DACD-8D0B-FF4C-ABCE-7D57815479C7}"/>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249665648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6" name="Slide Number Placeholder 2">
            <a:extLst>
              <a:ext uri="{FF2B5EF4-FFF2-40B4-BE49-F238E27FC236}">
                <a16:creationId xmlns:a16="http://schemas.microsoft.com/office/drawing/2014/main" id="{27B4EA28-C5FD-3148-BDC6-4611AEA92B5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10" name="Text Placeholder 3">
            <a:extLst>
              <a:ext uri="{FF2B5EF4-FFF2-40B4-BE49-F238E27FC236}">
                <a16:creationId xmlns:a16="http://schemas.microsoft.com/office/drawing/2014/main" id="{8F309016-0D2D-FC43-A289-E9884B1D5A3D}"/>
              </a:ext>
            </a:extLst>
          </p:cNvPr>
          <p:cNvSpPr>
            <a:spLocks noGrp="1"/>
          </p:cNvSpPr>
          <p:nvPr>
            <p:ph idx="1"/>
          </p:nvPr>
        </p:nvSpPr>
        <p:spPr>
          <a:xfrm>
            <a:off x="383394" y="1230694"/>
            <a:ext cx="11425209" cy="4645173"/>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9236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5" y="889000"/>
            <a:ext cx="11425211" cy="453768"/>
          </a:xfrm>
          <a:prstGeom prst="rect">
            <a:avLst/>
          </a:prstGeom>
        </p:spPr>
        <p:txBody>
          <a:bodyPr anchor="b">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9" name="Title 8">
            <a:extLst>
              <a:ext uri="{FF2B5EF4-FFF2-40B4-BE49-F238E27FC236}">
                <a16:creationId xmlns:a16="http://schemas.microsoft.com/office/drawing/2014/main" id="{73120EF8-EB1B-D946-82B1-CAD0E99BBDDF}"/>
              </a:ext>
            </a:extLst>
          </p:cNvPr>
          <p:cNvSpPr>
            <a:spLocks noGrp="1"/>
          </p:cNvSpPr>
          <p:nvPr>
            <p:ph type="title" hasCustomPrompt="1"/>
          </p:nvPr>
        </p:nvSpPr>
        <p:spPr/>
        <p:txBody>
          <a:bodyPr anchor="t"/>
          <a:lstStyle>
            <a:lvl1pPr>
              <a:defRPr/>
            </a:lvl1pPr>
          </a:lstStyle>
          <a:p>
            <a:r>
              <a:rPr lang="en-US"/>
              <a:t>Click to Add Title</a:t>
            </a:r>
          </a:p>
        </p:txBody>
      </p:sp>
      <p:sp>
        <p:nvSpPr>
          <p:cNvPr id="7" name="Slide Number Placeholder 2">
            <a:extLst>
              <a:ext uri="{FF2B5EF4-FFF2-40B4-BE49-F238E27FC236}">
                <a16:creationId xmlns:a16="http://schemas.microsoft.com/office/drawing/2014/main" id="{E40D02AD-857A-E546-92E5-BEEC2E0AF7A8}"/>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11401537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_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5" y="889001"/>
            <a:ext cx="11425211" cy="459740"/>
          </a:xfrm>
          <a:prstGeom prst="rect">
            <a:avLst/>
          </a:prstGeom>
        </p:spPr>
        <p:txBody>
          <a:bodyPr anchor="b">
            <a:noAutofit/>
          </a:bodyPr>
          <a:lstStyle>
            <a:lvl1pPr marL="0" indent="0" algn="l" defTabSz="609585" rtl="0" eaLnBrk="1" latinLnBrk="0" hangingPunct="1">
              <a:lnSpc>
                <a:spcPct val="100000"/>
              </a:lnSpc>
              <a:spcBef>
                <a:spcPts val="800"/>
              </a:spcBef>
              <a:spcAft>
                <a:spcPts val="0"/>
              </a:spcAft>
              <a:buClr>
                <a:schemeClr val="tx2"/>
              </a:buClr>
              <a:buFont typeface="Arial" panose="020B0604020202020204" pitchFamily="34" charset="0"/>
              <a:buNone/>
              <a:defRPr lang="en-US" sz="2400" b="0" i="0" kern="1200" dirty="0">
                <a:solidFill>
                  <a:schemeClr val="accent2"/>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5" name="Title 4">
            <a:extLst>
              <a:ext uri="{FF2B5EF4-FFF2-40B4-BE49-F238E27FC236}">
                <a16:creationId xmlns:a16="http://schemas.microsoft.com/office/drawing/2014/main" id="{05520C5E-DF02-6749-84F3-5F328EE0B415}"/>
              </a:ext>
            </a:extLst>
          </p:cNvPr>
          <p:cNvSpPr>
            <a:spLocks noGrp="1"/>
          </p:cNvSpPr>
          <p:nvPr>
            <p:ph type="title" hasCustomPrompt="1"/>
          </p:nvPr>
        </p:nvSpPr>
        <p:spPr/>
        <p:txBody>
          <a:bodyPr anchor="t"/>
          <a:lstStyle>
            <a:lvl1pPr>
              <a:defRPr/>
            </a:lvl1pPr>
          </a:lstStyle>
          <a:p>
            <a:r>
              <a:rPr lang="en-US"/>
              <a:t>Click to Add Title</a:t>
            </a:r>
          </a:p>
        </p:txBody>
      </p:sp>
      <p:sp>
        <p:nvSpPr>
          <p:cNvPr id="6" name="Text Placeholder 3">
            <a:extLst>
              <a:ext uri="{FF2B5EF4-FFF2-40B4-BE49-F238E27FC236}">
                <a16:creationId xmlns:a16="http://schemas.microsoft.com/office/drawing/2014/main" id="{7FBDD9F9-47A7-2F4D-9FB4-D35E03D97B8A}"/>
              </a:ext>
            </a:extLst>
          </p:cNvPr>
          <p:cNvSpPr>
            <a:spLocks noGrp="1"/>
          </p:cNvSpPr>
          <p:nvPr>
            <p:ph idx="1" hasCustomPrompt="1"/>
          </p:nvPr>
        </p:nvSpPr>
        <p:spPr>
          <a:xfrm>
            <a:off x="383394" y="1348740"/>
            <a:ext cx="11425209" cy="4527125"/>
          </a:xfrm>
          <a:prstGeom prst="rect">
            <a:avLst/>
          </a:prstGeom>
        </p:spPr>
        <p:txBody>
          <a:bodyPr vert="horz" lIns="91440" tIns="45720" rIns="91440" bIns="45720" rtlCol="0">
            <a:normAutofit/>
          </a:bodyPr>
          <a:lstStyle>
            <a:lvl1pPr>
              <a:defRPr lang="en-US" dirty="0"/>
            </a:lvl1pPr>
            <a:lvl2pPr algn="l" defTabSz="609585"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2pPr>
            <a:lvl3pPr algn="l" defTabSz="609585" rtl="0" eaLnBrk="1" latinLnBrk="0" hangingPunct="1">
              <a:lnSpc>
                <a:spcPct val="100000"/>
              </a:lnSpc>
              <a:spcBef>
                <a:spcPts val="400"/>
              </a:spcBef>
              <a:spcAft>
                <a:spcPts val="0"/>
              </a:spcAft>
              <a:buClr>
                <a:schemeClr val="tx2"/>
              </a:buClr>
              <a:tabLst/>
              <a:defRPr lang="en-US" sz="2400" b="0" i="0" kern="1200" baseline="0" dirty="0" smtClean="0">
                <a:solidFill>
                  <a:schemeClr val="tx1"/>
                </a:solidFill>
                <a:latin typeface="+mn-lt"/>
                <a:ea typeface="Helvetica Neue Thin" panose="020B0403020202020204" pitchFamily="34" charset="0"/>
                <a:cs typeface="+mn-cs"/>
              </a:defRPr>
            </a:lvl3pPr>
            <a:lvl4pPr algn="l" defTabSz="609585" rtl="0" eaLnBrk="1" latinLnBrk="0" hangingPunct="1">
              <a:lnSpc>
                <a:spcPct val="100000"/>
              </a:lnSpc>
              <a:spcBef>
                <a:spcPts val="400"/>
              </a:spcBef>
              <a:spcAft>
                <a:spcPts val="0"/>
              </a:spcAft>
              <a:buClr>
                <a:schemeClr val="tx2"/>
              </a:buClr>
              <a:buSzPct val="93000"/>
              <a:tabLst/>
              <a:defRPr lang="en-US" sz="2400" b="0" i="0" kern="1200" baseline="0" dirty="0" smtClean="0">
                <a:solidFill>
                  <a:schemeClr val="tx1"/>
                </a:solidFill>
                <a:latin typeface="+mn-lt"/>
                <a:ea typeface="Helvetica Neue Thin" panose="020B0403020202020204" pitchFamily="34" charset="0"/>
                <a:cs typeface="+mn-cs"/>
              </a:defRPr>
            </a:lvl4pPr>
            <a:lvl5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5pPr>
          </a:lstStyle>
          <a:p>
            <a:pPr lvl="1"/>
            <a:r>
              <a:rPr lang="en-US"/>
              <a:t>First level bullet</a:t>
            </a:r>
          </a:p>
          <a:p>
            <a:pPr lvl="2"/>
            <a:r>
              <a:rPr lang="en-US"/>
              <a:t>Second level bullet</a:t>
            </a:r>
          </a:p>
          <a:p>
            <a:pPr lvl="3"/>
            <a:r>
              <a:rPr lang="en-US"/>
              <a:t>Third level bullet</a:t>
            </a:r>
          </a:p>
          <a:p>
            <a:pPr lvl="4"/>
            <a:r>
              <a:rPr lang="en-US"/>
              <a:t>Fourth level bullet</a:t>
            </a:r>
          </a:p>
        </p:txBody>
      </p:sp>
      <p:sp>
        <p:nvSpPr>
          <p:cNvPr id="8" name="Slide Number Placeholder 2">
            <a:extLst>
              <a:ext uri="{FF2B5EF4-FFF2-40B4-BE49-F238E27FC236}">
                <a16:creationId xmlns:a16="http://schemas.microsoft.com/office/drawing/2014/main" id="{74103146-0ED8-B043-B2AD-C9BAFBB70F5E}"/>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1099424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3 Headers +3 Text">
    <p:spTree>
      <p:nvGrpSpPr>
        <p:cNvPr id="1" name=""/>
        <p:cNvGrpSpPr/>
        <p:nvPr/>
      </p:nvGrpSpPr>
      <p:grpSpPr>
        <a:xfrm>
          <a:off x="0" y="0"/>
          <a:ext cx="0" cy="0"/>
          <a:chOff x="0" y="0"/>
          <a:chExt cx="0" cy="0"/>
        </a:xfrm>
      </p:grpSpPr>
      <p:sp>
        <p:nvSpPr>
          <p:cNvPr id="21" name="Text Placeholder 4"/>
          <p:cNvSpPr>
            <a:spLocks noGrp="1"/>
          </p:cNvSpPr>
          <p:nvPr>
            <p:ph type="body" sz="quarter" idx="25" hasCustomPrompt="1"/>
          </p:nvPr>
        </p:nvSpPr>
        <p:spPr>
          <a:xfrm>
            <a:off x="7924800" y="1389889"/>
            <a:ext cx="3657600" cy="639763"/>
          </a:xfrm>
          <a:prstGeom prst="rect">
            <a:avLst/>
          </a:prstGeom>
        </p:spPr>
        <p:txBody>
          <a:bodyPr anchor="b">
            <a:noAutofit/>
          </a:bodyPr>
          <a:lstStyle>
            <a:lvl1pPr marL="0" indent="0">
              <a:buNone/>
              <a:defRPr sz="37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18" name="Text Placeholder 4"/>
          <p:cNvSpPr>
            <a:spLocks noGrp="1"/>
          </p:cNvSpPr>
          <p:nvPr>
            <p:ph type="body" sz="quarter" idx="24" hasCustomPrompt="1"/>
          </p:nvPr>
        </p:nvSpPr>
        <p:spPr>
          <a:xfrm>
            <a:off x="4267200" y="1389889"/>
            <a:ext cx="3657600" cy="639763"/>
          </a:xfrm>
          <a:prstGeom prst="rect">
            <a:avLst/>
          </a:prstGeom>
        </p:spPr>
        <p:txBody>
          <a:bodyPr anchor="b">
            <a:noAutofit/>
          </a:bodyPr>
          <a:lstStyle>
            <a:lvl1pPr marL="0" indent="0">
              <a:buNone/>
              <a:defRPr sz="37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16" name="Text Placeholder 4"/>
          <p:cNvSpPr>
            <a:spLocks noGrp="1"/>
          </p:cNvSpPr>
          <p:nvPr>
            <p:ph type="body" sz="quarter" idx="13" hasCustomPrompt="1"/>
          </p:nvPr>
        </p:nvSpPr>
        <p:spPr>
          <a:xfrm>
            <a:off x="609600" y="1389443"/>
            <a:ext cx="3657600" cy="639763"/>
          </a:xfrm>
          <a:prstGeom prst="rect">
            <a:avLst/>
          </a:prstGeom>
        </p:spPr>
        <p:txBody>
          <a:bodyPr anchor="b">
            <a:noAutofit/>
          </a:bodyPr>
          <a:lstStyle>
            <a:lvl1pPr marL="0" indent="0">
              <a:buNone/>
              <a:defRPr sz="37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14" name="Title 1"/>
          <p:cNvSpPr>
            <a:spLocks noGrp="1"/>
          </p:cNvSpPr>
          <p:nvPr>
            <p:ph type="title" hasCustomPrompt="1"/>
          </p:nvPr>
        </p:nvSpPr>
        <p:spPr>
          <a:xfrm>
            <a:off x="609600" y="240771"/>
            <a:ext cx="10972800" cy="1143000"/>
          </a:xfrm>
        </p:spPr>
        <p:txBody>
          <a:bodyPr/>
          <a:lstStyle/>
          <a:p>
            <a:r>
              <a:rPr lang="en-US"/>
              <a:t>Click to edit title</a:t>
            </a:r>
          </a:p>
        </p:txBody>
      </p:sp>
      <p:sp>
        <p:nvSpPr>
          <p:cNvPr id="9" name="Content Placeholder 3"/>
          <p:cNvSpPr>
            <a:spLocks noGrp="1"/>
          </p:cNvSpPr>
          <p:nvPr>
            <p:ph sz="quarter" idx="10" hasCustomPrompt="1"/>
          </p:nvPr>
        </p:nvSpPr>
        <p:spPr>
          <a:xfrm>
            <a:off x="609600" y="2029969"/>
            <a:ext cx="3657600" cy="4327145"/>
          </a:xfrm>
          <a:prstGeom prst="rect">
            <a:avLst/>
          </a:prstGeom>
        </p:spPr>
        <p:txBody>
          <a:bodyPr/>
          <a:lstStyle>
            <a:lvl1pPr marL="609585" indent="-609585">
              <a:lnSpc>
                <a:spcPct val="110000"/>
              </a:lnSpc>
              <a:buFont typeface="Arial" panose="020B0604020202020204" pitchFamily="34" charset="0"/>
              <a:buChar char="•"/>
              <a:defRPr sz="3733"/>
            </a:lvl1pPr>
            <a:lvl2pPr marL="914377" indent="-609585">
              <a:lnSpc>
                <a:spcPct val="110000"/>
              </a:lnSpc>
              <a:buFont typeface="Courier New" panose="02070309020205020404" pitchFamily="49" charset="0"/>
              <a:buChar char="o"/>
              <a:defRPr sz="3200"/>
            </a:lvl2pPr>
            <a:lvl3pPr marL="1219170" indent="-609585">
              <a:lnSpc>
                <a:spcPct val="110000"/>
              </a:lnSpc>
              <a:buFont typeface="Wingdings" panose="05000000000000000000" pitchFamily="2" charset="2"/>
              <a:buChar char="§"/>
              <a:defRPr sz="2667"/>
            </a:lvl3pPr>
            <a:lvl4pPr marL="1523962" indent="-609585">
              <a:lnSpc>
                <a:spcPct val="110000"/>
              </a:lnSpc>
              <a:buFont typeface="Arial" panose="020B0604020202020204" pitchFamily="34" charset="0"/>
              <a:buChar char="-"/>
              <a:defRPr sz="2667"/>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a:p>
            <a:pPr lvl="3"/>
            <a:r>
              <a:rPr lang="en-US"/>
              <a:t>Bullet level 4</a:t>
            </a:r>
          </a:p>
        </p:txBody>
      </p:sp>
      <p:sp>
        <p:nvSpPr>
          <p:cNvPr id="10" name="Content Placeholder 3"/>
          <p:cNvSpPr>
            <a:spLocks noGrp="1"/>
          </p:cNvSpPr>
          <p:nvPr>
            <p:ph sz="quarter" idx="26" hasCustomPrompt="1"/>
          </p:nvPr>
        </p:nvSpPr>
        <p:spPr>
          <a:xfrm>
            <a:off x="4267200" y="2029206"/>
            <a:ext cx="3657600" cy="4327145"/>
          </a:xfrm>
          <a:prstGeom prst="rect">
            <a:avLst/>
          </a:prstGeom>
        </p:spPr>
        <p:txBody>
          <a:bodyPr/>
          <a:lstStyle>
            <a:lvl1pPr marL="609585" indent="-609585">
              <a:lnSpc>
                <a:spcPct val="110000"/>
              </a:lnSpc>
              <a:buFont typeface="Arial" panose="020B0604020202020204" pitchFamily="34" charset="0"/>
              <a:buChar char="•"/>
              <a:defRPr sz="3733" baseline="0"/>
            </a:lvl1pPr>
            <a:lvl2pPr marL="914377" indent="-609585">
              <a:lnSpc>
                <a:spcPct val="110000"/>
              </a:lnSpc>
              <a:buFont typeface="Courier New" panose="02070309020205020404" pitchFamily="49" charset="0"/>
              <a:buChar char="o"/>
              <a:defRPr sz="3200"/>
            </a:lvl2pPr>
            <a:lvl3pPr marL="1219170" indent="-609585">
              <a:lnSpc>
                <a:spcPct val="110000"/>
              </a:lnSpc>
              <a:buFont typeface="Wingdings" panose="05000000000000000000" pitchFamily="2" charset="2"/>
              <a:buChar char="§"/>
              <a:defRPr sz="2667"/>
            </a:lvl3pPr>
            <a:lvl4pPr marL="1523962" indent="-609585">
              <a:lnSpc>
                <a:spcPct val="110000"/>
              </a:lnSpc>
              <a:buFont typeface="Arial" panose="020B0604020202020204" pitchFamily="34" charset="0"/>
              <a:buChar char="-"/>
              <a:defRPr sz="2667"/>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Text here</a:t>
            </a:r>
          </a:p>
          <a:p>
            <a:pPr lvl="1"/>
            <a:r>
              <a:rPr lang="en-US"/>
              <a:t>Bullet level 2</a:t>
            </a:r>
          </a:p>
          <a:p>
            <a:pPr lvl="2"/>
            <a:r>
              <a:rPr lang="en-US"/>
              <a:t>Bullet level 3</a:t>
            </a:r>
          </a:p>
          <a:p>
            <a:pPr lvl="3"/>
            <a:r>
              <a:rPr lang="en-US"/>
              <a:t>Bullet level 4</a:t>
            </a:r>
          </a:p>
        </p:txBody>
      </p:sp>
      <p:sp>
        <p:nvSpPr>
          <p:cNvPr id="13" name="Content Placeholder 3"/>
          <p:cNvSpPr>
            <a:spLocks noGrp="1"/>
          </p:cNvSpPr>
          <p:nvPr>
            <p:ph sz="quarter" idx="27" hasCustomPrompt="1"/>
          </p:nvPr>
        </p:nvSpPr>
        <p:spPr>
          <a:xfrm>
            <a:off x="7929880" y="2029969"/>
            <a:ext cx="3657600" cy="4327145"/>
          </a:xfrm>
          <a:prstGeom prst="rect">
            <a:avLst/>
          </a:prstGeom>
        </p:spPr>
        <p:txBody>
          <a:bodyPr/>
          <a:lstStyle>
            <a:lvl1pPr marL="609585" indent="-609585">
              <a:lnSpc>
                <a:spcPct val="110000"/>
              </a:lnSpc>
              <a:buFont typeface="Arial" panose="020B0604020202020204" pitchFamily="34" charset="0"/>
              <a:buChar char="•"/>
              <a:defRPr sz="3733"/>
            </a:lvl1pPr>
            <a:lvl2pPr marL="914377" indent="-609585">
              <a:lnSpc>
                <a:spcPct val="110000"/>
              </a:lnSpc>
              <a:buFont typeface="Courier New" panose="02070309020205020404" pitchFamily="49" charset="0"/>
              <a:buChar char="o"/>
              <a:defRPr sz="3200"/>
            </a:lvl2pPr>
            <a:lvl3pPr marL="1219170" indent="-609585">
              <a:lnSpc>
                <a:spcPct val="110000"/>
              </a:lnSpc>
              <a:buFont typeface="Wingdings" panose="05000000000000000000" pitchFamily="2" charset="2"/>
              <a:buChar char="§"/>
              <a:defRPr sz="2667"/>
            </a:lvl3pPr>
            <a:lvl4pPr marL="1523962" indent="-609585">
              <a:lnSpc>
                <a:spcPct val="110000"/>
              </a:lnSpc>
              <a:buFont typeface="Arial" panose="020B0604020202020204" pitchFamily="34" charset="0"/>
              <a:buChar char="-"/>
              <a:defRPr sz="2667"/>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Text here</a:t>
            </a:r>
          </a:p>
          <a:p>
            <a:pPr lvl="1"/>
            <a:r>
              <a:rPr lang="en-US"/>
              <a:t>Bullet level 2</a:t>
            </a:r>
          </a:p>
          <a:p>
            <a:pPr lvl="2"/>
            <a:r>
              <a:rPr lang="en-US"/>
              <a:t>Bullet level 3</a:t>
            </a:r>
          </a:p>
          <a:p>
            <a:pPr lvl="3"/>
            <a:r>
              <a:rPr lang="en-US"/>
              <a:t>Bullet level 4</a:t>
            </a:r>
          </a:p>
        </p:txBody>
      </p:sp>
    </p:spTree>
    <p:extLst>
      <p:ext uri="{BB962C8B-B14F-4D97-AF65-F5344CB8AC3E}">
        <p14:creationId xmlns:p14="http://schemas.microsoft.com/office/powerpoint/2010/main" val="2052337875"/>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SLIDE_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39ED2-23E6-0241-83F5-E697607FBF52}"/>
              </a:ext>
            </a:extLst>
          </p:cNvPr>
          <p:cNvSpPr/>
          <p:nvPr/>
        </p:nvSpPr>
        <p:spPr>
          <a:xfrm>
            <a:off x="6096000" y="1"/>
            <a:ext cx="6096000" cy="6270172"/>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a:xfrm>
            <a:off x="383397" y="204645"/>
            <a:ext cx="5291473" cy="1235172"/>
          </a:xfrm>
        </p:spPr>
        <p:txBody>
          <a:bodyPr anchor="t"/>
          <a:lstStyle/>
          <a:p>
            <a:r>
              <a:rPr lang="en-US"/>
              <a:t>Click to Add Title</a:t>
            </a:r>
          </a:p>
        </p:txBody>
      </p:sp>
      <p:sp>
        <p:nvSpPr>
          <p:cNvPr id="31" name="Text Placeholder 4">
            <a:extLst>
              <a:ext uri="{FF2B5EF4-FFF2-40B4-BE49-F238E27FC236}">
                <a16:creationId xmlns:a16="http://schemas.microsoft.com/office/drawing/2014/main" id="{2DDC9D50-4E3D-CB4C-B9B5-F228C916BF24}"/>
              </a:ext>
            </a:extLst>
          </p:cNvPr>
          <p:cNvSpPr>
            <a:spLocks noGrp="1"/>
          </p:cNvSpPr>
          <p:nvPr>
            <p:ph type="body" sz="quarter" idx="40" hasCustomPrompt="1"/>
          </p:nvPr>
        </p:nvSpPr>
        <p:spPr>
          <a:xfrm>
            <a:off x="7796247" y="365895"/>
            <a:ext cx="3756416" cy="449280"/>
          </a:xfrm>
          <a:prstGeom prst="rect">
            <a:avLst/>
          </a:prstGeom>
        </p:spPr>
        <p:txBody>
          <a:bodyPr lIns="0" bIns="0" anchor="b"/>
          <a:lstStyle>
            <a:lvl1pPr>
              <a:defRPr sz="1867" b="1">
                <a:solidFill>
                  <a:schemeClr val="accent2"/>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32" name="Text Placeholder 8">
            <a:extLst>
              <a:ext uri="{FF2B5EF4-FFF2-40B4-BE49-F238E27FC236}">
                <a16:creationId xmlns:a16="http://schemas.microsoft.com/office/drawing/2014/main" id="{E00BFE1D-E62E-1E44-A213-1D0752352B39}"/>
              </a:ext>
            </a:extLst>
          </p:cNvPr>
          <p:cNvSpPr>
            <a:spLocks noGrp="1"/>
          </p:cNvSpPr>
          <p:nvPr>
            <p:ph type="body" sz="quarter" idx="41" hasCustomPrompt="1"/>
          </p:nvPr>
        </p:nvSpPr>
        <p:spPr>
          <a:xfrm>
            <a:off x="6681472" y="365899"/>
            <a:ext cx="901721" cy="924764"/>
          </a:xfrm>
          <a:prstGeom prst="rect">
            <a:avLst/>
          </a:prstGeom>
        </p:spPr>
        <p:txBody>
          <a:bodyPr vert="horz" lIns="91440" tIns="45720" rIns="0" bIns="0" rtlCol="0" anchor="ctr">
            <a:noAutofit/>
          </a:bodyPr>
          <a:lstStyle>
            <a:lvl1pPr algn="r">
              <a:defRPr lang="en-US" sz="4267" b="1" dirty="0">
                <a:solidFill>
                  <a:schemeClr val="accent2"/>
                </a:solidFill>
              </a:defRPr>
            </a:lvl1pPr>
          </a:lstStyle>
          <a:p>
            <a:pPr lvl="0" algn="ctr"/>
            <a:r>
              <a:rPr lang="en-US"/>
              <a:t>01</a:t>
            </a:r>
          </a:p>
        </p:txBody>
      </p:sp>
      <p:sp>
        <p:nvSpPr>
          <p:cNvPr id="33" name="Text Placeholder 4">
            <a:extLst>
              <a:ext uri="{FF2B5EF4-FFF2-40B4-BE49-F238E27FC236}">
                <a16:creationId xmlns:a16="http://schemas.microsoft.com/office/drawing/2014/main" id="{2E12B16E-1923-234A-ACB8-691381ABAE46}"/>
              </a:ext>
            </a:extLst>
          </p:cNvPr>
          <p:cNvSpPr>
            <a:spLocks noGrp="1"/>
          </p:cNvSpPr>
          <p:nvPr>
            <p:ph type="body" sz="quarter" idx="51" hasCustomPrompt="1"/>
          </p:nvPr>
        </p:nvSpPr>
        <p:spPr>
          <a:xfrm>
            <a:off x="7796247" y="841383"/>
            <a:ext cx="3756416"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34" name="Text Placeholder 4">
            <a:extLst>
              <a:ext uri="{FF2B5EF4-FFF2-40B4-BE49-F238E27FC236}">
                <a16:creationId xmlns:a16="http://schemas.microsoft.com/office/drawing/2014/main" id="{1BC5B3F3-6A23-0C4F-8096-4436F67C0E6F}"/>
              </a:ext>
            </a:extLst>
          </p:cNvPr>
          <p:cNvSpPr>
            <a:spLocks noGrp="1"/>
          </p:cNvSpPr>
          <p:nvPr>
            <p:ph type="body" sz="quarter" idx="52" hasCustomPrompt="1"/>
          </p:nvPr>
        </p:nvSpPr>
        <p:spPr>
          <a:xfrm>
            <a:off x="7796246" y="1544409"/>
            <a:ext cx="3756417" cy="449280"/>
          </a:xfrm>
          <a:prstGeom prst="rect">
            <a:avLst/>
          </a:prstGeom>
        </p:spPr>
        <p:txBody>
          <a:bodyPr lIns="0" bIns="0" anchor="b"/>
          <a:lstStyle>
            <a:lvl1pPr>
              <a:defRPr lang="en-US" sz="1867" b="1" i="0" kern="1200" dirty="0">
                <a:solidFill>
                  <a:schemeClr val="tx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35" name="Text Placeholder 8">
            <a:extLst>
              <a:ext uri="{FF2B5EF4-FFF2-40B4-BE49-F238E27FC236}">
                <a16:creationId xmlns:a16="http://schemas.microsoft.com/office/drawing/2014/main" id="{3B8D1CAC-51B0-174F-8500-2B89F106A8A4}"/>
              </a:ext>
            </a:extLst>
          </p:cNvPr>
          <p:cNvSpPr>
            <a:spLocks noGrp="1"/>
          </p:cNvSpPr>
          <p:nvPr>
            <p:ph type="body" sz="quarter" idx="53" hasCustomPrompt="1"/>
          </p:nvPr>
        </p:nvSpPr>
        <p:spPr>
          <a:xfrm>
            <a:off x="6686557" y="1544411"/>
            <a:ext cx="896636" cy="924767"/>
          </a:xfrm>
          <a:prstGeom prst="rect">
            <a:avLst/>
          </a:prstGeom>
        </p:spPr>
        <p:txBody>
          <a:bodyPr vert="horz" lIns="91440" tIns="45720" rIns="0" bIns="0" rtlCol="0" anchor="ctr">
            <a:noAutofit/>
          </a:bodyPr>
          <a:lstStyle>
            <a:lvl1pPr algn="r">
              <a:defRPr lang="en-US" sz="4267" b="1" i="0" kern="1200" dirty="0">
                <a:solidFill>
                  <a:schemeClr val="tx2"/>
                </a:solidFill>
                <a:latin typeface="+mn-lt"/>
                <a:ea typeface="Helvetica Neue Thin" panose="020B0403020202020204" pitchFamily="34" charset="0"/>
                <a:cs typeface="+mn-cs"/>
              </a:defRPr>
            </a:lvl1pPr>
          </a:lstStyle>
          <a:p>
            <a:pPr marL="0" lvl="0" indent="0" algn="ctr"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02</a:t>
            </a:r>
          </a:p>
        </p:txBody>
      </p:sp>
      <p:sp>
        <p:nvSpPr>
          <p:cNvPr id="36" name="Text Placeholder 4">
            <a:extLst>
              <a:ext uri="{FF2B5EF4-FFF2-40B4-BE49-F238E27FC236}">
                <a16:creationId xmlns:a16="http://schemas.microsoft.com/office/drawing/2014/main" id="{A1EF5B61-2243-4A4D-BE07-ECF218564262}"/>
              </a:ext>
            </a:extLst>
          </p:cNvPr>
          <p:cNvSpPr>
            <a:spLocks noGrp="1"/>
          </p:cNvSpPr>
          <p:nvPr>
            <p:ph type="body" sz="quarter" idx="54" hasCustomPrompt="1"/>
          </p:nvPr>
        </p:nvSpPr>
        <p:spPr>
          <a:xfrm>
            <a:off x="7796246" y="2019897"/>
            <a:ext cx="3756417"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37" name="Text Placeholder 4">
            <a:extLst>
              <a:ext uri="{FF2B5EF4-FFF2-40B4-BE49-F238E27FC236}">
                <a16:creationId xmlns:a16="http://schemas.microsoft.com/office/drawing/2014/main" id="{E1F7BDB5-5936-AD42-9D55-514FDBACB7D1}"/>
              </a:ext>
            </a:extLst>
          </p:cNvPr>
          <p:cNvSpPr>
            <a:spLocks noGrp="1"/>
          </p:cNvSpPr>
          <p:nvPr>
            <p:ph type="body" sz="quarter" idx="55" hasCustomPrompt="1"/>
          </p:nvPr>
        </p:nvSpPr>
        <p:spPr>
          <a:xfrm>
            <a:off x="7796244" y="2720028"/>
            <a:ext cx="3756419" cy="449280"/>
          </a:xfrm>
          <a:prstGeom prst="rect">
            <a:avLst/>
          </a:prstGeom>
        </p:spPr>
        <p:txBody>
          <a:bodyPr lIns="0" bIns="0" anchor="b"/>
          <a:lstStyle>
            <a:lvl1pPr>
              <a:defRPr lang="en-US" sz="1867" b="1" i="0" kern="1200" dirty="0">
                <a:solidFill>
                  <a:schemeClr val="accent1"/>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38" name="Text Placeholder 8">
            <a:extLst>
              <a:ext uri="{FF2B5EF4-FFF2-40B4-BE49-F238E27FC236}">
                <a16:creationId xmlns:a16="http://schemas.microsoft.com/office/drawing/2014/main" id="{5A5C4FD3-2CB2-0146-90FD-691CF9932875}"/>
              </a:ext>
            </a:extLst>
          </p:cNvPr>
          <p:cNvSpPr>
            <a:spLocks noGrp="1"/>
          </p:cNvSpPr>
          <p:nvPr>
            <p:ph type="body" sz="quarter" idx="56" hasCustomPrompt="1"/>
          </p:nvPr>
        </p:nvSpPr>
        <p:spPr>
          <a:xfrm>
            <a:off x="6686556" y="2720028"/>
            <a:ext cx="896637" cy="924768"/>
          </a:xfrm>
          <a:prstGeom prst="rect">
            <a:avLst/>
          </a:prstGeom>
        </p:spPr>
        <p:txBody>
          <a:bodyPr vert="horz" lIns="91440" tIns="45720" rIns="0" bIns="0" rtlCol="0" anchor="ctr">
            <a:noAutofit/>
          </a:bodyPr>
          <a:lstStyle>
            <a:lvl1pPr algn="r">
              <a:defRPr lang="en-US" sz="4267" b="1" dirty="0">
                <a:solidFill>
                  <a:schemeClr val="accent1"/>
                </a:solidFill>
              </a:defRPr>
            </a:lvl1pPr>
          </a:lstStyle>
          <a:p>
            <a:pPr lvl="0" algn="ctr"/>
            <a:r>
              <a:rPr lang="en-US"/>
              <a:t>03</a:t>
            </a:r>
          </a:p>
        </p:txBody>
      </p:sp>
      <p:sp>
        <p:nvSpPr>
          <p:cNvPr id="39" name="Text Placeholder 4">
            <a:extLst>
              <a:ext uri="{FF2B5EF4-FFF2-40B4-BE49-F238E27FC236}">
                <a16:creationId xmlns:a16="http://schemas.microsoft.com/office/drawing/2014/main" id="{131006F4-AC93-A848-ABFE-C2EF95EBA0F6}"/>
              </a:ext>
            </a:extLst>
          </p:cNvPr>
          <p:cNvSpPr>
            <a:spLocks noGrp="1"/>
          </p:cNvSpPr>
          <p:nvPr>
            <p:ph type="body" sz="quarter" idx="57" hasCustomPrompt="1"/>
          </p:nvPr>
        </p:nvSpPr>
        <p:spPr>
          <a:xfrm>
            <a:off x="7796244" y="3195516"/>
            <a:ext cx="375641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40" name="Text Placeholder 4">
            <a:extLst>
              <a:ext uri="{FF2B5EF4-FFF2-40B4-BE49-F238E27FC236}">
                <a16:creationId xmlns:a16="http://schemas.microsoft.com/office/drawing/2014/main" id="{2179E908-641A-5442-BA77-A7E447262433}"/>
              </a:ext>
            </a:extLst>
          </p:cNvPr>
          <p:cNvSpPr>
            <a:spLocks noGrp="1"/>
          </p:cNvSpPr>
          <p:nvPr>
            <p:ph type="body" sz="quarter" idx="58" hasCustomPrompt="1"/>
          </p:nvPr>
        </p:nvSpPr>
        <p:spPr>
          <a:xfrm>
            <a:off x="7796244" y="3895647"/>
            <a:ext cx="3756419" cy="449280"/>
          </a:xfrm>
          <a:prstGeom prst="rect">
            <a:avLst/>
          </a:prstGeom>
        </p:spPr>
        <p:txBody>
          <a:bodyPr lIns="0" bIns="0" anchor="b"/>
          <a:lstStyle>
            <a:lvl1pPr>
              <a:defRPr lang="en-US" sz="1867" b="1" i="0" kern="1200" dirty="0">
                <a:solidFill>
                  <a:schemeClr val="accent3"/>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41" name="Text Placeholder 8">
            <a:extLst>
              <a:ext uri="{FF2B5EF4-FFF2-40B4-BE49-F238E27FC236}">
                <a16:creationId xmlns:a16="http://schemas.microsoft.com/office/drawing/2014/main" id="{40BE9F43-9B3D-4044-BC4E-7E3BA835BCCD}"/>
              </a:ext>
            </a:extLst>
          </p:cNvPr>
          <p:cNvSpPr>
            <a:spLocks noGrp="1"/>
          </p:cNvSpPr>
          <p:nvPr>
            <p:ph type="body" sz="quarter" idx="59" hasCustomPrompt="1"/>
          </p:nvPr>
        </p:nvSpPr>
        <p:spPr>
          <a:xfrm>
            <a:off x="6681472" y="3895647"/>
            <a:ext cx="901721" cy="924768"/>
          </a:xfrm>
          <a:prstGeom prst="rect">
            <a:avLst/>
          </a:prstGeom>
        </p:spPr>
        <p:txBody>
          <a:bodyPr vert="horz" lIns="91440" tIns="45720" rIns="0" bIns="0" rtlCol="0" anchor="ctr">
            <a:noAutofit/>
          </a:bodyPr>
          <a:lstStyle>
            <a:lvl1pPr algn="r">
              <a:defRPr lang="en-US" sz="4267" b="1" dirty="0">
                <a:solidFill>
                  <a:schemeClr val="accent3"/>
                </a:solidFill>
              </a:defRPr>
            </a:lvl1pPr>
          </a:lstStyle>
          <a:p>
            <a:pPr lvl="0" algn="ctr"/>
            <a:r>
              <a:rPr lang="en-US"/>
              <a:t>04</a:t>
            </a:r>
          </a:p>
        </p:txBody>
      </p:sp>
      <p:sp>
        <p:nvSpPr>
          <p:cNvPr id="42" name="Text Placeholder 4">
            <a:extLst>
              <a:ext uri="{FF2B5EF4-FFF2-40B4-BE49-F238E27FC236}">
                <a16:creationId xmlns:a16="http://schemas.microsoft.com/office/drawing/2014/main" id="{8AFA3CEA-07A9-2846-8E33-9A40B594CFE0}"/>
              </a:ext>
            </a:extLst>
          </p:cNvPr>
          <p:cNvSpPr>
            <a:spLocks noGrp="1"/>
          </p:cNvSpPr>
          <p:nvPr>
            <p:ph type="body" sz="quarter" idx="60" hasCustomPrompt="1"/>
          </p:nvPr>
        </p:nvSpPr>
        <p:spPr>
          <a:xfrm>
            <a:off x="7796244" y="4371135"/>
            <a:ext cx="375641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43" name="Text Placeholder 4">
            <a:extLst>
              <a:ext uri="{FF2B5EF4-FFF2-40B4-BE49-F238E27FC236}">
                <a16:creationId xmlns:a16="http://schemas.microsoft.com/office/drawing/2014/main" id="{DFD44F2B-989D-B14F-9249-0B1CFC241B3D}"/>
              </a:ext>
            </a:extLst>
          </p:cNvPr>
          <p:cNvSpPr>
            <a:spLocks noGrp="1"/>
          </p:cNvSpPr>
          <p:nvPr>
            <p:ph type="body" sz="quarter" idx="61" hasCustomPrompt="1"/>
          </p:nvPr>
        </p:nvSpPr>
        <p:spPr>
          <a:xfrm>
            <a:off x="7796244" y="5071265"/>
            <a:ext cx="3756419" cy="449280"/>
          </a:xfrm>
          <a:prstGeom prst="rect">
            <a:avLst/>
          </a:prstGeom>
        </p:spPr>
        <p:txBody>
          <a:bodyPr lIns="0" bIns="0" anchor="b"/>
          <a:lstStyle>
            <a:lvl1pPr>
              <a:defRPr lang="en-US" sz="1867" b="1" i="0" kern="1200" dirty="0">
                <a:solidFill>
                  <a:schemeClr val="bg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44" name="Text Placeholder 8">
            <a:extLst>
              <a:ext uri="{FF2B5EF4-FFF2-40B4-BE49-F238E27FC236}">
                <a16:creationId xmlns:a16="http://schemas.microsoft.com/office/drawing/2014/main" id="{DBF1F09E-2235-7F48-9314-5A46F45E8A4E}"/>
              </a:ext>
            </a:extLst>
          </p:cNvPr>
          <p:cNvSpPr>
            <a:spLocks noGrp="1"/>
          </p:cNvSpPr>
          <p:nvPr>
            <p:ph type="body" sz="quarter" idx="62" hasCustomPrompt="1"/>
          </p:nvPr>
        </p:nvSpPr>
        <p:spPr>
          <a:xfrm>
            <a:off x="6686556" y="5071267"/>
            <a:ext cx="896637" cy="924767"/>
          </a:xfrm>
          <a:prstGeom prst="rect">
            <a:avLst/>
          </a:prstGeom>
        </p:spPr>
        <p:txBody>
          <a:bodyPr vert="horz" lIns="91440" tIns="45720" rIns="0" bIns="0" rtlCol="0" anchor="ctr">
            <a:noAutofit/>
          </a:bodyPr>
          <a:lstStyle>
            <a:lvl1pPr algn="r">
              <a:defRPr lang="en-US" sz="4267" b="1" dirty="0">
                <a:solidFill>
                  <a:schemeClr val="bg2"/>
                </a:solidFill>
              </a:defRPr>
            </a:lvl1pPr>
          </a:lstStyle>
          <a:p>
            <a:pPr lvl="0" algn="ctr"/>
            <a:r>
              <a:rPr lang="en-US"/>
              <a:t>05</a:t>
            </a:r>
          </a:p>
        </p:txBody>
      </p:sp>
      <p:sp>
        <p:nvSpPr>
          <p:cNvPr id="45" name="Text Placeholder 4">
            <a:extLst>
              <a:ext uri="{FF2B5EF4-FFF2-40B4-BE49-F238E27FC236}">
                <a16:creationId xmlns:a16="http://schemas.microsoft.com/office/drawing/2014/main" id="{719351DC-386B-8D4E-9849-D4463DC0C0DC}"/>
              </a:ext>
            </a:extLst>
          </p:cNvPr>
          <p:cNvSpPr>
            <a:spLocks noGrp="1"/>
          </p:cNvSpPr>
          <p:nvPr>
            <p:ph type="body" sz="quarter" idx="63" hasCustomPrompt="1"/>
          </p:nvPr>
        </p:nvSpPr>
        <p:spPr>
          <a:xfrm>
            <a:off x="7796244" y="5546753"/>
            <a:ext cx="375641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4" name="Text Placeholder 3">
            <a:extLst>
              <a:ext uri="{FF2B5EF4-FFF2-40B4-BE49-F238E27FC236}">
                <a16:creationId xmlns:a16="http://schemas.microsoft.com/office/drawing/2014/main" id="{D4D2C81F-0597-1843-AE5F-44DDFBBBD5B6}"/>
              </a:ext>
            </a:extLst>
          </p:cNvPr>
          <p:cNvSpPr>
            <a:spLocks noGrp="1"/>
          </p:cNvSpPr>
          <p:nvPr>
            <p:ph type="body" sz="quarter" idx="64" hasCustomPrompt="1"/>
          </p:nvPr>
        </p:nvSpPr>
        <p:spPr>
          <a:xfrm>
            <a:off x="383395" y="1436911"/>
            <a:ext cx="5268251" cy="4267965"/>
          </a:xfrm>
          <a:prstGeom prst="rect">
            <a:avLst/>
          </a:prstGeom>
        </p:spPr>
        <p:txBody>
          <a:bodyPr/>
          <a:lstStyle>
            <a:lvl1pPr algn="l" defTabSz="609585" rtl="0" eaLnBrk="1" latinLnBrk="0" hangingPunct="1">
              <a:lnSpc>
                <a:spcPct val="100000"/>
              </a:lnSpc>
              <a:spcBef>
                <a:spcPts val="400"/>
              </a:spcBef>
              <a:spcAft>
                <a:spcPts val="0"/>
              </a:spcAft>
              <a:buClr>
                <a:schemeClr val="tx2"/>
              </a:buClr>
              <a:tabLst/>
              <a:defRPr lang="en-US" sz="2667" b="0" i="0" kern="1200" baseline="0" dirty="0">
                <a:solidFill>
                  <a:schemeClr val="tx1"/>
                </a:solidFill>
                <a:latin typeface="+mn-lt"/>
                <a:ea typeface="Helvetica Neue Thin" panose="020B0403020202020204" pitchFamily="34" charset="0"/>
                <a:cs typeface="+mn-cs"/>
              </a:defRPr>
            </a:lvl1pPr>
            <a:lvl2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2pPr>
            <a:lvl3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3pPr>
            <a:lvl4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4pPr>
            <a:lvl5pPr algn="l" defTabSz="609585" rtl="0" eaLnBrk="1" latinLnBrk="0" hangingPunct="1">
              <a:lnSpc>
                <a:spcPct val="100000"/>
              </a:lnSpc>
              <a:spcBef>
                <a:spcPts val="400"/>
              </a:spcBef>
              <a:spcAft>
                <a:spcPts val="0"/>
              </a:spcAft>
              <a:buClr>
                <a:schemeClr val="tx2"/>
              </a:buClr>
              <a:tabLst/>
              <a:defRPr lang="en-US" sz="2400" b="0" i="0" kern="1200" baseline="0" dirty="0">
                <a:solidFill>
                  <a:schemeClr val="tx1"/>
                </a:solidFill>
                <a:latin typeface="+mn-lt"/>
                <a:ea typeface="Helvetica Neue Thin" panose="020B0403020202020204" pitchFamily="34" charset="0"/>
                <a:cs typeface="+mn-cs"/>
              </a:defRPr>
            </a:lvl5pPr>
          </a:lstStyle>
          <a:p>
            <a:pPr lvl="0"/>
            <a:r>
              <a:rPr lang="en-US"/>
              <a:t>Click to add text</a:t>
            </a:r>
          </a:p>
          <a:p>
            <a:pPr lvl="1"/>
            <a:r>
              <a:rPr lang="en-US"/>
              <a:t>First level bullet</a:t>
            </a:r>
          </a:p>
          <a:p>
            <a:pPr lvl="2"/>
            <a:r>
              <a:rPr lang="en-US"/>
              <a:t>Second level bullet</a:t>
            </a:r>
          </a:p>
          <a:p>
            <a:pPr lvl="3"/>
            <a:r>
              <a:rPr lang="en-US"/>
              <a:t>Third level bullet</a:t>
            </a:r>
          </a:p>
          <a:p>
            <a:pPr lvl="4"/>
            <a:r>
              <a:rPr lang="en-US"/>
              <a:t>Fourth level bullet</a:t>
            </a:r>
          </a:p>
        </p:txBody>
      </p:sp>
      <p:cxnSp>
        <p:nvCxnSpPr>
          <p:cNvPr id="25" name="Straight Connector 24">
            <a:extLst>
              <a:ext uri="{FF2B5EF4-FFF2-40B4-BE49-F238E27FC236}">
                <a16:creationId xmlns:a16="http://schemas.microsoft.com/office/drawing/2014/main" id="{10DE17E5-6C5E-384F-A4D3-283BA685FD55}"/>
              </a:ext>
            </a:extLst>
          </p:cNvPr>
          <p:cNvCxnSpPr>
            <a:cxnSpLocks/>
          </p:cNvCxnSpPr>
          <p:nvPr/>
        </p:nvCxnSpPr>
        <p:spPr>
          <a:xfrm>
            <a:off x="7689720" y="5237316"/>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C10A3CB-C090-A94B-AEBC-DCD29FA1E36A}"/>
              </a:ext>
            </a:extLst>
          </p:cNvPr>
          <p:cNvCxnSpPr>
            <a:cxnSpLocks/>
          </p:cNvCxnSpPr>
          <p:nvPr/>
        </p:nvCxnSpPr>
        <p:spPr>
          <a:xfrm>
            <a:off x="7689720" y="406169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CFE109A-2FE4-4842-8676-530C4DCB9153}"/>
              </a:ext>
            </a:extLst>
          </p:cNvPr>
          <p:cNvCxnSpPr>
            <a:cxnSpLocks/>
          </p:cNvCxnSpPr>
          <p:nvPr/>
        </p:nvCxnSpPr>
        <p:spPr>
          <a:xfrm>
            <a:off x="7689720" y="2886079"/>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59DC11E-9BA7-794C-94EE-EC24C50B3041}"/>
              </a:ext>
            </a:extLst>
          </p:cNvPr>
          <p:cNvCxnSpPr>
            <a:cxnSpLocks/>
          </p:cNvCxnSpPr>
          <p:nvPr/>
        </p:nvCxnSpPr>
        <p:spPr>
          <a:xfrm>
            <a:off x="7689720" y="1710460"/>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8952BEA-2213-4949-BD9A-021C34C69C63}"/>
              </a:ext>
            </a:extLst>
          </p:cNvPr>
          <p:cNvCxnSpPr>
            <a:cxnSpLocks/>
          </p:cNvCxnSpPr>
          <p:nvPr/>
        </p:nvCxnSpPr>
        <p:spPr>
          <a:xfrm>
            <a:off x="7689720" y="53194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6" name="Slide Number Placeholder 2">
            <a:extLst>
              <a:ext uri="{FF2B5EF4-FFF2-40B4-BE49-F238E27FC236}">
                <a16:creationId xmlns:a16="http://schemas.microsoft.com/office/drawing/2014/main" id="{8660454D-08C8-AB4C-8DAC-6CC644987ECB}"/>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1045886258"/>
      </p:ext>
    </p:extLst>
  </p:cSld>
  <p:clrMapOvr>
    <a:masterClrMapping/>
  </p:clrMapOvr>
  <p:transition>
    <p:fade/>
  </p:transition>
  <p:extLst>
    <p:ext uri="{DCECCB84-F9BA-43D5-87BE-67443E8EF086}">
      <p15:sldGuideLst xmlns:p15="http://schemas.microsoft.com/office/powerpoint/2012/main">
        <p15:guide id="1" orient="horz" pos="1945">
          <p15:clr>
            <a:srgbClr val="FBAE40"/>
          </p15:clr>
        </p15:guide>
        <p15:guide id="2" pos="2754">
          <p15:clr>
            <a:srgbClr val="FBAE40"/>
          </p15:clr>
        </p15:guide>
        <p15:guide id="3" orient="horz" pos="2156">
          <p15:clr>
            <a:srgbClr val="FBAE40"/>
          </p15:clr>
        </p15:guide>
        <p15:guide id="4" orient="horz" pos="2500">
          <p15:clr>
            <a:srgbClr val="FBAE40"/>
          </p15:clr>
        </p15:guide>
        <p15:guide id="5" orient="horz" pos="2711">
          <p15:clr>
            <a:srgbClr val="FBAE40"/>
          </p15:clr>
        </p15:guide>
        <p15:guide id="6" orient="horz" pos="1601">
          <p15:clr>
            <a:srgbClr val="FBAE40"/>
          </p15:clr>
        </p15:guide>
        <p15:guide id="7" orient="horz" pos="1390">
          <p15:clr>
            <a:srgbClr val="FBAE40"/>
          </p15:clr>
        </p15:guide>
        <p15:guide id="8" orient="horz" pos="1046">
          <p15:clr>
            <a:srgbClr val="FBAE40"/>
          </p15:clr>
        </p15:guide>
        <p15:guide id="9" orient="horz" pos="832">
          <p15:clr>
            <a:srgbClr val="FBAE40"/>
          </p15:clr>
        </p15:guide>
        <p15:guide id="10" orient="horz" pos="489">
          <p15:clr>
            <a:srgbClr val="FBAE40"/>
          </p15:clr>
        </p15:guide>
        <p15:guide id="11" orient="horz" pos="2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AGENDA SLIDE_2">
    <p:spTree>
      <p:nvGrpSpPr>
        <p:cNvPr id="1" name=""/>
        <p:cNvGrpSpPr/>
        <p:nvPr/>
      </p:nvGrpSpPr>
      <p:grpSpPr>
        <a:xfrm>
          <a:off x="0" y="0"/>
          <a:ext cx="0" cy="0"/>
          <a:chOff x="0" y="0"/>
          <a:chExt cx="0" cy="0"/>
        </a:xfrm>
      </p:grpSpPr>
      <p:pic>
        <p:nvPicPr>
          <p:cNvPr id="31" name="Picture 30" descr="A person sitting at a table with a computer and smiling at the camera&#10;&#10;Description automatically generated">
            <a:extLst>
              <a:ext uri="{FF2B5EF4-FFF2-40B4-BE49-F238E27FC236}">
                <a16:creationId xmlns:a16="http://schemas.microsoft.com/office/drawing/2014/main" id="{95289ED6-22CB-3841-B9A4-B6BDC3001260}"/>
              </a:ext>
            </a:extLst>
          </p:cNvPr>
          <p:cNvPicPr>
            <a:picLocks noChangeAspect="1"/>
          </p:cNvPicPr>
          <p:nvPr/>
        </p:nvPicPr>
        <p:blipFill>
          <a:blip r:embed="rId2"/>
          <a:stretch>
            <a:fillRect/>
          </a:stretch>
        </p:blipFill>
        <p:spPr>
          <a:xfrm>
            <a:off x="7962709" y="1"/>
            <a:ext cx="4229291" cy="6270169"/>
          </a:xfrm>
          <a:prstGeom prst="rect">
            <a:avLst/>
          </a:prstGeom>
        </p:spPr>
      </p:pic>
      <p:pic>
        <p:nvPicPr>
          <p:cNvPr id="4" name="Picture 3" descr="A picture containing sitting, fireworks, grass, water&#10;&#10;Description automatically generated">
            <a:extLst>
              <a:ext uri="{FF2B5EF4-FFF2-40B4-BE49-F238E27FC236}">
                <a16:creationId xmlns:a16="http://schemas.microsoft.com/office/drawing/2014/main" id="{AA5C325F-4A68-544E-9FFF-FFA03FF8879E}"/>
              </a:ext>
            </a:extLst>
          </p:cNvPr>
          <p:cNvPicPr>
            <a:picLocks noChangeAspect="1"/>
          </p:cNvPicPr>
          <p:nvPr/>
        </p:nvPicPr>
        <p:blipFill rotWithShape="1">
          <a:blip r:embed="rId3"/>
          <a:srcRect l="11291" r="66084" b="433"/>
          <a:stretch/>
        </p:blipFill>
        <p:spPr>
          <a:xfrm>
            <a:off x="6113377" y="1"/>
            <a:ext cx="2531843" cy="6270169"/>
          </a:xfrm>
          <a:prstGeom prst="rect">
            <a:avLst/>
          </a:prstGeom>
        </p:spPr>
      </p:pic>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a:xfrm>
            <a:off x="385705" y="204645"/>
            <a:ext cx="5514623" cy="684355"/>
          </a:xfrm>
        </p:spPr>
        <p:txBody>
          <a:bodyPr anchor="t"/>
          <a:lstStyle/>
          <a:p>
            <a:r>
              <a:rPr lang="en-US"/>
              <a:t>Click to Add Title</a:t>
            </a:r>
          </a:p>
        </p:txBody>
      </p:sp>
      <p:sp>
        <p:nvSpPr>
          <p:cNvPr id="119" name="Text Placeholder 4">
            <a:extLst>
              <a:ext uri="{FF2B5EF4-FFF2-40B4-BE49-F238E27FC236}">
                <a16:creationId xmlns:a16="http://schemas.microsoft.com/office/drawing/2014/main" id="{FA793AB3-DCD5-0640-A2DA-896E5335DB09}"/>
              </a:ext>
            </a:extLst>
          </p:cNvPr>
          <p:cNvSpPr>
            <a:spLocks noGrp="1"/>
          </p:cNvSpPr>
          <p:nvPr>
            <p:ph type="body" sz="quarter" idx="40" hasCustomPrompt="1"/>
          </p:nvPr>
        </p:nvSpPr>
        <p:spPr>
          <a:xfrm>
            <a:off x="1500480" y="1377493"/>
            <a:ext cx="3756416" cy="449280"/>
          </a:xfrm>
          <a:prstGeom prst="rect">
            <a:avLst/>
          </a:prstGeom>
        </p:spPr>
        <p:txBody>
          <a:bodyPr lIns="0" bIns="0" anchor="b"/>
          <a:lstStyle>
            <a:lvl1pPr>
              <a:defRPr sz="1867" b="1">
                <a:solidFill>
                  <a:schemeClr val="accent2"/>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0" name="Text Placeholder 8">
            <a:extLst>
              <a:ext uri="{FF2B5EF4-FFF2-40B4-BE49-F238E27FC236}">
                <a16:creationId xmlns:a16="http://schemas.microsoft.com/office/drawing/2014/main" id="{3E0D0984-A55E-2841-B60B-21DE166D6C97}"/>
              </a:ext>
            </a:extLst>
          </p:cNvPr>
          <p:cNvSpPr>
            <a:spLocks noGrp="1"/>
          </p:cNvSpPr>
          <p:nvPr>
            <p:ph type="body" sz="quarter" idx="41" hasCustomPrompt="1"/>
          </p:nvPr>
        </p:nvSpPr>
        <p:spPr>
          <a:xfrm>
            <a:off x="385705" y="1377498"/>
            <a:ext cx="901721" cy="924764"/>
          </a:xfrm>
          <a:prstGeom prst="rect">
            <a:avLst/>
          </a:prstGeom>
        </p:spPr>
        <p:txBody>
          <a:bodyPr vert="horz" lIns="91440" tIns="45720" rIns="0" bIns="0" rtlCol="0" anchor="ctr">
            <a:noAutofit/>
          </a:bodyPr>
          <a:lstStyle>
            <a:lvl1pPr algn="r">
              <a:defRPr lang="en-US" sz="4267" b="1" dirty="0">
                <a:solidFill>
                  <a:schemeClr val="accent2"/>
                </a:solidFill>
              </a:defRPr>
            </a:lvl1pPr>
          </a:lstStyle>
          <a:p>
            <a:pPr lvl="0" algn="ctr"/>
            <a:r>
              <a:rPr lang="en-US"/>
              <a:t>01</a:t>
            </a:r>
          </a:p>
        </p:txBody>
      </p:sp>
      <p:sp>
        <p:nvSpPr>
          <p:cNvPr id="121" name="Text Placeholder 4">
            <a:extLst>
              <a:ext uri="{FF2B5EF4-FFF2-40B4-BE49-F238E27FC236}">
                <a16:creationId xmlns:a16="http://schemas.microsoft.com/office/drawing/2014/main" id="{38D71896-0420-2442-8989-13784C60FD43}"/>
              </a:ext>
            </a:extLst>
          </p:cNvPr>
          <p:cNvSpPr>
            <a:spLocks noGrp="1"/>
          </p:cNvSpPr>
          <p:nvPr>
            <p:ph type="body" sz="quarter" idx="51" hasCustomPrompt="1"/>
          </p:nvPr>
        </p:nvSpPr>
        <p:spPr>
          <a:xfrm>
            <a:off x="1500480" y="1852981"/>
            <a:ext cx="3756416"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2" name="Text Placeholder 4">
            <a:extLst>
              <a:ext uri="{FF2B5EF4-FFF2-40B4-BE49-F238E27FC236}">
                <a16:creationId xmlns:a16="http://schemas.microsoft.com/office/drawing/2014/main" id="{2B143784-D8F6-E940-9FF9-DF2980164564}"/>
              </a:ext>
            </a:extLst>
          </p:cNvPr>
          <p:cNvSpPr>
            <a:spLocks noGrp="1"/>
          </p:cNvSpPr>
          <p:nvPr>
            <p:ph type="body" sz="quarter" idx="52" hasCustomPrompt="1"/>
          </p:nvPr>
        </p:nvSpPr>
        <p:spPr>
          <a:xfrm>
            <a:off x="1500480" y="2556008"/>
            <a:ext cx="3756417" cy="449280"/>
          </a:xfrm>
          <a:prstGeom prst="rect">
            <a:avLst/>
          </a:prstGeom>
        </p:spPr>
        <p:txBody>
          <a:bodyPr lIns="0" bIns="0" anchor="b"/>
          <a:lstStyle>
            <a:lvl1pPr>
              <a:defRPr lang="en-US" sz="1867" b="1" i="0" kern="1200" dirty="0">
                <a:solidFill>
                  <a:schemeClr val="accent1"/>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3" name="Text Placeholder 8">
            <a:extLst>
              <a:ext uri="{FF2B5EF4-FFF2-40B4-BE49-F238E27FC236}">
                <a16:creationId xmlns:a16="http://schemas.microsoft.com/office/drawing/2014/main" id="{6290917C-F9FF-F740-A706-053C4A763AA9}"/>
              </a:ext>
            </a:extLst>
          </p:cNvPr>
          <p:cNvSpPr>
            <a:spLocks noGrp="1"/>
          </p:cNvSpPr>
          <p:nvPr>
            <p:ph type="body" sz="quarter" idx="53" hasCustomPrompt="1"/>
          </p:nvPr>
        </p:nvSpPr>
        <p:spPr>
          <a:xfrm>
            <a:off x="390790" y="2556010"/>
            <a:ext cx="896636" cy="924767"/>
          </a:xfrm>
          <a:prstGeom prst="rect">
            <a:avLst/>
          </a:prstGeom>
        </p:spPr>
        <p:txBody>
          <a:bodyPr vert="horz" lIns="91440" tIns="45720" rIns="0" bIns="0" rtlCol="0" anchor="ctr">
            <a:noAutofit/>
          </a:bodyPr>
          <a:lstStyle>
            <a:lvl1pPr algn="r">
              <a:defRPr lang="en-US" sz="4267" b="1" i="0" kern="1200" dirty="0">
                <a:solidFill>
                  <a:schemeClr val="accent1"/>
                </a:solidFill>
                <a:latin typeface="+mn-lt"/>
                <a:ea typeface="Helvetica Neue Thin" panose="020B0403020202020204" pitchFamily="34" charset="0"/>
                <a:cs typeface="+mn-cs"/>
              </a:defRPr>
            </a:lvl1pPr>
          </a:lstStyle>
          <a:p>
            <a:pPr marL="0" lvl="0" indent="0" algn="ctr"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02</a:t>
            </a:r>
          </a:p>
        </p:txBody>
      </p:sp>
      <p:sp>
        <p:nvSpPr>
          <p:cNvPr id="124" name="Text Placeholder 4">
            <a:extLst>
              <a:ext uri="{FF2B5EF4-FFF2-40B4-BE49-F238E27FC236}">
                <a16:creationId xmlns:a16="http://schemas.microsoft.com/office/drawing/2014/main" id="{95B97AFB-A90D-3E44-9D39-315D3769F8AC}"/>
              </a:ext>
            </a:extLst>
          </p:cNvPr>
          <p:cNvSpPr>
            <a:spLocks noGrp="1"/>
          </p:cNvSpPr>
          <p:nvPr>
            <p:ph type="body" sz="quarter" idx="54" hasCustomPrompt="1"/>
          </p:nvPr>
        </p:nvSpPr>
        <p:spPr>
          <a:xfrm>
            <a:off x="1500480" y="3031496"/>
            <a:ext cx="3756417"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5" name="Text Placeholder 4">
            <a:extLst>
              <a:ext uri="{FF2B5EF4-FFF2-40B4-BE49-F238E27FC236}">
                <a16:creationId xmlns:a16="http://schemas.microsoft.com/office/drawing/2014/main" id="{85829481-6D7B-F045-8EE9-B4C1ECD75B2F}"/>
              </a:ext>
            </a:extLst>
          </p:cNvPr>
          <p:cNvSpPr>
            <a:spLocks noGrp="1"/>
          </p:cNvSpPr>
          <p:nvPr>
            <p:ph type="body" sz="quarter" idx="55" hasCustomPrompt="1"/>
          </p:nvPr>
        </p:nvSpPr>
        <p:spPr>
          <a:xfrm>
            <a:off x="1500477" y="3731627"/>
            <a:ext cx="3756419" cy="449280"/>
          </a:xfrm>
          <a:prstGeom prst="rect">
            <a:avLst/>
          </a:prstGeom>
        </p:spPr>
        <p:txBody>
          <a:bodyPr lIns="0" bIns="0" anchor="b"/>
          <a:lstStyle>
            <a:lvl1pPr>
              <a:defRPr lang="en-US" sz="1867" b="1" i="0" kern="1200" dirty="0">
                <a:solidFill>
                  <a:schemeClr val="tx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6" name="Text Placeholder 8">
            <a:extLst>
              <a:ext uri="{FF2B5EF4-FFF2-40B4-BE49-F238E27FC236}">
                <a16:creationId xmlns:a16="http://schemas.microsoft.com/office/drawing/2014/main" id="{DDFAAB57-C865-E142-8013-DC08424C3217}"/>
              </a:ext>
            </a:extLst>
          </p:cNvPr>
          <p:cNvSpPr>
            <a:spLocks noGrp="1"/>
          </p:cNvSpPr>
          <p:nvPr>
            <p:ph type="body" sz="quarter" idx="56" hasCustomPrompt="1"/>
          </p:nvPr>
        </p:nvSpPr>
        <p:spPr>
          <a:xfrm>
            <a:off x="390790" y="3731627"/>
            <a:ext cx="896637" cy="924768"/>
          </a:xfrm>
          <a:prstGeom prst="rect">
            <a:avLst/>
          </a:prstGeom>
        </p:spPr>
        <p:txBody>
          <a:bodyPr vert="horz" lIns="91440" tIns="45720" rIns="0" bIns="0" rtlCol="0" anchor="ctr">
            <a:noAutofit/>
          </a:bodyPr>
          <a:lstStyle>
            <a:lvl1pPr algn="r">
              <a:defRPr lang="en-US" sz="4267" b="1" dirty="0">
                <a:solidFill>
                  <a:schemeClr val="tx2"/>
                </a:solidFill>
              </a:defRPr>
            </a:lvl1pPr>
          </a:lstStyle>
          <a:p>
            <a:pPr lvl="0" algn="ctr"/>
            <a:r>
              <a:rPr lang="en-US"/>
              <a:t>03</a:t>
            </a:r>
          </a:p>
        </p:txBody>
      </p:sp>
      <p:sp>
        <p:nvSpPr>
          <p:cNvPr id="127" name="Text Placeholder 4">
            <a:extLst>
              <a:ext uri="{FF2B5EF4-FFF2-40B4-BE49-F238E27FC236}">
                <a16:creationId xmlns:a16="http://schemas.microsoft.com/office/drawing/2014/main" id="{82E86A85-4E44-8349-A22F-97196BA2E146}"/>
              </a:ext>
            </a:extLst>
          </p:cNvPr>
          <p:cNvSpPr>
            <a:spLocks noGrp="1"/>
          </p:cNvSpPr>
          <p:nvPr>
            <p:ph type="body" sz="quarter" idx="57" hasCustomPrompt="1"/>
          </p:nvPr>
        </p:nvSpPr>
        <p:spPr>
          <a:xfrm>
            <a:off x="1500477" y="4207115"/>
            <a:ext cx="375641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8" name="Text Placeholder 4">
            <a:extLst>
              <a:ext uri="{FF2B5EF4-FFF2-40B4-BE49-F238E27FC236}">
                <a16:creationId xmlns:a16="http://schemas.microsoft.com/office/drawing/2014/main" id="{68B0C214-3DE4-C248-B534-D6D2F1B6FCC8}"/>
              </a:ext>
            </a:extLst>
          </p:cNvPr>
          <p:cNvSpPr>
            <a:spLocks noGrp="1"/>
          </p:cNvSpPr>
          <p:nvPr>
            <p:ph type="body" sz="quarter" idx="58" hasCustomPrompt="1"/>
          </p:nvPr>
        </p:nvSpPr>
        <p:spPr>
          <a:xfrm>
            <a:off x="1500477" y="4907245"/>
            <a:ext cx="3756419" cy="449280"/>
          </a:xfrm>
          <a:prstGeom prst="rect">
            <a:avLst/>
          </a:prstGeom>
        </p:spPr>
        <p:txBody>
          <a:bodyPr lIns="0" bIns="0" anchor="b"/>
          <a:lstStyle>
            <a:lvl1pPr>
              <a:defRPr lang="en-US" sz="1867" b="1" i="0" kern="1200" dirty="0">
                <a:solidFill>
                  <a:schemeClr val="accent3"/>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9" name="Text Placeholder 8">
            <a:extLst>
              <a:ext uri="{FF2B5EF4-FFF2-40B4-BE49-F238E27FC236}">
                <a16:creationId xmlns:a16="http://schemas.microsoft.com/office/drawing/2014/main" id="{F54927C7-10AB-6541-9CAD-DF24D237EE27}"/>
              </a:ext>
            </a:extLst>
          </p:cNvPr>
          <p:cNvSpPr>
            <a:spLocks noGrp="1"/>
          </p:cNvSpPr>
          <p:nvPr>
            <p:ph type="body" sz="quarter" idx="59" hasCustomPrompt="1"/>
          </p:nvPr>
        </p:nvSpPr>
        <p:spPr>
          <a:xfrm>
            <a:off x="385705" y="4907245"/>
            <a:ext cx="901721" cy="924768"/>
          </a:xfrm>
          <a:prstGeom prst="rect">
            <a:avLst/>
          </a:prstGeom>
        </p:spPr>
        <p:txBody>
          <a:bodyPr vert="horz" lIns="91440" tIns="45720" rIns="0" bIns="0" rtlCol="0" anchor="ctr">
            <a:noAutofit/>
          </a:bodyPr>
          <a:lstStyle>
            <a:lvl1pPr algn="r">
              <a:defRPr lang="en-US" sz="4267" b="1" dirty="0">
                <a:solidFill>
                  <a:schemeClr val="accent3"/>
                </a:solidFill>
              </a:defRPr>
            </a:lvl1pPr>
          </a:lstStyle>
          <a:p>
            <a:pPr lvl="0" algn="ctr"/>
            <a:r>
              <a:rPr lang="en-US"/>
              <a:t>04</a:t>
            </a:r>
          </a:p>
        </p:txBody>
      </p:sp>
      <p:sp>
        <p:nvSpPr>
          <p:cNvPr id="130" name="Text Placeholder 4">
            <a:extLst>
              <a:ext uri="{FF2B5EF4-FFF2-40B4-BE49-F238E27FC236}">
                <a16:creationId xmlns:a16="http://schemas.microsoft.com/office/drawing/2014/main" id="{CF5B1F37-AEB6-BE44-A4A4-3636711C9D05}"/>
              </a:ext>
            </a:extLst>
          </p:cNvPr>
          <p:cNvSpPr>
            <a:spLocks noGrp="1"/>
          </p:cNvSpPr>
          <p:nvPr>
            <p:ph type="body" sz="quarter" idx="60" hasCustomPrompt="1"/>
          </p:nvPr>
        </p:nvSpPr>
        <p:spPr>
          <a:xfrm>
            <a:off x="1500477" y="5382733"/>
            <a:ext cx="375641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cxnSp>
        <p:nvCxnSpPr>
          <p:cNvPr id="27" name="Straight Connector 26">
            <a:extLst>
              <a:ext uri="{FF2B5EF4-FFF2-40B4-BE49-F238E27FC236}">
                <a16:creationId xmlns:a16="http://schemas.microsoft.com/office/drawing/2014/main" id="{DCE14D27-3377-554F-95D1-74791DD94F72}"/>
              </a:ext>
            </a:extLst>
          </p:cNvPr>
          <p:cNvCxnSpPr>
            <a:cxnSpLocks/>
          </p:cNvCxnSpPr>
          <p:nvPr/>
        </p:nvCxnSpPr>
        <p:spPr>
          <a:xfrm>
            <a:off x="1393953" y="5073296"/>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B908FAE-22D5-EB40-B26F-79336CC1F35B}"/>
              </a:ext>
            </a:extLst>
          </p:cNvPr>
          <p:cNvCxnSpPr>
            <a:cxnSpLocks/>
          </p:cNvCxnSpPr>
          <p:nvPr/>
        </p:nvCxnSpPr>
        <p:spPr>
          <a:xfrm>
            <a:off x="1393953" y="389767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8A06532-A4BA-CD4E-B533-E1BDE8537DA5}"/>
              </a:ext>
            </a:extLst>
          </p:cNvPr>
          <p:cNvCxnSpPr>
            <a:cxnSpLocks/>
          </p:cNvCxnSpPr>
          <p:nvPr/>
        </p:nvCxnSpPr>
        <p:spPr>
          <a:xfrm>
            <a:off x="1393953" y="2722059"/>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4ED5B35-5E30-724B-87D0-46C006B35C03}"/>
              </a:ext>
            </a:extLst>
          </p:cNvPr>
          <p:cNvCxnSpPr>
            <a:cxnSpLocks/>
          </p:cNvCxnSpPr>
          <p:nvPr/>
        </p:nvCxnSpPr>
        <p:spPr>
          <a:xfrm>
            <a:off x="1393953" y="1543545"/>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4" name="Slide Number Placeholder 2">
            <a:extLst>
              <a:ext uri="{FF2B5EF4-FFF2-40B4-BE49-F238E27FC236}">
                <a16:creationId xmlns:a16="http://schemas.microsoft.com/office/drawing/2014/main" id="{49033DAB-530B-4845-B3C4-46C687E9956F}"/>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26" name="Picture Placeholder 3">
            <a:extLst>
              <a:ext uri="{FF2B5EF4-FFF2-40B4-BE49-F238E27FC236}">
                <a16:creationId xmlns:a16="http://schemas.microsoft.com/office/drawing/2014/main" id="{D62CF837-910E-5748-B034-7862E21ED698}"/>
              </a:ext>
            </a:extLst>
          </p:cNvPr>
          <p:cNvSpPr>
            <a:spLocks noGrp="1"/>
          </p:cNvSpPr>
          <p:nvPr>
            <p:ph type="pic" sz="quarter" idx="61" hasCustomPrompt="1"/>
          </p:nvPr>
        </p:nvSpPr>
        <p:spPr>
          <a:xfrm>
            <a:off x="6113376" y="-2"/>
            <a:ext cx="6078624" cy="6270171"/>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Tree>
    <p:extLst>
      <p:ext uri="{BB962C8B-B14F-4D97-AF65-F5344CB8AC3E}">
        <p14:creationId xmlns:p14="http://schemas.microsoft.com/office/powerpoint/2010/main" val="26113702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AGENDA SLIDE_4">
    <p:spTree>
      <p:nvGrpSpPr>
        <p:cNvPr id="1" name=""/>
        <p:cNvGrpSpPr/>
        <p:nvPr/>
      </p:nvGrpSpPr>
      <p:grpSpPr>
        <a:xfrm>
          <a:off x="0" y="0"/>
          <a:ext cx="0" cy="0"/>
          <a:chOff x="0" y="0"/>
          <a:chExt cx="0" cy="0"/>
        </a:xfrm>
      </p:grpSpPr>
      <p:sp>
        <p:nvSpPr>
          <p:cNvPr id="116" name="Text Placeholder 4">
            <a:extLst>
              <a:ext uri="{FF2B5EF4-FFF2-40B4-BE49-F238E27FC236}">
                <a16:creationId xmlns:a16="http://schemas.microsoft.com/office/drawing/2014/main" id="{95099DE8-574F-9041-8E2B-79625CE7D692}"/>
              </a:ext>
            </a:extLst>
          </p:cNvPr>
          <p:cNvSpPr>
            <a:spLocks noGrp="1"/>
          </p:cNvSpPr>
          <p:nvPr>
            <p:ph type="body" sz="quarter" idx="40" hasCustomPrompt="1"/>
          </p:nvPr>
        </p:nvSpPr>
        <p:spPr>
          <a:xfrm>
            <a:off x="6194158" y="365895"/>
            <a:ext cx="5171605" cy="449280"/>
          </a:xfrm>
          <a:prstGeom prst="rect">
            <a:avLst/>
          </a:prstGeom>
        </p:spPr>
        <p:txBody>
          <a:bodyPr lIns="0" bIns="0" anchor="b"/>
          <a:lstStyle>
            <a:lvl1pPr>
              <a:defRPr sz="1867" b="1">
                <a:solidFill>
                  <a:schemeClr val="accent2"/>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17" name="Text Placeholder 8">
            <a:extLst>
              <a:ext uri="{FF2B5EF4-FFF2-40B4-BE49-F238E27FC236}">
                <a16:creationId xmlns:a16="http://schemas.microsoft.com/office/drawing/2014/main" id="{C1CCAC30-5492-DA47-BC16-AF81DEEE085C}"/>
              </a:ext>
            </a:extLst>
          </p:cNvPr>
          <p:cNvSpPr>
            <a:spLocks noGrp="1"/>
          </p:cNvSpPr>
          <p:nvPr>
            <p:ph type="body" sz="quarter" idx="41" hasCustomPrompt="1"/>
          </p:nvPr>
        </p:nvSpPr>
        <p:spPr>
          <a:xfrm>
            <a:off x="5079382" y="365899"/>
            <a:ext cx="901721" cy="924764"/>
          </a:xfrm>
          <a:prstGeom prst="rect">
            <a:avLst/>
          </a:prstGeom>
        </p:spPr>
        <p:txBody>
          <a:bodyPr vert="horz" lIns="91440" tIns="45720" rIns="0" bIns="0" rtlCol="0" anchor="ctr">
            <a:noAutofit/>
          </a:bodyPr>
          <a:lstStyle>
            <a:lvl1pPr algn="ctr">
              <a:defRPr lang="en-US" sz="4267" b="1" dirty="0">
                <a:solidFill>
                  <a:schemeClr val="accent2"/>
                </a:solidFill>
              </a:defRPr>
            </a:lvl1pPr>
          </a:lstStyle>
          <a:p>
            <a:pPr lvl="0" algn="ctr"/>
            <a:r>
              <a:rPr lang="en-US"/>
              <a:t>01</a:t>
            </a:r>
          </a:p>
        </p:txBody>
      </p:sp>
      <p:sp>
        <p:nvSpPr>
          <p:cNvPr id="118" name="Text Placeholder 4">
            <a:extLst>
              <a:ext uri="{FF2B5EF4-FFF2-40B4-BE49-F238E27FC236}">
                <a16:creationId xmlns:a16="http://schemas.microsoft.com/office/drawing/2014/main" id="{48B7EFB6-5D6B-2140-B682-F250745FADF6}"/>
              </a:ext>
            </a:extLst>
          </p:cNvPr>
          <p:cNvSpPr>
            <a:spLocks noGrp="1"/>
          </p:cNvSpPr>
          <p:nvPr>
            <p:ph type="body" sz="quarter" idx="51" hasCustomPrompt="1"/>
          </p:nvPr>
        </p:nvSpPr>
        <p:spPr>
          <a:xfrm>
            <a:off x="6194158" y="841383"/>
            <a:ext cx="5171605"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19" name="Text Placeholder 4">
            <a:extLst>
              <a:ext uri="{FF2B5EF4-FFF2-40B4-BE49-F238E27FC236}">
                <a16:creationId xmlns:a16="http://schemas.microsoft.com/office/drawing/2014/main" id="{4F253BC2-F500-3148-B49B-29A1793CFA68}"/>
              </a:ext>
            </a:extLst>
          </p:cNvPr>
          <p:cNvSpPr>
            <a:spLocks noGrp="1"/>
          </p:cNvSpPr>
          <p:nvPr>
            <p:ph type="body" sz="quarter" idx="52" hasCustomPrompt="1"/>
          </p:nvPr>
        </p:nvSpPr>
        <p:spPr>
          <a:xfrm>
            <a:off x="6194156" y="1544409"/>
            <a:ext cx="5171608" cy="449280"/>
          </a:xfrm>
          <a:prstGeom prst="rect">
            <a:avLst/>
          </a:prstGeom>
        </p:spPr>
        <p:txBody>
          <a:bodyPr lIns="0" bIns="0" anchor="b"/>
          <a:lstStyle>
            <a:lvl1pPr>
              <a:defRPr lang="en-US" sz="1867" b="1" i="0" kern="1200" dirty="0">
                <a:solidFill>
                  <a:schemeClr val="tx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0" name="Text Placeholder 8">
            <a:extLst>
              <a:ext uri="{FF2B5EF4-FFF2-40B4-BE49-F238E27FC236}">
                <a16:creationId xmlns:a16="http://schemas.microsoft.com/office/drawing/2014/main" id="{D85B2A18-ED79-A44D-9AFB-C32B455A48ED}"/>
              </a:ext>
            </a:extLst>
          </p:cNvPr>
          <p:cNvSpPr>
            <a:spLocks noGrp="1"/>
          </p:cNvSpPr>
          <p:nvPr>
            <p:ph type="body" sz="quarter" idx="53" hasCustomPrompt="1"/>
          </p:nvPr>
        </p:nvSpPr>
        <p:spPr>
          <a:xfrm>
            <a:off x="5084467" y="1544411"/>
            <a:ext cx="896636" cy="924767"/>
          </a:xfrm>
          <a:prstGeom prst="rect">
            <a:avLst/>
          </a:prstGeom>
        </p:spPr>
        <p:txBody>
          <a:bodyPr vert="horz" lIns="91440" tIns="45720" rIns="0" bIns="0" rtlCol="0" anchor="ctr">
            <a:noAutofit/>
          </a:bodyPr>
          <a:lstStyle>
            <a:lvl1pPr algn="ctr">
              <a:defRPr lang="en-US" sz="4267" b="1" i="0" kern="1200" dirty="0">
                <a:solidFill>
                  <a:schemeClr val="tx2"/>
                </a:solidFill>
                <a:latin typeface="+mn-lt"/>
                <a:ea typeface="Helvetica Neue Thin" panose="020B0403020202020204" pitchFamily="34" charset="0"/>
                <a:cs typeface="+mn-cs"/>
              </a:defRPr>
            </a:lvl1pPr>
          </a:lstStyle>
          <a:p>
            <a:pPr marL="0" lvl="0" indent="0" algn="ctr"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02</a:t>
            </a:r>
          </a:p>
        </p:txBody>
      </p:sp>
      <p:sp>
        <p:nvSpPr>
          <p:cNvPr id="121" name="Text Placeholder 4">
            <a:extLst>
              <a:ext uri="{FF2B5EF4-FFF2-40B4-BE49-F238E27FC236}">
                <a16:creationId xmlns:a16="http://schemas.microsoft.com/office/drawing/2014/main" id="{6C18B101-901D-774D-A6E3-D83A2A86AB7C}"/>
              </a:ext>
            </a:extLst>
          </p:cNvPr>
          <p:cNvSpPr>
            <a:spLocks noGrp="1"/>
          </p:cNvSpPr>
          <p:nvPr>
            <p:ph type="body" sz="quarter" idx="54" hasCustomPrompt="1"/>
          </p:nvPr>
        </p:nvSpPr>
        <p:spPr>
          <a:xfrm>
            <a:off x="6194156" y="2019897"/>
            <a:ext cx="5171608"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2" name="Text Placeholder 4">
            <a:extLst>
              <a:ext uri="{FF2B5EF4-FFF2-40B4-BE49-F238E27FC236}">
                <a16:creationId xmlns:a16="http://schemas.microsoft.com/office/drawing/2014/main" id="{9F42745A-769E-4A43-9851-1FFB3BC94A9F}"/>
              </a:ext>
            </a:extLst>
          </p:cNvPr>
          <p:cNvSpPr>
            <a:spLocks noGrp="1"/>
          </p:cNvSpPr>
          <p:nvPr>
            <p:ph type="body" sz="quarter" idx="55" hasCustomPrompt="1"/>
          </p:nvPr>
        </p:nvSpPr>
        <p:spPr>
          <a:xfrm>
            <a:off x="6194154" y="2720028"/>
            <a:ext cx="5171609" cy="449280"/>
          </a:xfrm>
          <a:prstGeom prst="rect">
            <a:avLst/>
          </a:prstGeom>
        </p:spPr>
        <p:txBody>
          <a:bodyPr lIns="0" bIns="0" anchor="b"/>
          <a:lstStyle>
            <a:lvl1pPr>
              <a:defRPr lang="en-US" sz="1867" b="1" i="0" kern="1200" dirty="0">
                <a:solidFill>
                  <a:schemeClr val="accent1"/>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3" name="Text Placeholder 8">
            <a:extLst>
              <a:ext uri="{FF2B5EF4-FFF2-40B4-BE49-F238E27FC236}">
                <a16:creationId xmlns:a16="http://schemas.microsoft.com/office/drawing/2014/main" id="{9D1AAF0F-2C2A-734B-B00F-F061AE6DE218}"/>
              </a:ext>
            </a:extLst>
          </p:cNvPr>
          <p:cNvSpPr>
            <a:spLocks noGrp="1"/>
          </p:cNvSpPr>
          <p:nvPr>
            <p:ph type="body" sz="quarter" idx="56" hasCustomPrompt="1"/>
          </p:nvPr>
        </p:nvSpPr>
        <p:spPr>
          <a:xfrm>
            <a:off x="5084467" y="2720028"/>
            <a:ext cx="896637" cy="924768"/>
          </a:xfrm>
          <a:prstGeom prst="rect">
            <a:avLst/>
          </a:prstGeom>
        </p:spPr>
        <p:txBody>
          <a:bodyPr vert="horz" lIns="91440" tIns="45720" rIns="0" bIns="0" rtlCol="0" anchor="ctr">
            <a:noAutofit/>
          </a:bodyPr>
          <a:lstStyle>
            <a:lvl1pPr algn="ctr">
              <a:defRPr lang="en-US" sz="4267" b="1" dirty="0">
                <a:solidFill>
                  <a:schemeClr val="accent1"/>
                </a:solidFill>
              </a:defRPr>
            </a:lvl1pPr>
          </a:lstStyle>
          <a:p>
            <a:pPr lvl="0" algn="ctr"/>
            <a:r>
              <a:rPr lang="en-US"/>
              <a:t>03</a:t>
            </a:r>
          </a:p>
        </p:txBody>
      </p:sp>
      <p:sp>
        <p:nvSpPr>
          <p:cNvPr id="124" name="Text Placeholder 4">
            <a:extLst>
              <a:ext uri="{FF2B5EF4-FFF2-40B4-BE49-F238E27FC236}">
                <a16:creationId xmlns:a16="http://schemas.microsoft.com/office/drawing/2014/main" id="{8D272742-9404-1A41-B499-41B229D7A9C7}"/>
              </a:ext>
            </a:extLst>
          </p:cNvPr>
          <p:cNvSpPr>
            <a:spLocks noGrp="1"/>
          </p:cNvSpPr>
          <p:nvPr>
            <p:ph type="body" sz="quarter" idx="57" hasCustomPrompt="1"/>
          </p:nvPr>
        </p:nvSpPr>
        <p:spPr>
          <a:xfrm>
            <a:off x="6194154" y="3195516"/>
            <a:ext cx="517160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5" name="Text Placeholder 4">
            <a:extLst>
              <a:ext uri="{FF2B5EF4-FFF2-40B4-BE49-F238E27FC236}">
                <a16:creationId xmlns:a16="http://schemas.microsoft.com/office/drawing/2014/main" id="{7282B8FA-E88E-5B41-83AA-2ED3D85AC861}"/>
              </a:ext>
            </a:extLst>
          </p:cNvPr>
          <p:cNvSpPr>
            <a:spLocks noGrp="1"/>
          </p:cNvSpPr>
          <p:nvPr>
            <p:ph type="body" sz="quarter" idx="58" hasCustomPrompt="1"/>
          </p:nvPr>
        </p:nvSpPr>
        <p:spPr>
          <a:xfrm>
            <a:off x="6194154" y="3895647"/>
            <a:ext cx="5171609" cy="449280"/>
          </a:xfrm>
          <a:prstGeom prst="rect">
            <a:avLst/>
          </a:prstGeom>
        </p:spPr>
        <p:txBody>
          <a:bodyPr lIns="0" bIns="0" anchor="b"/>
          <a:lstStyle>
            <a:lvl1pPr>
              <a:defRPr lang="en-US" sz="1867" b="1" i="0" kern="1200" dirty="0">
                <a:solidFill>
                  <a:schemeClr val="accent3"/>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6" name="Text Placeholder 8">
            <a:extLst>
              <a:ext uri="{FF2B5EF4-FFF2-40B4-BE49-F238E27FC236}">
                <a16:creationId xmlns:a16="http://schemas.microsoft.com/office/drawing/2014/main" id="{ED35D191-5360-274D-8339-74CA37A4B924}"/>
              </a:ext>
            </a:extLst>
          </p:cNvPr>
          <p:cNvSpPr>
            <a:spLocks noGrp="1"/>
          </p:cNvSpPr>
          <p:nvPr>
            <p:ph type="body" sz="quarter" idx="59" hasCustomPrompt="1"/>
          </p:nvPr>
        </p:nvSpPr>
        <p:spPr>
          <a:xfrm>
            <a:off x="5079382" y="3895647"/>
            <a:ext cx="901721" cy="924768"/>
          </a:xfrm>
          <a:prstGeom prst="rect">
            <a:avLst/>
          </a:prstGeom>
        </p:spPr>
        <p:txBody>
          <a:bodyPr vert="horz" lIns="91440" tIns="45720" rIns="0" bIns="0" rtlCol="0" anchor="ctr">
            <a:noAutofit/>
          </a:bodyPr>
          <a:lstStyle>
            <a:lvl1pPr algn="ctr">
              <a:defRPr lang="en-US" sz="4267" b="1" dirty="0">
                <a:solidFill>
                  <a:schemeClr val="accent3"/>
                </a:solidFill>
              </a:defRPr>
            </a:lvl1pPr>
          </a:lstStyle>
          <a:p>
            <a:pPr lvl="0" algn="ctr"/>
            <a:r>
              <a:rPr lang="en-US"/>
              <a:t>04</a:t>
            </a:r>
          </a:p>
        </p:txBody>
      </p:sp>
      <p:sp>
        <p:nvSpPr>
          <p:cNvPr id="127" name="Text Placeholder 4">
            <a:extLst>
              <a:ext uri="{FF2B5EF4-FFF2-40B4-BE49-F238E27FC236}">
                <a16:creationId xmlns:a16="http://schemas.microsoft.com/office/drawing/2014/main" id="{A9E01E94-A714-D248-B7D1-777452121A5E}"/>
              </a:ext>
            </a:extLst>
          </p:cNvPr>
          <p:cNvSpPr>
            <a:spLocks noGrp="1"/>
          </p:cNvSpPr>
          <p:nvPr>
            <p:ph type="body" sz="quarter" idx="60" hasCustomPrompt="1"/>
          </p:nvPr>
        </p:nvSpPr>
        <p:spPr>
          <a:xfrm>
            <a:off x="6194154" y="4371135"/>
            <a:ext cx="517160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sp>
        <p:nvSpPr>
          <p:cNvPr id="128" name="Text Placeholder 4">
            <a:extLst>
              <a:ext uri="{FF2B5EF4-FFF2-40B4-BE49-F238E27FC236}">
                <a16:creationId xmlns:a16="http://schemas.microsoft.com/office/drawing/2014/main" id="{69827C6E-2E5A-654F-8129-EECF7C674BF4}"/>
              </a:ext>
            </a:extLst>
          </p:cNvPr>
          <p:cNvSpPr>
            <a:spLocks noGrp="1"/>
          </p:cNvSpPr>
          <p:nvPr>
            <p:ph type="body" sz="quarter" idx="61" hasCustomPrompt="1"/>
          </p:nvPr>
        </p:nvSpPr>
        <p:spPr>
          <a:xfrm>
            <a:off x="6194154" y="5071265"/>
            <a:ext cx="5171609" cy="449280"/>
          </a:xfrm>
          <a:prstGeom prst="rect">
            <a:avLst/>
          </a:prstGeom>
        </p:spPr>
        <p:txBody>
          <a:bodyPr lIns="0" bIns="0" anchor="b"/>
          <a:lstStyle>
            <a:lvl1pPr>
              <a:defRPr lang="en-US" sz="1867" b="1" i="0" kern="1200" dirty="0">
                <a:solidFill>
                  <a:schemeClr val="bg2"/>
                </a:solidFill>
                <a:latin typeface="+mn-lt"/>
                <a:ea typeface="Helvetica Neue Thin" panose="020B0403020202020204" pitchFamily="34" charset="0"/>
                <a:cs typeface="+mn-cs"/>
              </a:defRPr>
            </a:lvl1pPr>
            <a:lvl2pPr marL="0" indent="0">
              <a:buNone/>
              <a:defRPr sz="2400"/>
            </a:lvl2pPr>
            <a:lvl3pPr>
              <a:defRPr sz="2133"/>
            </a:lvl3pPr>
            <a:lvl4pPr>
              <a:defRPr sz="2133"/>
            </a:lvl4pPr>
            <a:lvl5pPr>
              <a:defRPr sz="1867"/>
            </a:lvl5pPr>
          </a:lstStyle>
          <a:p>
            <a:pPr lvl="0"/>
            <a:r>
              <a:rPr lang="en-US"/>
              <a:t>Click to add text</a:t>
            </a:r>
          </a:p>
        </p:txBody>
      </p:sp>
      <p:sp>
        <p:nvSpPr>
          <p:cNvPr id="129" name="Text Placeholder 8">
            <a:extLst>
              <a:ext uri="{FF2B5EF4-FFF2-40B4-BE49-F238E27FC236}">
                <a16:creationId xmlns:a16="http://schemas.microsoft.com/office/drawing/2014/main" id="{AEEFF60B-AB80-7C4E-AE06-84447952CB7B}"/>
              </a:ext>
            </a:extLst>
          </p:cNvPr>
          <p:cNvSpPr>
            <a:spLocks noGrp="1"/>
          </p:cNvSpPr>
          <p:nvPr>
            <p:ph type="body" sz="quarter" idx="62" hasCustomPrompt="1"/>
          </p:nvPr>
        </p:nvSpPr>
        <p:spPr>
          <a:xfrm>
            <a:off x="5084467" y="5071267"/>
            <a:ext cx="896637" cy="924767"/>
          </a:xfrm>
          <a:prstGeom prst="rect">
            <a:avLst/>
          </a:prstGeom>
        </p:spPr>
        <p:txBody>
          <a:bodyPr vert="horz" lIns="91440" tIns="45720" rIns="0" bIns="0" rtlCol="0" anchor="ctr">
            <a:noAutofit/>
          </a:bodyPr>
          <a:lstStyle>
            <a:lvl1pPr algn="ctr">
              <a:defRPr lang="en-US" sz="4267" b="1" dirty="0">
                <a:solidFill>
                  <a:schemeClr val="bg2"/>
                </a:solidFill>
              </a:defRPr>
            </a:lvl1pPr>
          </a:lstStyle>
          <a:p>
            <a:pPr lvl="0" algn="ctr"/>
            <a:r>
              <a:rPr lang="en-US"/>
              <a:t>05</a:t>
            </a:r>
          </a:p>
        </p:txBody>
      </p:sp>
      <p:sp>
        <p:nvSpPr>
          <p:cNvPr id="130" name="Text Placeholder 4">
            <a:extLst>
              <a:ext uri="{FF2B5EF4-FFF2-40B4-BE49-F238E27FC236}">
                <a16:creationId xmlns:a16="http://schemas.microsoft.com/office/drawing/2014/main" id="{001E0006-A93F-5D4E-B60E-1159575D155E}"/>
              </a:ext>
            </a:extLst>
          </p:cNvPr>
          <p:cNvSpPr>
            <a:spLocks noGrp="1"/>
          </p:cNvSpPr>
          <p:nvPr>
            <p:ph type="body" sz="quarter" idx="63" hasCustomPrompt="1"/>
          </p:nvPr>
        </p:nvSpPr>
        <p:spPr>
          <a:xfrm>
            <a:off x="6194154" y="5546753"/>
            <a:ext cx="5171609" cy="449280"/>
          </a:xfrm>
          <a:prstGeom prst="rect">
            <a:avLst/>
          </a:prstGeom>
        </p:spPr>
        <p:txBody>
          <a:bodyPr lIns="0" tIns="0" anchor="t"/>
          <a:lstStyle>
            <a:lvl1pPr>
              <a:defRPr sz="1600">
                <a:solidFill>
                  <a:schemeClr val="tx1"/>
                </a:solidFill>
              </a:defRPr>
            </a:lvl1pPr>
            <a:lvl2pPr marL="0" indent="0">
              <a:buNone/>
              <a:defRPr sz="2400"/>
            </a:lvl2pPr>
            <a:lvl3pPr>
              <a:defRPr sz="2133"/>
            </a:lvl3pPr>
            <a:lvl4pPr>
              <a:defRPr sz="2133"/>
            </a:lvl4pPr>
            <a:lvl5pPr>
              <a:defRPr sz="1867"/>
            </a:lvl5pPr>
          </a:lstStyle>
          <a:p>
            <a:pPr lvl="0"/>
            <a:r>
              <a:rPr lang="en-US"/>
              <a:t>Click to add text</a:t>
            </a:r>
          </a:p>
        </p:txBody>
      </p:sp>
      <p:cxnSp>
        <p:nvCxnSpPr>
          <p:cNvPr id="132" name="Straight Connector 131">
            <a:extLst>
              <a:ext uri="{FF2B5EF4-FFF2-40B4-BE49-F238E27FC236}">
                <a16:creationId xmlns:a16="http://schemas.microsoft.com/office/drawing/2014/main" id="{1265482E-CCD0-7846-B969-D7D97C615087}"/>
              </a:ext>
            </a:extLst>
          </p:cNvPr>
          <p:cNvCxnSpPr>
            <a:cxnSpLocks/>
          </p:cNvCxnSpPr>
          <p:nvPr/>
        </p:nvCxnSpPr>
        <p:spPr>
          <a:xfrm>
            <a:off x="6087631" y="406169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A984A4B3-E99F-7749-90E7-2C6E22E3CBDB}"/>
              </a:ext>
            </a:extLst>
          </p:cNvPr>
          <p:cNvCxnSpPr>
            <a:cxnSpLocks/>
          </p:cNvCxnSpPr>
          <p:nvPr/>
        </p:nvCxnSpPr>
        <p:spPr>
          <a:xfrm>
            <a:off x="6087631" y="2886079"/>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9C01CEA-6C4C-BF4A-9905-36DE0F7CCDA5}"/>
              </a:ext>
            </a:extLst>
          </p:cNvPr>
          <p:cNvCxnSpPr>
            <a:cxnSpLocks/>
          </p:cNvCxnSpPr>
          <p:nvPr/>
        </p:nvCxnSpPr>
        <p:spPr>
          <a:xfrm>
            <a:off x="6087631" y="1710460"/>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2C2A6EB-33DC-2843-AE4F-60FBEE0A4511}"/>
              </a:ext>
            </a:extLst>
          </p:cNvPr>
          <p:cNvCxnSpPr>
            <a:cxnSpLocks/>
          </p:cNvCxnSpPr>
          <p:nvPr/>
        </p:nvCxnSpPr>
        <p:spPr>
          <a:xfrm>
            <a:off x="6087631" y="531947"/>
            <a:ext cx="0" cy="59266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a:xfrm>
            <a:off x="369119" y="2566337"/>
            <a:ext cx="3654215" cy="1137496"/>
          </a:xfrm>
        </p:spPr>
        <p:txBody>
          <a:bodyPr/>
          <a:lstStyle>
            <a:lvl1pPr>
              <a:defRPr>
                <a:solidFill>
                  <a:schemeClr val="bg1"/>
                </a:solidFill>
              </a:defRPr>
            </a:lvl1pPr>
          </a:lstStyle>
          <a:p>
            <a:r>
              <a:rPr lang="en-US"/>
              <a:t>Click to </a:t>
            </a:r>
            <a:br>
              <a:rPr lang="en-US"/>
            </a:br>
            <a:r>
              <a:rPr lang="en-US"/>
              <a:t>Add Title</a:t>
            </a:r>
          </a:p>
        </p:txBody>
      </p:sp>
      <p:sp>
        <p:nvSpPr>
          <p:cNvPr id="27" name="Slide Number Placeholder 2">
            <a:extLst>
              <a:ext uri="{FF2B5EF4-FFF2-40B4-BE49-F238E27FC236}">
                <a16:creationId xmlns:a16="http://schemas.microsoft.com/office/drawing/2014/main" id="{4CEAB0D7-EE10-3240-ACA1-CAE55C9024E3}"/>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pic>
        <p:nvPicPr>
          <p:cNvPr id="30" name="Picture 29" descr="A picture containing large, door, covered, standing&#10;&#10;Description automatically generated">
            <a:extLst>
              <a:ext uri="{FF2B5EF4-FFF2-40B4-BE49-F238E27FC236}">
                <a16:creationId xmlns:a16="http://schemas.microsoft.com/office/drawing/2014/main" id="{AB167D74-A4B8-AA45-8E77-F9ED2F62A452}"/>
              </a:ext>
            </a:extLst>
          </p:cNvPr>
          <p:cNvPicPr>
            <a:picLocks noChangeAspect="1"/>
          </p:cNvPicPr>
          <p:nvPr/>
        </p:nvPicPr>
        <p:blipFill rotWithShape="1">
          <a:blip r:embed="rId2"/>
          <a:srcRect l="1118" t="1215"/>
          <a:stretch/>
        </p:blipFill>
        <p:spPr>
          <a:xfrm>
            <a:off x="-1" y="-6097"/>
            <a:ext cx="4402145" cy="6275663"/>
          </a:xfrm>
          <a:prstGeom prst="rect">
            <a:avLst/>
          </a:prstGeom>
        </p:spPr>
      </p:pic>
      <p:sp>
        <p:nvSpPr>
          <p:cNvPr id="26" name="Picture Placeholder 4">
            <a:extLst>
              <a:ext uri="{FF2B5EF4-FFF2-40B4-BE49-F238E27FC236}">
                <a16:creationId xmlns:a16="http://schemas.microsoft.com/office/drawing/2014/main" id="{EE00522D-98A5-064E-B37C-B66BA2BE6C82}"/>
              </a:ext>
            </a:extLst>
          </p:cNvPr>
          <p:cNvSpPr>
            <a:spLocks noGrp="1"/>
          </p:cNvSpPr>
          <p:nvPr>
            <p:ph type="pic" sz="quarter" idx="45"/>
          </p:nvPr>
        </p:nvSpPr>
        <p:spPr>
          <a:xfrm>
            <a:off x="-1" y="-1"/>
            <a:ext cx="4402145" cy="6264077"/>
          </a:xfrm>
          <a:prstGeom prst="rect">
            <a:avLst/>
          </a:prstGeom>
        </p:spPr>
        <p:txBody>
          <a:bodyPr vert="horz" lIns="548640" tIns="1554480" rIns="548640" bIns="45720" rtlCol="0" anchor="t">
            <a:noAutofit/>
          </a:bodyPr>
          <a:lstStyle>
            <a:lvl1pPr>
              <a:defRPr lang="en-US" sz="1067" dirty="0">
                <a:solidFill>
                  <a:schemeClr val="bg1">
                    <a:alpha val="88000"/>
                  </a:schemeClr>
                </a:solidFill>
                <a:highlight>
                  <a:srgbClr val="80B9F9"/>
                </a:highlight>
              </a:defRPr>
            </a:lvl1pPr>
          </a:lstStyle>
          <a:p>
            <a:pPr marR="0" lvl="0" algn="ctr" fontAlgn="auto">
              <a:buSzTx/>
              <a:tabLst/>
            </a:pPr>
            <a:endParaRPr lang="en-US"/>
          </a:p>
        </p:txBody>
      </p:sp>
    </p:spTree>
    <p:extLst>
      <p:ext uri="{BB962C8B-B14F-4D97-AF65-F5344CB8AC3E}">
        <p14:creationId xmlns:p14="http://schemas.microsoft.com/office/powerpoint/2010/main" val="3057081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WITH PHOTO_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B66E5-D4B9-D746-85E7-0817EB68C9F0}"/>
              </a:ext>
            </a:extLst>
          </p:cNvPr>
          <p:cNvPicPr>
            <a:picLocks noChangeAspect="1"/>
          </p:cNvPicPr>
          <p:nvPr/>
        </p:nvPicPr>
        <p:blipFill>
          <a:blip r:embed="rId2"/>
          <a:srcRect/>
          <a:stretch/>
        </p:blipFill>
        <p:spPr>
          <a:xfrm>
            <a:off x="8139033" y="-926"/>
            <a:ext cx="4052491" cy="6265900"/>
          </a:xfrm>
          <a:prstGeom prst="rect">
            <a:avLst/>
          </a:prstGeom>
        </p:spPr>
      </p:pic>
      <p:pic>
        <p:nvPicPr>
          <p:cNvPr id="10" name="Picture Placeholder 18">
            <a:extLst>
              <a:ext uri="{FF2B5EF4-FFF2-40B4-BE49-F238E27FC236}">
                <a16:creationId xmlns:a16="http://schemas.microsoft.com/office/drawing/2014/main" id="{AE594129-E530-F54E-9822-E2641DC68725}"/>
              </a:ext>
            </a:extLst>
          </p:cNvPr>
          <p:cNvPicPr>
            <a:picLocks noChangeAspect="1"/>
          </p:cNvPicPr>
          <p:nvPr/>
        </p:nvPicPr>
        <p:blipFill>
          <a:blip r:embed="rId3"/>
          <a:srcRect/>
          <a:stretch/>
        </p:blipFill>
        <p:spPr>
          <a:xfrm>
            <a:off x="9799177" y="789"/>
            <a:ext cx="2392824" cy="6262468"/>
          </a:xfrm>
          <a:prstGeom prst="rect">
            <a:avLst/>
          </a:prstGeom>
        </p:spPr>
      </p:pic>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a:xfrm>
            <a:off x="383397" y="204645"/>
            <a:ext cx="7547628" cy="684355"/>
          </a:xfrm>
        </p:spPr>
        <p:txBody>
          <a:bodyPr anchor="t"/>
          <a:lstStyle>
            <a:lvl1pPr>
              <a:defRPr/>
            </a:lvl1pPr>
          </a:lstStyle>
          <a:p>
            <a:r>
              <a:rPr lang="en-US"/>
              <a:t>Click to Add Title</a:t>
            </a:r>
          </a:p>
        </p:txBody>
      </p:sp>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5" y="889001"/>
            <a:ext cx="7547628" cy="452967"/>
          </a:xfrm>
          <a:prstGeom prst="rect">
            <a:avLst/>
          </a:prstGeom>
        </p:spPr>
        <p:txBody>
          <a:bodyPr anchor="b">
            <a:noAutofit/>
          </a:bodyPr>
          <a:lstStyle>
            <a:lvl1pPr marL="0" indent="0">
              <a:defRPr lang="en-US" sz="2400" b="0" i="0" kern="1200" dirty="0">
                <a:solidFill>
                  <a:schemeClr val="accent2"/>
                </a:solidFill>
                <a:latin typeface="+mj-lt"/>
                <a:ea typeface="Helvetica Neue Thin" panose="020B0403020202020204" pitchFamily="34" charset="0"/>
                <a:cs typeface="+mn-cs"/>
              </a:defRPr>
            </a:lvl1pPr>
          </a:lstStyle>
          <a:p>
            <a:pPr marL="160863" lvl="0"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pPr>
            <a:r>
              <a:rPr lang="en-US"/>
              <a:t>Click to add subtitle</a:t>
            </a:r>
          </a:p>
        </p:txBody>
      </p:sp>
      <p:sp>
        <p:nvSpPr>
          <p:cNvPr id="8" name="Text Placeholder 7">
            <a:extLst>
              <a:ext uri="{FF2B5EF4-FFF2-40B4-BE49-F238E27FC236}">
                <a16:creationId xmlns:a16="http://schemas.microsoft.com/office/drawing/2014/main" id="{0C88D5C2-25B4-C947-B4BE-01EFB89FF132}"/>
              </a:ext>
            </a:extLst>
          </p:cNvPr>
          <p:cNvSpPr>
            <a:spLocks noGrp="1"/>
          </p:cNvSpPr>
          <p:nvPr>
            <p:ph type="body" sz="quarter" idx="39" hasCustomPrompt="1"/>
          </p:nvPr>
        </p:nvSpPr>
        <p:spPr>
          <a:xfrm>
            <a:off x="383395" y="1556130"/>
            <a:ext cx="3670048" cy="4319737"/>
          </a:xfrm>
          <a:prstGeom prst="rect">
            <a:avLst/>
          </a:prstGeom>
        </p:spPr>
        <p:txBody>
          <a:bodyPr/>
          <a:lstStyle>
            <a:lvl1pPr>
              <a:buClr>
                <a:schemeClr val="accent2"/>
              </a:buClr>
              <a:defRPr b="1">
                <a:solidFill>
                  <a:schemeClr val="accent1"/>
                </a:solidFill>
              </a:defRPr>
            </a:lvl1pPr>
            <a:lvl2pPr>
              <a:buClr>
                <a:schemeClr val="accent2"/>
              </a:buClr>
              <a:defRPr>
                <a:solidFill>
                  <a:schemeClr val="tx1"/>
                </a:solidFill>
              </a:defRPr>
            </a:lvl2pPr>
            <a:lvl3pPr>
              <a:buClr>
                <a:schemeClr val="accent2"/>
              </a:buClr>
              <a:defRPr>
                <a:solidFill>
                  <a:schemeClr val="tx1"/>
                </a:solidFill>
              </a:defRPr>
            </a:lvl3pPr>
          </a:lstStyle>
          <a:p>
            <a:pPr lvl="0"/>
            <a:r>
              <a:rPr lang="en-US"/>
              <a:t>Click to add text</a:t>
            </a:r>
          </a:p>
          <a:p>
            <a:pPr lvl="1"/>
            <a:r>
              <a:rPr lang="en-US"/>
              <a:t>Second level bullet</a:t>
            </a:r>
          </a:p>
          <a:p>
            <a:pPr lvl="2"/>
            <a:r>
              <a:rPr lang="en-US"/>
              <a:t>Third level bullet</a:t>
            </a:r>
          </a:p>
        </p:txBody>
      </p:sp>
      <p:sp>
        <p:nvSpPr>
          <p:cNvPr id="7" name="Text Placeholder 7">
            <a:extLst>
              <a:ext uri="{FF2B5EF4-FFF2-40B4-BE49-F238E27FC236}">
                <a16:creationId xmlns:a16="http://schemas.microsoft.com/office/drawing/2014/main" id="{C0F55473-9E48-E149-A5F9-16BF6F270348}"/>
              </a:ext>
            </a:extLst>
          </p:cNvPr>
          <p:cNvSpPr>
            <a:spLocks noGrp="1"/>
          </p:cNvSpPr>
          <p:nvPr>
            <p:ph type="body" sz="quarter" idx="40" hasCustomPrompt="1"/>
          </p:nvPr>
        </p:nvSpPr>
        <p:spPr>
          <a:xfrm>
            <a:off x="4260976" y="1556130"/>
            <a:ext cx="3670048" cy="4319737"/>
          </a:xfrm>
          <a:prstGeom prst="rect">
            <a:avLst/>
          </a:prstGeom>
        </p:spPr>
        <p:txBody>
          <a:bodyPr/>
          <a:lstStyle>
            <a:lvl1pPr>
              <a:buClr>
                <a:schemeClr val="accent2"/>
              </a:buClr>
              <a:defRPr b="1">
                <a:solidFill>
                  <a:schemeClr val="accent1"/>
                </a:solidFill>
              </a:defRPr>
            </a:lvl1pPr>
            <a:lvl2pPr>
              <a:buClr>
                <a:schemeClr val="accent2"/>
              </a:buClr>
              <a:defRPr>
                <a:solidFill>
                  <a:schemeClr val="tx1"/>
                </a:solidFill>
              </a:defRPr>
            </a:lvl2pPr>
            <a:lvl3pPr>
              <a:buClr>
                <a:schemeClr val="accent2"/>
              </a:buClr>
              <a:defRPr>
                <a:solidFill>
                  <a:schemeClr val="tx1"/>
                </a:solidFill>
              </a:defRPr>
            </a:lvl3pPr>
          </a:lstStyle>
          <a:p>
            <a:pPr lvl="0"/>
            <a:r>
              <a:rPr lang="en-US"/>
              <a:t>Click to add text</a:t>
            </a:r>
          </a:p>
          <a:p>
            <a:pPr lvl="1"/>
            <a:r>
              <a:rPr lang="en-US"/>
              <a:t>Second level bullet</a:t>
            </a:r>
          </a:p>
          <a:p>
            <a:pPr lvl="2"/>
            <a:r>
              <a:rPr lang="en-US"/>
              <a:t>Third level bullet</a:t>
            </a:r>
          </a:p>
        </p:txBody>
      </p:sp>
      <p:sp>
        <p:nvSpPr>
          <p:cNvPr id="9" name="Slide Number Placeholder 2">
            <a:extLst>
              <a:ext uri="{FF2B5EF4-FFF2-40B4-BE49-F238E27FC236}">
                <a16:creationId xmlns:a16="http://schemas.microsoft.com/office/drawing/2014/main" id="{37638021-80B5-D04D-B67E-AE9E2897577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12" name="Picture Placeholder 3">
            <a:extLst>
              <a:ext uri="{FF2B5EF4-FFF2-40B4-BE49-F238E27FC236}">
                <a16:creationId xmlns:a16="http://schemas.microsoft.com/office/drawing/2014/main" id="{BC72F3AF-B475-9647-BF03-4666650AC563}"/>
              </a:ext>
            </a:extLst>
          </p:cNvPr>
          <p:cNvSpPr>
            <a:spLocks noGrp="1"/>
          </p:cNvSpPr>
          <p:nvPr>
            <p:ph type="pic" sz="quarter" idx="41" hasCustomPrompt="1"/>
          </p:nvPr>
        </p:nvSpPr>
        <p:spPr>
          <a:xfrm>
            <a:off x="8139033" y="-926"/>
            <a:ext cx="4053443" cy="6266823"/>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Tree>
    <p:extLst>
      <p:ext uri="{BB962C8B-B14F-4D97-AF65-F5344CB8AC3E}">
        <p14:creationId xmlns:p14="http://schemas.microsoft.com/office/powerpoint/2010/main" val="129596984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Organizational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solidFill>
                  <a:schemeClr val="tx2"/>
                </a:solidFill>
              </a:defRPr>
            </a:lvl1pPr>
          </a:lstStyle>
          <a:p>
            <a:r>
              <a:rPr lang="en-US"/>
              <a:t>Click to Add Title</a:t>
            </a:r>
          </a:p>
        </p:txBody>
      </p:sp>
      <p:sp>
        <p:nvSpPr>
          <p:cNvPr id="4" name="Slide Number Placeholder 2">
            <a:extLst>
              <a:ext uri="{FF2B5EF4-FFF2-40B4-BE49-F238E27FC236}">
                <a16:creationId xmlns:a16="http://schemas.microsoft.com/office/drawing/2014/main" id="{35806CBA-57D9-9E40-85DA-4469949C69C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5" name="Freeform 4">
            <a:extLst>
              <a:ext uri="{FF2B5EF4-FFF2-40B4-BE49-F238E27FC236}">
                <a16:creationId xmlns:a16="http://schemas.microsoft.com/office/drawing/2014/main" id="{C999B462-8110-C04D-8321-DCB913BE4F85}"/>
              </a:ext>
            </a:extLst>
          </p:cNvPr>
          <p:cNvSpPr/>
          <p:nvPr/>
        </p:nvSpPr>
        <p:spPr>
          <a:xfrm>
            <a:off x="1210102" y="4468020"/>
            <a:ext cx="9744501" cy="333021"/>
          </a:xfrm>
          <a:custGeom>
            <a:avLst/>
            <a:gdLst>
              <a:gd name="connsiteX0" fmla="*/ 0 w 1425844"/>
              <a:gd name="connsiteY0" fmla="*/ 302217 h 302217"/>
              <a:gd name="connsiteX1" fmla="*/ 0 w 1425844"/>
              <a:gd name="connsiteY1" fmla="*/ 0 h 302217"/>
              <a:gd name="connsiteX2" fmla="*/ 1425844 w 1425844"/>
              <a:gd name="connsiteY2" fmla="*/ 0 h 302217"/>
              <a:gd name="connsiteX3" fmla="*/ 1425844 w 1425844"/>
              <a:gd name="connsiteY3" fmla="*/ 286719 h 302217"/>
            </a:gdLst>
            <a:ahLst/>
            <a:cxnLst>
              <a:cxn ang="0">
                <a:pos x="connsiteX0" y="connsiteY0"/>
              </a:cxn>
              <a:cxn ang="0">
                <a:pos x="connsiteX1" y="connsiteY1"/>
              </a:cxn>
              <a:cxn ang="0">
                <a:pos x="connsiteX2" y="connsiteY2"/>
              </a:cxn>
              <a:cxn ang="0">
                <a:pos x="connsiteX3" y="connsiteY3"/>
              </a:cxn>
            </a:cxnLst>
            <a:rect l="l" t="t" r="r" b="b"/>
            <a:pathLst>
              <a:path w="1425844" h="302217">
                <a:moveTo>
                  <a:pt x="0" y="302217"/>
                </a:moveTo>
                <a:lnTo>
                  <a:pt x="0" y="0"/>
                </a:lnTo>
                <a:lnTo>
                  <a:pt x="1425844" y="0"/>
                </a:lnTo>
                <a:lnTo>
                  <a:pt x="1425844" y="286719"/>
                </a:lnTo>
              </a:path>
            </a:pathLst>
          </a:cu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6" name="Straight Connector 5">
            <a:extLst>
              <a:ext uri="{FF2B5EF4-FFF2-40B4-BE49-F238E27FC236}">
                <a16:creationId xmlns:a16="http://schemas.microsoft.com/office/drawing/2014/main" id="{7FB0442C-D9C3-A343-AAD1-F64589F881FB}"/>
              </a:ext>
            </a:extLst>
          </p:cNvPr>
          <p:cNvCxnSpPr>
            <a:cxnSpLocks/>
          </p:cNvCxnSpPr>
          <p:nvPr/>
        </p:nvCxnSpPr>
        <p:spPr>
          <a:xfrm>
            <a:off x="3197223"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7" name="Straight Connector 6">
            <a:extLst>
              <a:ext uri="{FF2B5EF4-FFF2-40B4-BE49-F238E27FC236}">
                <a16:creationId xmlns:a16="http://schemas.microsoft.com/office/drawing/2014/main" id="{2924D327-0137-A14F-91A6-81F24F500E41}"/>
              </a:ext>
            </a:extLst>
          </p:cNvPr>
          <p:cNvCxnSpPr>
            <a:cxnSpLocks/>
          </p:cNvCxnSpPr>
          <p:nvPr/>
        </p:nvCxnSpPr>
        <p:spPr>
          <a:xfrm>
            <a:off x="5145879"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8" name="Straight Connector 7">
            <a:extLst>
              <a:ext uri="{FF2B5EF4-FFF2-40B4-BE49-F238E27FC236}">
                <a16:creationId xmlns:a16="http://schemas.microsoft.com/office/drawing/2014/main" id="{A299FD2B-996E-C14A-8339-186D9D02356A}"/>
              </a:ext>
            </a:extLst>
          </p:cNvPr>
          <p:cNvCxnSpPr>
            <a:cxnSpLocks/>
          </p:cNvCxnSpPr>
          <p:nvPr/>
        </p:nvCxnSpPr>
        <p:spPr>
          <a:xfrm>
            <a:off x="7045324"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9" name="Straight Connector 8">
            <a:extLst>
              <a:ext uri="{FF2B5EF4-FFF2-40B4-BE49-F238E27FC236}">
                <a16:creationId xmlns:a16="http://schemas.microsoft.com/office/drawing/2014/main" id="{808C38A4-5DB3-7F42-8F69-BEE62127E4DD}"/>
              </a:ext>
            </a:extLst>
          </p:cNvPr>
          <p:cNvCxnSpPr>
            <a:cxnSpLocks/>
          </p:cNvCxnSpPr>
          <p:nvPr/>
        </p:nvCxnSpPr>
        <p:spPr>
          <a:xfrm>
            <a:off x="8969375" y="4471426"/>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10" name="Straight Connector 9">
            <a:extLst>
              <a:ext uri="{FF2B5EF4-FFF2-40B4-BE49-F238E27FC236}">
                <a16:creationId xmlns:a16="http://schemas.microsoft.com/office/drawing/2014/main" id="{AA8E3D9F-B934-114C-AD73-8E92FF9CB025}"/>
              </a:ext>
            </a:extLst>
          </p:cNvPr>
          <p:cNvCxnSpPr>
            <a:cxnSpLocks/>
          </p:cNvCxnSpPr>
          <p:nvPr/>
        </p:nvCxnSpPr>
        <p:spPr>
          <a:xfrm>
            <a:off x="6083300" y="2310345"/>
            <a:ext cx="0" cy="2157676"/>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sp>
        <p:nvSpPr>
          <p:cNvPr id="11" name="Rectangle 10">
            <a:extLst>
              <a:ext uri="{FF2B5EF4-FFF2-40B4-BE49-F238E27FC236}">
                <a16:creationId xmlns:a16="http://schemas.microsoft.com/office/drawing/2014/main" id="{C30C9E37-B9FE-0F42-B76C-6E186674CF14}"/>
              </a:ext>
            </a:extLst>
          </p:cNvPr>
          <p:cNvSpPr/>
          <p:nvPr/>
        </p:nvSpPr>
        <p:spPr>
          <a:xfrm>
            <a:off x="5168900" y="1907479"/>
            <a:ext cx="1828800" cy="609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133"/>
              </a:spcBef>
            </a:pPr>
            <a:endParaRPr lang="en-US" sz="933" i="1"/>
          </a:p>
        </p:txBody>
      </p:sp>
      <p:sp>
        <p:nvSpPr>
          <p:cNvPr id="12" name="Rectangle 11">
            <a:extLst>
              <a:ext uri="{FF2B5EF4-FFF2-40B4-BE49-F238E27FC236}">
                <a16:creationId xmlns:a16="http://schemas.microsoft.com/office/drawing/2014/main" id="{44CA10D2-95E2-C548-B241-ADD6FA609B2D}"/>
              </a:ext>
            </a:extLst>
          </p:cNvPr>
          <p:cNvSpPr/>
          <p:nvPr/>
        </p:nvSpPr>
        <p:spPr>
          <a:xfrm>
            <a:off x="358772"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1067" i="1"/>
          </a:p>
        </p:txBody>
      </p:sp>
      <p:sp>
        <p:nvSpPr>
          <p:cNvPr id="13" name="Rectangle 12">
            <a:extLst>
              <a:ext uri="{FF2B5EF4-FFF2-40B4-BE49-F238E27FC236}">
                <a16:creationId xmlns:a16="http://schemas.microsoft.com/office/drawing/2014/main" id="{6A3EDC0C-BF79-9247-8C59-72F49284B7F1}"/>
              </a:ext>
            </a:extLst>
          </p:cNvPr>
          <p:cNvSpPr/>
          <p:nvPr/>
        </p:nvSpPr>
        <p:spPr>
          <a:xfrm>
            <a:off x="8054975"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14" name="Rectangle 13">
            <a:extLst>
              <a:ext uri="{FF2B5EF4-FFF2-40B4-BE49-F238E27FC236}">
                <a16:creationId xmlns:a16="http://schemas.microsoft.com/office/drawing/2014/main" id="{D9222FDD-37C5-874F-B0FB-DC01939B746B}"/>
              </a:ext>
            </a:extLst>
          </p:cNvPr>
          <p:cNvSpPr/>
          <p:nvPr/>
        </p:nvSpPr>
        <p:spPr>
          <a:xfrm>
            <a:off x="2282823"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15" name="Rectangle 14">
            <a:extLst>
              <a:ext uri="{FF2B5EF4-FFF2-40B4-BE49-F238E27FC236}">
                <a16:creationId xmlns:a16="http://schemas.microsoft.com/office/drawing/2014/main" id="{B870BB1F-C180-E241-999F-5159168E3AB2}"/>
              </a:ext>
            </a:extLst>
          </p:cNvPr>
          <p:cNvSpPr/>
          <p:nvPr/>
        </p:nvSpPr>
        <p:spPr>
          <a:xfrm>
            <a:off x="4231479"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16" name="Rectangle 15">
            <a:extLst>
              <a:ext uri="{FF2B5EF4-FFF2-40B4-BE49-F238E27FC236}">
                <a16:creationId xmlns:a16="http://schemas.microsoft.com/office/drawing/2014/main" id="{6AC6A555-418A-F246-BECF-87BD8BF403E0}"/>
              </a:ext>
            </a:extLst>
          </p:cNvPr>
          <p:cNvSpPr/>
          <p:nvPr/>
        </p:nvSpPr>
        <p:spPr>
          <a:xfrm>
            <a:off x="6130924"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17" name="Rectangle 16">
            <a:extLst>
              <a:ext uri="{FF2B5EF4-FFF2-40B4-BE49-F238E27FC236}">
                <a16:creationId xmlns:a16="http://schemas.microsoft.com/office/drawing/2014/main" id="{38B422DF-FB66-5347-9CA5-0A6ABE5575A6}"/>
              </a:ext>
            </a:extLst>
          </p:cNvPr>
          <p:cNvSpPr/>
          <p:nvPr/>
        </p:nvSpPr>
        <p:spPr>
          <a:xfrm>
            <a:off x="9979028" y="3737627"/>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18" name="Freeform 17">
            <a:extLst>
              <a:ext uri="{FF2B5EF4-FFF2-40B4-BE49-F238E27FC236}">
                <a16:creationId xmlns:a16="http://schemas.microsoft.com/office/drawing/2014/main" id="{14A02377-76B4-CE4A-9605-AADDCDDA9A70}"/>
              </a:ext>
            </a:extLst>
          </p:cNvPr>
          <p:cNvSpPr/>
          <p:nvPr/>
        </p:nvSpPr>
        <p:spPr>
          <a:xfrm>
            <a:off x="1210102" y="2645242"/>
            <a:ext cx="9744501" cy="333021"/>
          </a:xfrm>
          <a:custGeom>
            <a:avLst/>
            <a:gdLst>
              <a:gd name="connsiteX0" fmla="*/ 0 w 1425844"/>
              <a:gd name="connsiteY0" fmla="*/ 302217 h 302217"/>
              <a:gd name="connsiteX1" fmla="*/ 0 w 1425844"/>
              <a:gd name="connsiteY1" fmla="*/ 0 h 302217"/>
              <a:gd name="connsiteX2" fmla="*/ 1425844 w 1425844"/>
              <a:gd name="connsiteY2" fmla="*/ 0 h 302217"/>
              <a:gd name="connsiteX3" fmla="*/ 1425844 w 1425844"/>
              <a:gd name="connsiteY3" fmla="*/ 286719 h 302217"/>
            </a:gdLst>
            <a:ahLst/>
            <a:cxnLst>
              <a:cxn ang="0">
                <a:pos x="connsiteX0" y="connsiteY0"/>
              </a:cxn>
              <a:cxn ang="0">
                <a:pos x="connsiteX1" y="connsiteY1"/>
              </a:cxn>
              <a:cxn ang="0">
                <a:pos x="connsiteX2" y="connsiteY2"/>
              </a:cxn>
              <a:cxn ang="0">
                <a:pos x="connsiteX3" y="connsiteY3"/>
              </a:cxn>
            </a:cxnLst>
            <a:rect l="l" t="t" r="r" b="b"/>
            <a:pathLst>
              <a:path w="1425844" h="302217">
                <a:moveTo>
                  <a:pt x="0" y="302217"/>
                </a:moveTo>
                <a:lnTo>
                  <a:pt x="0" y="0"/>
                </a:lnTo>
                <a:lnTo>
                  <a:pt x="1425844" y="0"/>
                </a:lnTo>
                <a:lnTo>
                  <a:pt x="1425844" y="286719"/>
                </a:lnTo>
              </a:path>
            </a:pathLst>
          </a:cu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19" name="Straight Connector 18">
            <a:extLst>
              <a:ext uri="{FF2B5EF4-FFF2-40B4-BE49-F238E27FC236}">
                <a16:creationId xmlns:a16="http://schemas.microsoft.com/office/drawing/2014/main" id="{BC6C3176-E04A-704F-9946-5117FA2DDAA8}"/>
              </a:ext>
            </a:extLst>
          </p:cNvPr>
          <p:cNvCxnSpPr>
            <a:cxnSpLocks/>
          </p:cNvCxnSpPr>
          <p:nvPr/>
        </p:nvCxnSpPr>
        <p:spPr>
          <a:xfrm>
            <a:off x="3197223"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0" name="Straight Connector 19">
            <a:extLst>
              <a:ext uri="{FF2B5EF4-FFF2-40B4-BE49-F238E27FC236}">
                <a16:creationId xmlns:a16="http://schemas.microsoft.com/office/drawing/2014/main" id="{62F63343-0F10-A944-8401-4B5A164DF19C}"/>
              </a:ext>
            </a:extLst>
          </p:cNvPr>
          <p:cNvCxnSpPr>
            <a:cxnSpLocks/>
          </p:cNvCxnSpPr>
          <p:nvPr/>
        </p:nvCxnSpPr>
        <p:spPr>
          <a:xfrm>
            <a:off x="5145879"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1" name="Straight Connector 20">
            <a:extLst>
              <a:ext uri="{FF2B5EF4-FFF2-40B4-BE49-F238E27FC236}">
                <a16:creationId xmlns:a16="http://schemas.microsoft.com/office/drawing/2014/main" id="{0C502309-6D68-024F-A888-317FD4D8D711}"/>
              </a:ext>
            </a:extLst>
          </p:cNvPr>
          <p:cNvCxnSpPr>
            <a:cxnSpLocks/>
          </p:cNvCxnSpPr>
          <p:nvPr/>
        </p:nvCxnSpPr>
        <p:spPr>
          <a:xfrm>
            <a:off x="7045324"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cxnSp>
        <p:nvCxnSpPr>
          <p:cNvPr id="22" name="Straight Connector 21">
            <a:extLst>
              <a:ext uri="{FF2B5EF4-FFF2-40B4-BE49-F238E27FC236}">
                <a16:creationId xmlns:a16="http://schemas.microsoft.com/office/drawing/2014/main" id="{E9C284CC-6CE7-3448-B393-82C337C07389}"/>
              </a:ext>
            </a:extLst>
          </p:cNvPr>
          <p:cNvCxnSpPr>
            <a:cxnSpLocks/>
          </p:cNvCxnSpPr>
          <p:nvPr/>
        </p:nvCxnSpPr>
        <p:spPr>
          <a:xfrm>
            <a:off x="8969375" y="2648647"/>
            <a:ext cx="0" cy="255653"/>
          </a:xfrm>
          <a:prstGeom prst="line">
            <a:avLst/>
          </a:prstGeom>
          <a:noFill/>
          <a:ln w="1270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cxnSp>
      <p:sp>
        <p:nvSpPr>
          <p:cNvPr id="23" name="Rectangle 22">
            <a:extLst>
              <a:ext uri="{FF2B5EF4-FFF2-40B4-BE49-F238E27FC236}">
                <a16:creationId xmlns:a16="http://schemas.microsoft.com/office/drawing/2014/main" id="{1F3C5FBC-F6C1-624B-8EDE-991E5D69275F}"/>
              </a:ext>
            </a:extLst>
          </p:cNvPr>
          <p:cNvSpPr/>
          <p:nvPr/>
        </p:nvSpPr>
        <p:spPr>
          <a:xfrm>
            <a:off x="358772"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24" name="Rectangle 23">
            <a:extLst>
              <a:ext uri="{FF2B5EF4-FFF2-40B4-BE49-F238E27FC236}">
                <a16:creationId xmlns:a16="http://schemas.microsoft.com/office/drawing/2014/main" id="{7D76BA32-E630-D749-A400-0EBDAD25157D}"/>
              </a:ext>
            </a:extLst>
          </p:cNvPr>
          <p:cNvSpPr/>
          <p:nvPr/>
        </p:nvSpPr>
        <p:spPr>
          <a:xfrm>
            <a:off x="8054975"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25" name="Rectangle 24">
            <a:extLst>
              <a:ext uri="{FF2B5EF4-FFF2-40B4-BE49-F238E27FC236}">
                <a16:creationId xmlns:a16="http://schemas.microsoft.com/office/drawing/2014/main" id="{3D1D29C1-5F9D-FD41-8F12-28A5FA03BE64}"/>
              </a:ext>
            </a:extLst>
          </p:cNvPr>
          <p:cNvSpPr/>
          <p:nvPr/>
        </p:nvSpPr>
        <p:spPr>
          <a:xfrm>
            <a:off x="2282823"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26" name="Rectangle 25">
            <a:extLst>
              <a:ext uri="{FF2B5EF4-FFF2-40B4-BE49-F238E27FC236}">
                <a16:creationId xmlns:a16="http://schemas.microsoft.com/office/drawing/2014/main" id="{96E8CAB2-F6C9-9344-9E7B-84908FFD33E1}"/>
              </a:ext>
            </a:extLst>
          </p:cNvPr>
          <p:cNvSpPr/>
          <p:nvPr/>
        </p:nvSpPr>
        <p:spPr>
          <a:xfrm>
            <a:off x="4231479"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27" name="Rectangle 26">
            <a:extLst>
              <a:ext uri="{FF2B5EF4-FFF2-40B4-BE49-F238E27FC236}">
                <a16:creationId xmlns:a16="http://schemas.microsoft.com/office/drawing/2014/main" id="{9FD62A20-EDAB-4041-9FEA-4A6CCB891A76}"/>
              </a:ext>
            </a:extLst>
          </p:cNvPr>
          <p:cNvSpPr/>
          <p:nvPr/>
        </p:nvSpPr>
        <p:spPr>
          <a:xfrm>
            <a:off x="6130924"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sp>
        <p:nvSpPr>
          <p:cNvPr id="28" name="Rectangle 27">
            <a:extLst>
              <a:ext uri="{FF2B5EF4-FFF2-40B4-BE49-F238E27FC236}">
                <a16:creationId xmlns:a16="http://schemas.microsoft.com/office/drawing/2014/main" id="{0ACA0A66-64DD-7842-8EA3-24BB6146FDA9}"/>
              </a:ext>
            </a:extLst>
          </p:cNvPr>
          <p:cNvSpPr/>
          <p:nvPr/>
        </p:nvSpPr>
        <p:spPr>
          <a:xfrm>
            <a:off x="9979028" y="5558756"/>
            <a:ext cx="1828800" cy="609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ct val="90000"/>
              </a:lnSpc>
              <a:spcBef>
                <a:spcPts val="133"/>
              </a:spcBef>
            </a:pPr>
            <a:endParaRPr lang="en-US" sz="800" i="1"/>
          </a:p>
        </p:txBody>
      </p:sp>
      <p:grpSp>
        <p:nvGrpSpPr>
          <p:cNvPr id="29" name="Group 28">
            <a:extLst>
              <a:ext uri="{FF2B5EF4-FFF2-40B4-BE49-F238E27FC236}">
                <a16:creationId xmlns:a16="http://schemas.microsoft.com/office/drawing/2014/main" id="{6D5F48AB-C0AD-D048-A68E-91B6D97E4BA4}"/>
              </a:ext>
            </a:extLst>
          </p:cNvPr>
          <p:cNvGrpSpPr/>
          <p:nvPr/>
        </p:nvGrpSpPr>
        <p:grpSpPr>
          <a:xfrm>
            <a:off x="5656580" y="964037"/>
            <a:ext cx="853440" cy="853440"/>
            <a:chOff x="4243624" y="656353"/>
            <a:chExt cx="640080" cy="640080"/>
          </a:xfrm>
        </p:grpSpPr>
        <p:sp>
          <p:nvSpPr>
            <p:cNvPr id="30" name="Oval 29">
              <a:extLst>
                <a:ext uri="{FF2B5EF4-FFF2-40B4-BE49-F238E27FC236}">
                  <a16:creationId xmlns:a16="http://schemas.microsoft.com/office/drawing/2014/main" id="{B2B5F933-6C07-3440-A0E1-69303C84371C}"/>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1" name="Graphic 11">
              <a:extLst>
                <a:ext uri="{FF2B5EF4-FFF2-40B4-BE49-F238E27FC236}">
                  <a16:creationId xmlns:a16="http://schemas.microsoft.com/office/drawing/2014/main" id="{38E4480D-34D0-D14E-9E95-C1D96CC2CB85}"/>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2" name="Group 31">
            <a:extLst>
              <a:ext uri="{FF2B5EF4-FFF2-40B4-BE49-F238E27FC236}">
                <a16:creationId xmlns:a16="http://schemas.microsoft.com/office/drawing/2014/main" id="{822A8039-CA81-174F-88E9-1E04AC287FF6}"/>
              </a:ext>
            </a:extLst>
          </p:cNvPr>
          <p:cNvGrpSpPr/>
          <p:nvPr/>
        </p:nvGrpSpPr>
        <p:grpSpPr>
          <a:xfrm>
            <a:off x="4719159" y="2767437"/>
            <a:ext cx="853440" cy="853440"/>
            <a:chOff x="4243624" y="656353"/>
            <a:chExt cx="640080" cy="640080"/>
          </a:xfrm>
        </p:grpSpPr>
        <p:sp>
          <p:nvSpPr>
            <p:cNvPr id="33" name="Oval 32">
              <a:extLst>
                <a:ext uri="{FF2B5EF4-FFF2-40B4-BE49-F238E27FC236}">
                  <a16:creationId xmlns:a16="http://schemas.microsoft.com/office/drawing/2014/main" id="{AB1FAA66-40C2-FA4D-9861-A670FB9E208D}"/>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4" name="Graphic 11">
              <a:extLst>
                <a:ext uri="{FF2B5EF4-FFF2-40B4-BE49-F238E27FC236}">
                  <a16:creationId xmlns:a16="http://schemas.microsoft.com/office/drawing/2014/main" id="{A00F4B55-B70E-5444-A1F3-54D8708EE856}"/>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5" name="Group 34">
            <a:extLst>
              <a:ext uri="{FF2B5EF4-FFF2-40B4-BE49-F238E27FC236}">
                <a16:creationId xmlns:a16="http://schemas.microsoft.com/office/drawing/2014/main" id="{616DDE80-589F-2D4E-ACDB-71C06D045BC2}"/>
              </a:ext>
            </a:extLst>
          </p:cNvPr>
          <p:cNvGrpSpPr/>
          <p:nvPr/>
        </p:nvGrpSpPr>
        <p:grpSpPr>
          <a:xfrm>
            <a:off x="846452" y="2767437"/>
            <a:ext cx="853440" cy="853440"/>
            <a:chOff x="4243624" y="656353"/>
            <a:chExt cx="640080" cy="640080"/>
          </a:xfrm>
        </p:grpSpPr>
        <p:sp>
          <p:nvSpPr>
            <p:cNvPr id="36" name="Oval 35">
              <a:extLst>
                <a:ext uri="{FF2B5EF4-FFF2-40B4-BE49-F238E27FC236}">
                  <a16:creationId xmlns:a16="http://schemas.microsoft.com/office/drawing/2014/main" id="{502D7C77-0B94-234D-B81C-344D1902420E}"/>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7" name="Graphic 11">
              <a:extLst>
                <a:ext uri="{FF2B5EF4-FFF2-40B4-BE49-F238E27FC236}">
                  <a16:creationId xmlns:a16="http://schemas.microsoft.com/office/drawing/2014/main" id="{64797636-B313-434A-B11E-6B4BE4216172}"/>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38" name="Group 37">
            <a:extLst>
              <a:ext uri="{FF2B5EF4-FFF2-40B4-BE49-F238E27FC236}">
                <a16:creationId xmlns:a16="http://schemas.microsoft.com/office/drawing/2014/main" id="{0B27C9F0-DC95-1642-A622-1198BB7542BD}"/>
              </a:ext>
            </a:extLst>
          </p:cNvPr>
          <p:cNvGrpSpPr/>
          <p:nvPr/>
        </p:nvGrpSpPr>
        <p:grpSpPr>
          <a:xfrm>
            <a:off x="2770503" y="2767437"/>
            <a:ext cx="853440" cy="853440"/>
            <a:chOff x="4243624" y="656353"/>
            <a:chExt cx="640080" cy="640080"/>
          </a:xfrm>
        </p:grpSpPr>
        <p:sp>
          <p:nvSpPr>
            <p:cNvPr id="39" name="Oval 38">
              <a:extLst>
                <a:ext uri="{FF2B5EF4-FFF2-40B4-BE49-F238E27FC236}">
                  <a16:creationId xmlns:a16="http://schemas.microsoft.com/office/drawing/2014/main" id="{60CB51CB-74F7-D54B-8C9B-9BEFFD31220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Graphic 11">
              <a:extLst>
                <a:ext uri="{FF2B5EF4-FFF2-40B4-BE49-F238E27FC236}">
                  <a16:creationId xmlns:a16="http://schemas.microsoft.com/office/drawing/2014/main" id="{0757571A-1DE2-F348-A948-9B54E96C03A7}"/>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1" name="Group 40">
            <a:extLst>
              <a:ext uri="{FF2B5EF4-FFF2-40B4-BE49-F238E27FC236}">
                <a16:creationId xmlns:a16="http://schemas.microsoft.com/office/drawing/2014/main" id="{2BE41FB1-D516-4B4F-BE72-89A27108FC24}"/>
              </a:ext>
            </a:extLst>
          </p:cNvPr>
          <p:cNvGrpSpPr/>
          <p:nvPr/>
        </p:nvGrpSpPr>
        <p:grpSpPr>
          <a:xfrm>
            <a:off x="10466708" y="2767437"/>
            <a:ext cx="853440" cy="853440"/>
            <a:chOff x="4243624" y="656353"/>
            <a:chExt cx="640080" cy="640080"/>
          </a:xfrm>
        </p:grpSpPr>
        <p:sp>
          <p:nvSpPr>
            <p:cNvPr id="42" name="Oval 41">
              <a:extLst>
                <a:ext uri="{FF2B5EF4-FFF2-40B4-BE49-F238E27FC236}">
                  <a16:creationId xmlns:a16="http://schemas.microsoft.com/office/drawing/2014/main" id="{8264332D-928D-F646-9FD3-AA595A58C58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3" name="Graphic 11">
              <a:extLst>
                <a:ext uri="{FF2B5EF4-FFF2-40B4-BE49-F238E27FC236}">
                  <a16:creationId xmlns:a16="http://schemas.microsoft.com/office/drawing/2014/main" id="{F6BFCB76-7DF8-1049-BE91-2C060E946ABB}"/>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4" name="Group 43">
            <a:extLst>
              <a:ext uri="{FF2B5EF4-FFF2-40B4-BE49-F238E27FC236}">
                <a16:creationId xmlns:a16="http://schemas.microsoft.com/office/drawing/2014/main" id="{D20F577E-5020-874E-84B0-DBED96A48BEB}"/>
              </a:ext>
            </a:extLst>
          </p:cNvPr>
          <p:cNvGrpSpPr/>
          <p:nvPr/>
        </p:nvGrpSpPr>
        <p:grpSpPr>
          <a:xfrm>
            <a:off x="6618604" y="2767437"/>
            <a:ext cx="853440" cy="853440"/>
            <a:chOff x="4243624" y="656353"/>
            <a:chExt cx="640080" cy="640080"/>
          </a:xfrm>
        </p:grpSpPr>
        <p:sp>
          <p:nvSpPr>
            <p:cNvPr id="45" name="Oval 44">
              <a:extLst>
                <a:ext uri="{FF2B5EF4-FFF2-40B4-BE49-F238E27FC236}">
                  <a16:creationId xmlns:a16="http://schemas.microsoft.com/office/drawing/2014/main" id="{48644C68-96EA-0541-9E12-92349C444B47}"/>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6" name="Graphic 11">
              <a:extLst>
                <a:ext uri="{FF2B5EF4-FFF2-40B4-BE49-F238E27FC236}">
                  <a16:creationId xmlns:a16="http://schemas.microsoft.com/office/drawing/2014/main" id="{A7AC9006-2B98-7F44-839A-48686CA9BC63}"/>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47" name="Group 46">
            <a:extLst>
              <a:ext uri="{FF2B5EF4-FFF2-40B4-BE49-F238E27FC236}">
                <a16:creationId xmlns:a16="http://schemas.microsoft.com/office/drawing/2014/main" id="{76B09030-FFB8-4844-BF98-F10280FB4D35}"/>
              </a:ext>
            </a:extLst>
          </p:cNvPr>
          <p:cNvGrpSpPr/>
          <p:nvPr/>
        </p:nvGrpSpPr>
        <p:grpSpPr>
          <a:xfrm>
            <a:off x="8542655" y="2767437"/>
            <a:ext cx="853440" cy="853440"/>
            <a:chOff x="4243624" y="656353"/>
            <a:chExt cx="640080" cy="640080"/>
          </a:xfrm>
        </p:grpSpPr>
        <p:sp>
          <p:nvSpPr>
            <p:cNvPr id="48" name="Oval 47">
              <a:extLst>
                <a:ext uri="{FF2B5EF4-FFF2-40B4-BE49-F238E27FC236}">
                  <a16:creationId xmlns:a16="http://schemas.microsoft.com/office/drawing/2014/main" id="{94876CD1-764C-B647-80FC-7EE0212A8F3A}"/>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9" name="Graphic 11">
              <a:extLst>
                <a:ext uri="{FF2B5EF4-FFF2-40B4-BE49-F238E27FC236}">
                  <a16:creationId xmlns:a16="http://schemas.microsoft.com/office/drawing/2014/main" id="{790BD232-4327-864E-8E29-5825D04F9274}"/>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0" name="Group 49">
            <a:extLst>
              <a:ext uri="{FF2B5EF4-FFF2-40B4-BE49-F238E27FC236}">
                <a16:creationId xmlns:a16="http://schemas.microsoft.com/office/drawing/2014/main" id="{D96733DA-3CB7-5E46-96D8-110E0F6365C4}"/>
              </a:ext>
            </a:extLst>
          </p:cNvPr>
          <p:cNvGrpSpPr/>
          <p:nvPr/>
        </p:nvGrpSpPr>
        <p:grpSpPr>
          <a:xfrm>
            <a:off x="4719159" y="4596237"/>
            <a:ext cx="853440" cy="853440"/>
            <a:chOff x="4243624" y="656353"/>
            <a:chExt cx="640080" cy="640080"/>
          </a:xfrm>
        </p:grpSpPr>
        <p:sp>
          <p:nvSpPr>
            <p:cNvPr id="51" name="Oval 50">
              <a:extLst>
                <a:ext uri="{FF2B5EF4-FFF2-40B4-BE49-F238E27FC236}">
                  <a16:creationId xmlns:a16="http://schemas.microsoft.com/office/drawing/2014/main" id="{06DCBAB1-8AE5-1943-A579-28499178F869}"/>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2" name="Graphic 11">
              <a:extLst>
                <a:ext uri="{FF2B5EF4-FFF2-40B4-BE49-F238E27FC236}">
                  <a16:creationId xmlns:a16="http://schemas.microsoft.com/office/drawing/2014/main" id="{41C04BD4-93AC-B740-885F-B11D4591A2E9}"/>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3" name="Group 52">
            <a:extLst>
              <a:ext uri="{FF2B5EF4-FFF2-40B4-BE49-F238E27FC236}">
                <a16:creationId xmlns:a16="http://schemas.microsoft.com/office/drawing/2014/main" id="{675FE985-5D92-CC48-96BC-4FF175A26BD4}"/>
              </a:ext>
            </a:extLst>
          </p:cNvPr>
          <p:cNvGrpSpPr/>
          <p:nvPr/>
        </p:nvGrpSpPr>
        <p:grpSpPr>
          <a:xfrm>
            <a:off x="846452" y="4596237"/>
            <a:ext cx="853440" cy="853440"/>
            <a:chOff x="4243624" y="656353"/>
            <a:chExt cx="640080" cy="640080"/>
          </a:xfrm>
        </p:grpSpPr>
        <p:sp>
          <p:nvSpPr>
            <p:cNvPr id="54" name="Oval 53">
              <a:extLst>
                <a:ext uri="{FF2B5EF4-FFF2-40B4-BE49-F238E27FC236}">
                  <a16:creationId xmlns:a16="http://schemas.microsoft.com/office/drawing/2014/main" id="{7A113BB8-9615-F84D-A7B7-F7E8579A0CB6}"/>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5" name="Graphic 11">
              <a:extLst>
                <a:ext uri="{FF2B5EF4-FFF2-40B4-BE49-F238E27FC236}">
                  <a16:creationId xmlns:a16="http://schemas.microsoft.com/office/drawing/2014/main" id="{A4A2F667-F3D6-8249-821F-FAA7029AF463}"/>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6" name="Group 55">
            <a:extLst>
              <a:ext uri="{FF2B5EF4-FFF2-40B4-BE49-F238E27FC236}">
                <a16:creationId xmlns:a16="http://schemas.microsoft.com/office/drawing/2014/main" id="{C0695C4F-38D0-1049-A0AB-91E3219F1129}"/>
              </a:ext>
            </a:extLst>
          </p:cNvPr>
          <p:cNvGrpSpPr/>
          <p:nvPr/>
        </p:nvGrpSpPr>
        <p:grpSpPr>
          <a:xfrm>
            <a:off x="2770503" y="4596237"/>
            <a:ext cx="853440" cy="853440"/>
            <a:chOff x="4243624" y="656353"/>
            <a:chExt cx="640080" cy="640080"/>
          </a:xfrm>
        </p:grpSpPr>
        <p:sp>
          <p:nvSpPr>
            <p:cNvPr id="57" name="Oval 56">
              <a:extLst>
                <a:ext uri="{FF2B5EF4-FFF2-40B4-BE49-F238E27FC236}">
                  <a16:creationId xmlns:a16="http://schemas.microsoft.com/office/drawing/2014/main" id="{AE12F901-5416-8148-BB16-FA16FFED0534}"/>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8" name="Graphic 11">
              <a:extLst>
                <a:ext uri="{FF2B5EF4-FFF2-40B4-BE49-F238E27FC236}">
                  <a16:creationId xmlns:a16="http://schemas.microsoft.com/office/drawing/2014/main" id="{3B44EE68-D9AF-EE48-8573-0D9F9FB3CD68}"/>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59" name="Group 58">
            <a:extLst>
              <a:ext uri="{FF2B5EF4-FFF2-40B4-BE49-F238E27FC236}">
                <a16:creationId xmlns:a16="http://schemas.microsoft.com/office/drawing/2014/main" id="{9D740595-E811-864C-986D-D4C0D34047F1}"/>
              </a:ext>
            </a:extLst>
          </p:cNvPr>
          <p:cNvGrpSpPr/>
          <p:nvPr/>
        </p:nvGrpSpPr>
        <p:grpSpPr>
          <a:xfrm>
            <a:off x="10466708" y="4596237"/>
            <a:ext cx="853440" cy="853440"/>
            <a:chOff x="4243624" y="656353"/>
            <a:chExt cx="640080" cy="640080"/>
          </a:xfrm>
        </p:grpSpPr>
        <p:sp>
          <p:nvSpPr>
            <p:cNvPr id="60" name="Oval 59">
              <a:extLst>
                <a:ext uri="{FF2B5EF4-FFF2-40B4-BE49-F238E27FC236}">
                  <a16:creationId xmlns:a16="http://schemas.microsoft.com/office/drawing/2014/main" id="{39A3CC05-F813-B74D-8951-14357ADF7AA4}"/>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1" name="Graphic 11">
              <a:extLst>
                <a:ext uri="{FF2B5EF4-FFF2-40B4-BE49-F238E27FC236}">
                  <a16:creationId xmlns:a16="http://schemas.microsoft.com/office/drawing/2014/main" id="{39247C19-159D-5247-8E2A-71FD7D001AA6}"/>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62" name="Group 61">
            <a:extLst>
              <a:ext uri="{FF2B5EF4-FFF2-40B4-BE49-F238E27FC236}">
                <a16:creationId xmlns:a16="http://schemas.microsoft.com/office/drawing/2014/main" id="{3ACC394F-9DC4-964B-930E-3026AAF7DAA2}"/>
              </a:ext>
            </a:extLst>
          </p:cNvPr>
          <p:cNvGrpSpPr/>
          <p:nvPr/>
        </p:nvGrpSpPr>
        <p:grpSpPr>
          <a:xfrm>
            <a:off x="6618604" y="4596237"/>
            <a:ext cx="853440" cy="853440"/>
            <a:chOff x="4243624" y="656353"/>
            <a:chExt cx="640080" cy="640080"/>
          </a:xfrm>
        </p:grpSpPr>
        <p:sp>
          <p:nvSpPr>
            <p:cNvPr id="63" name="Oval 62">
              <a:extLst>
                <a:ext uri="{FF2B5EF4-FFF2-40B4-BE49-F238E27FC236}">
                  <a16:creationId xmlns:a16="http://schemas.microsoft.com/office/drawing/2014/main" id="{D67F606D-8AF0-7C44-BB6E-E1AA23535FA0}"/>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4" name="Graphic 11">
              <a:extLst>
                <a:ext uri="{FF2B5EF4-FFF2-40B4-BE49-F238E27FC236}">
                  <a16:creationId xmlns:a16="http://schemas.microsoft.com/office/drawing/2014/main" id="{BD6BD840-00CE-D64C-8438-A35B319B2917}"/>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grpSp>
        <p:nvGrpSpPr>
          <p:cNvPr id="65" name="Group 64">
            <a:extLst>
              <a:ext uri="{FF2B5EF4-FFF2-40B4-BE49-F238E27FC236}">
                <a16:creationId xmlns:a16="http://schemas.microsoft.com/office/drawing/2014/main" id="{594C6643-6BBC-5949-8EF3-0DD1737934CC}"/>
              </a:ext>
            </a:extLst>
          </p:cNvPr>
          <p:cNvGrpSpPr/>
          <p:nvPr/>
        </p:nvGrpSpPr>
        <p:grpSpPr>
          <a:xfrm>
            <a:off x="8542655" y="4596237"/>
            <a:ext cx="853440" cy="853440"/>
            <a:chOff x="4243624" y="656353"/>
            <a:chExt cx="640080" cy="640080"/>
          </a:xfrm>
        </p:grpSpPr>
        <p:sp>
          <p:nvSpPr>
            <p:cNvPr id="66" name="Oval 65">
              <a:extLst>
                <a:ext uri="{FF2B5EF4-FFF2-40B4-BE49-F238E27FC236}">
                  <a16:creationId xmlns:a16="http://schemas.microsoft.com/office/drawing/2014/main" id="{EB44A684-4ABA-2845-8DAC-B16711E176E3}"/>
                </a:ext>
              </a:extLst>
            </p:cNvPr>
            <p:cNvSpPr>
              <a:spLocks noChangeAspect="1"/>
            </p:cNvSpPr>
            <p:nvPr/>
          </p:nvSpPr>
          <p:spPr>
            <a:xfrm>
              <a:off x="4243624" y="656353"/>
              <a:ext cx="640080" cy="64008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7" name="Graphic 11">
              <a:extLst>
                <a:ext uri="{FF2B5EF4-FFF2-40B4-BE49-F238E27FC236}">
                  <a16:creationId xmlns:a16="http://schemas.microsoft.com/office/drawing/2014/main" id="{42CCB901-D147-384D-8391-E9C9E99623EE}"/>
                </a:ext>
              </a:extLst>
            </p:cNvPr>
            <p:cNvSpPr>
              <a:spLocks noChangeAspect="1"/>
            </p:cNvSpPr>
            <p:nvPr/>
          </p:nvSpPr>
          <p:spPr>
            <a:xfrm>
              <a:off x="4378703" y="775225"/>
              <a:ext cx="369923" cy="402336"/>
            </a:xfrm>
            <a:custGeom>
              <a:avLst/>
              <a:gdLst>
                <a:gd name="connsiteX0" fmla="*/ 143627 w 158948"/>
                <a:gd name="connsiteY0" fmla="*/ 106291 h 172875"/>
                <a:gd name="connsiteX1" fmla="*/ 139960 w 158948"/>
                <a:gd name="connsiteY1" fmla="*/ 104458 h 172875"/>
                <a:gd name="connsiteX2" fmla="*/ 127736 w 158948"/>
                <a:gd name="connsiteY2" fmla="*/ 99571 h 172875"/>
                <a:gd name="connsiteX3" fmla="*/ 127736 w 158948"/>
                <a:gd name="connsiteY3" fmla="*/ 99571 h 172875"/>
                <a:gd name="connsiteX4" fmla="*/ 124680 w 158948"/>
                <a:gd name="connsiteY4" fmla="*/ 98350 h 172875"/>
                <a:gd name="connsiteX5" fmla="*/ 116735 w 158948"/>
                <a:gd name="connsiteY5" fmla="*/ 95906 h 172875"/>
                <a:gd name="connsiteX6" fmla="*/ 106956 w 158948"/>
                <a:gd name="connsiteY6" fmla="*/ 93463 h 172875"/>
                <a:gd name="connsiteX7" fmla="*/ 101456 w 158948"/>
                <a:gd name="connsiteY7" fmla="*/ 83689 h 172875"/>
                <a:gd name="connsiteX8" fmla="*/ 124069 w 158948"/>
                <a:gd name="connsiteY8" fmla="*/ 44593 h 172875"/>
                <a:gd name="connsiteX9" fmla="*/ 79453 w 158948"/>
                <a:gd name="connsiteY9" fmla="*/ 0 h 172875"/>
                <a:gd name="connsiteX10" fmla="*/ 34837 w 158948"/>
                <a:gd name="connsiteY10" fmla="*/ 44593 h 172875"/>
                <a:gd name="connsiteX11" fmla="*/ 57451 w 158948"/>
                <a:gd name="connsiteY11" fmla="*/ 83689 h 172875"/>
                <a:gd name="connsiteX12" fmla="*/ 51950 w 158948"/>
                <a:gd name="connsiteY12" fmla="*/ 94074 h 172875"/>
                <a:gd name="connsiteX13" fmla="*/ 42171 w 158948"/>
                <a:gd name="connsiteY13" fmla="*/ 95906 h 172875"/>
                <a:gd name="connsiteX14" fmla="*/ 34226 w 158948"/>
                <a:gd name="connsiteY14" fmla="*/ 98350 h 172875"/>
                <a:gd name="connsiteX15" fmla="*/ 28726 w 158948"/>
                <a:gd name="connsiteY15" fmla="*/ 100182 h 172875"/>
                <a:gd name="connsiteX16" fmla="*/ 28726 w 158948"/>
                <a:gd name="connsiteY16" fmla="*/ 100182 h 172875"/>
                <a:gd name="connsiteX17" fmla="*/ 23225 w 158948"/>
                <a:gd name="connsiteY17" fmla="*/ 102626 h 172875"/>
                <a:gd name="connsiteX18" fmla="*/ 23225 w 158948"/>
                <a:gd name="connsiteY18" fmla="*/ 102626 h 172875"/>
                <a:gd name="connsiteX19" fmla="*/ 15891 w 158948"/>
                <a:gd name="connsiteY19" fmla="*/ 106291 h 172875"/>
                <a:gd name="connsiteX20" fmla="*/ 0 w 158948"/>
                <a:gd name="connsiteY20" fmla="*/ 132558 h 172875"/>
                <a:gd name="connsiteX21" fmla="*/ 0 w 158948"/>
                <a:gd name="connsiteY21" fmla="*/ 140499 h 172875"/>
                <a:gd name="connsiteX22" fmla="*/ 10390 w 158948"/>
                <a:gd name="connsiteY22" fmla="*/ 158215 h 172875"/>
                <a:gd name="connsiteX23" fmla="*/ 79453 w 158948"/>
                <a:gd name="connsiteY23" fmla="*/ 172875 h 172875"/>
                <a:gd name="connsiteX24" fmla="*/ 148517 w 158948"/>
                <a:gd name="connsiteY24" fmla="*/ 158215 h 172875"/>
                <a:gd name="connsiteX25" fmla="*/ 158907 w 158948"/>
                <a:gd name="connsiteY25" fmla="*/ 140499 h 172875"/>
                <a:gd name="connsiteX26" fmla="*/ 158907 w 158948"/>
                <a:gd name="connsiteY26" fmla="*/ 132558 h 172875"/>
                <a:gd name="connsiteX27" fmla="*/ 143627 w 158948"/>
                <a:gd name="connsiteY27" fmla="*/ 106291 h 172875"/>
                <a:gd name="connsiteX28" fmla="*/ 40338 w 158948"/>
                <a:gd name="connsiteY28" fmla="*/ 45204 h 172875"/>
                <a:gd name="connsiteX29" fmla="*/ 80064 w 158948"/>
                <a:gd name="connsiteY29" fmla="*/ 5498 h 172875"/>
                <a:gd name="connsiteX30" fmla="*/ 119791 w 158948"/>
                <a:gd name="connsiteY30" fmla="*/ 45204 h 172875"/>
                <a:gd name="connsiteX31" fmla="*/ 80064 w 158948"/>
                <a:gd name="connsiteY31" fmla="*/ 84911 h 172875"/>
                <a:gd name="connsiteX32" fmla="*/ 40338 w 158948"/>
                <a:gd name="connsiteY32" fmla="*/ 45204 h 172875"/>
                <a:gd name="connsiteX33" fmla="*/ 54395 w 158948"/>
                <a:gd name="connsiteY33" fmla="*/ 100182 h 172875"/>
                <a:gd name="connsiteX34" fmla="*/ 54395 w 158948"/>
                <a:gd name="connsiteY34" fmla="*/ 100182 h 172875"/>
                <a:gd name="connsiteX35" fmla="*/ 54395 w 158948"/>
                <a:gd name="connsiteY35" fmla="*/ 100182 h 172875"/>
                <a:gd name="connsiteX36" fmla="*/ 55006 w 158948"/>
                <a:gd name="connsiteY36" fmla="*/ 100182 h 172875"/>
                <a:gd name="connsiteX37" fmla="*/ 55617 w 158948"/>
                <a:gd name="connsiteY37" fmla="*/ 99571 h 172875"/>
                <a:gd name="connsiteX38" fmla="*/ 55617 w 158948"/>
                <a:gd name="connsiteY38" fmla="*/ 99571 h 172875"/>
                <a:gd name="connsiteX39" fmla="*/ 62951 w 158948"/>
                <a:gd name="connsiteY39" fmla="*/ 87354 h 172875"/>
                <a:gd name="connsiteX40" fmla="*/ 79453 w 158948"/>
                <a:gd name="connsiteY40" fmla="*/ 90408 h 172875"/>
                <a:gd name="connsiteX41" fmla="*/ 95955 w 158948"/>
                <a:gd name="connsiteY41" fmla="*/ 87354 h 172875"/>
                <a:gd name="connsiteX42" fmla="*/ 103289 w 158948"/>
                <a:gd name="connsiteY42" fmla="*/ 99571 h 172875"/>
                <a:gd name="connsiteX43" fmla="*/ 103289 w 158948"/>
                <a:gd name="connsiteY43" fmla="*/ 99571 h 172875"/>
                <a:gd name="connsiteX44" fmla="*/ 103901 w 158948"/>
                <a:gd name="connsiteY44" fmla="*/ 100182 h 172875"/>
                <a:gd name="connsiteX45" fmla="*/ 104512 w 158948"/>
                <a:gd name="connsiteY45" fmla="*/ 100182 h 172875"/>
                <a:gd name="connsiteX46" fmla="*/ 104512 w 158948"/>
                <a:gd name="connsiteY46" fmla="*/ 100182 h 172875"/>
                <a:gd name="connsiteX47" fmla="*/ 108179 w 158948"/>
                <a:gd name="connsiteY47" fmla="*/ 100793 h 172875"/>
                <a:gd name="connsiteX48" fmla="*/ 79453 w 158948"/>
                <a:gd name="connsiteY48" fmla="*/ 119730 h 172875"/>
                <a:gd name="connsiteX49" fmla="*/ 50728 w 158948"/>
                <a:gd name="connsiteY49" fmla="*/ 101404 h 172875"/>
                <a:gd name="connsiteX50" fmla="*/ 54395 w 158948"/>
                <a:gd name="connsiteY50" fmla="*/ 100182 h 172875"/>
                <a:gd name="connsiteX51" fmla="*/ 146072 w 158948"/>
                <a:gd name="connsiteY51" fmla="*/ 153939 h 172875"/>
                <a:gd name="connsiteX52" fmla="*/ 79453 w 158948"/>
                <a:gd name="connsiteY52" fmla="*/ 167988 h 172875"/>
                <a:gd name="connsiteX53" fmla="*/ 12835 w 158948"/>
                <a:gd name="connsiteY53" fmla="*/ 153939 h 172875"/>
                <a:gd name="connsiteX54" fmla="*/ 5500 w 158948"/>
                <a:gd name="connsiteY54" fmla="*/ 141110 h 172875"/>
                <a:gd name="connsiteX55" fmla="*/ 5500 w 158948"/>
                <a:gd name="connsiteY55" fmla="*/ 133169 h 172875"/>
                <a:gd name="connsiteX56" fmla="*/ 18335 w 158948"/>
                <a:gd name="connsiteY56" fmla="*/ 111789 h 172875"/>
                <a:gd name="connsiteX57" fmla="*/ 35448 w 158948"/>
                <a:gd name="connsiteY57" fmla="*/ 104458 h 172875"/>
                <a:gd name="connsiteX58" fmla="*/ 43394 w 158948"/>
                <a:gd name="connsiteY58" fmla="*/ 102015 h 172875"/>
                <a:gd name="connsiteX59" fmla="*/ 44616 w 158948"/>
                <a:gd name="connsiteY59" fmla="*/ 102015 h 172875"/>
                <a:gd name="connsiteX60" fmla="*/ 78842 w 158948"/>
                <a:gd name="connsiteY60" fmla="*/ 125228 h 172875"/>
                <a:gd name="connsiteX61" fmla="*/ 113068 w 158948"/>
                <a:gd name="connsiteY61" fmla="*/ 102015 h 172875"/>
                <a:gd name="connsiteX62" fmla="*/ 114291 w 158948"/>
                <a:gd name="connsiteY62" fmla="*/ 102626 h 172875"/>
                <a:gd name="connsiteX63" fmla="*/ 122236 w 158948"/>
                <a:gd name="connsiteY63" fmla="*/ 105069 h 172875"/>
                <a:gd name="connsiteX64" fmla="*/ 139349 w 158948"/>
                <a:gd name="connsiteY64" fmla="*/ 112400 h 172875"/>
                <a:gd name="connsiteX65" fmla="*/ 152184 w 158948"/>
                <a:gd name="connsiteY65" fmla="*/ 133780 h 172875"/>
                <a:gd name="connsiteX66" fmla="*/ 152184 w 158948"/>
                <a:gd name="connsiteY66" fmla="*/ 141721 h 172875"/>
                <a:gd name="connsiteX67" fmla="*/ 146072 w 158948"/>
                <a:gd name="connsiteY67" fmla="*/ 153939 h 17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8948" h="172875">
                  <a:moveTo>
                    <a:pt x="143627" y="106291"/>
                  </a:moveTo>
                  <a:cubicBezTo>
                    <a:pt x="142405" y="105680"/>
                    <a:pt x="141182" y="105069"/>
                    <a:pt x="139960" y="104458"/>
                  </a:cubicBezTo>
                  <a:cubicBezTo>
                    <a:pt x="136904" y="102626"/>
                    <a:pt x="127736" y="99571"/>
                    <a:pt x="127736" y="99571"/>
                  </a:cubicBezTo>
                  <a:lnTo>
                    <a:pt x="127736" y="99571"/>
                  </a:lnTo>
                  <a:cubicBezTo>
                    <a:pt x="126514" y="98961"/>
                    <a:pt x="125903" y="98961"/>
                    <a:pt x="124680" y="98350"/>
                  </a:cubicBezTo>
                  <a:cubicBezTo>
                    <a:pt x="121625" y="97128"/>
                    <a:pt x="119180" y="96517"/>
                    <a:pt x="116735" y="95906"/>
                  </a:cubicBezTo>
                  <a:cubicBezTo>
                    <a:pt x="113679" y="94684"/>
                    <a:pt x="110012" y="94074"/>
                    <a:pt x="106956" y="93463"/>
                  </a:cubicBezTo>
                  <a:cubicBezTo>
                    <a:pt x="104512" y="91019"/>
                    <a:pt x="102678" y="87354"/>
                    <a:pt x="101456" y="83689"/>
                  </a:cubicBezTo>
                  <a:cubicBezTo>
                    <a:pt x="114902" y="75748"/>
                    <a:pt x="124069" y="61698"/>
                    <a:pt x="124069" y="44593"/>
                  </a:cubicBezTo>
                  <a:cubicBezTo>
                    <a:pt x="124069" y="20159"/>
                    <a:pt x="103901" y="0"/>
                    <a:pt x="79453" y="0"/>
                  </a:cubicBezTo>
                  <a:cubicBezTo>
                    <a:pt x="55006" y="0"/>
                    <a:pt x="34837" y="20159"/>
                    <a:pt x="34837" y="44593"/>
                  </a:cubicBezTo>
                  <a:cubicBezTo>
                    <a:pt x="34837" y="61087"/>
                    <a:pt x="44005" y="75748"/>
                    <a:pt x="57451" y="83689"/>
                  </a:cubicBezTo>
                  <a:cubicBezTo>
                    <a:pt x="56229" y="87354"/>
                    <a:pt x="54395" y="91019"/>
                    <a:pt x="51950" y="94074"/>
                  </a:cubicBezTo>
                  <a:cubicBezTo>
                    <a:pt x="45838" y="95295"/>
                    <a:pt x="42171" y="95906"/>
                    <a:pt x="42171" y="95906"/>
                  </a:cubicBezTo>
                  <a:cubicBezTo>
                    <a:pt x="39727" y="96517"/>
                    <a:pt x="37282" y="97128"/>
                    <a:pt x="34226" y="98350"/>
                  </a:cubicBezTo>
                  <a:cubicBezTo>
                    <a:pt x="32392" y="98961"/>
                    <a:pt x="30559" y="99571"/>
                    <a:pt x="28726" y="100182"/>
                  </a:cubicBezTo>
                  <a:cubicBezTo>
                    <a:pt x="28726" y="100182"/>
                    <a:pt x="28726" y="100182"/>
                    <a:pt x="28726" y="100182"/>
                  </a:cubicBezTo>
                  <a:cubicBezTo>
                    <a:pt x="26892" y="100793"/>
                    <a:pt x="25058" y="102015"/>
                    <a:pt x="23225" y="102626"/>
                  </a:cubicBezTo>
                  <a:cubicBezTo>
                    <a:pt x="23225" y="102626"/>
                    <a:pt x="23225" y="102626"/>
                    <a:pt x="23225" y="102626"/>
                  </a:cubicBezTo>
                  <a:cubicBezTo>
                    <a:pt x="20780" y="103847"/>
                    <a:pt x="18335" y="105069"/>
                    <a:pt x="15891" y="106291"/>
                  </a:cubicBezTo>
                  <a:cubicBezTo>
                    <a:pt x="6112" y="111178"/>
                    <a:pt x="0" y="121563"/>
                    <a:pt x="0" y="132558"/>
                  </a:cubicBezTo>
                  <a:lnTo>
                    <a:pt x="0" y="140499"/>
                  </a:lnTo>
                  <a:cubicBezTo>
                    <a:pt x="0" y="147830"/>
                    <a:pt x="4278" y="154549"/>
                    <a:pt x="10390" y="158215"/>
                  </a:cubicBezTo>
                  <a:cubicBezTo>
                    <a:pt x="22614" y="164934"/>
                    <a:pt x="45227" y="172875"/>
                    <a:pt x="79453" y="172875"/>
                  </a:cubicBezTo>
                  <a:cubicBezTo>
                    <a:pt x="113679" y="172875"/>
                    <a:pt x="136293" y="164934"/>
                    <a:pt x="148517" y="158215"/>
                  </a:cubicBezTo>
                  <a:cubicBezTo>
                    <a:pt x="155239" y="154549"/>
                    <a:pt x="158907" y="147830"/>
                    <a:pt x="158907" y="140499"/>
                  </a:cubicBezTo>
                  <a:lnTo>
                    <a:pt x="158907" y="132558"/>
                  </a:lnTo>
                  <a:cubicBezTo>
                    <a:pt x="159518" y="121563"/>
                    <a:pt x="153406" y="111789"/>
                    <a:pt x="143627" y="106291"/>
                  </a:cubicBezTo>
                  <a:close/>
                  <a:moveTo>
                    <a:pt x="40338" y="45204"/>
                  </a:moveTo>
                  <a:cubicBezTo>
                    <a:pt x="40338" y="23213"/>
                    <a:pt x="58062" y="5498"/>
                    <a:pt x="80064" y="5498"/>
                  </a:cubicBezTo>
                  <a:cubicBezTo>
                    <a:pt x="102067" y="5498"/>
                    <a:pt x="119791" y="23213"/>
                    <a:pt x="119791" y="45204"/>
                  </a:cubicBezTo>
                  <a:cubicBezTo>
                    <a:pt x="119791" y="67195"/>
                    <a:pt x="102067" y="84911"/>
                    <a:pt x="80064" y="84911"/>
                  </a:cubicBezTo>
                  <a:cubicBezTo>
                    <a:pt x="58062" y="84911"/>
                    <a:pt x="40338" y="67195"/>
                    <a:pt x="40338" y="45204"/>
                  </a:cubicBezTo>
                  <a:close/>
                  <a:moveTo>
                    <a:pt x="54395" y="100182"/>
                  </a:moveTo>
                  <a:lnTo>
                    <a:pt x="54395" y="100182"/>
                  </a:lnTo>
                  <a:cubicBezTo>
                    <a:pt x="55006" y="100182"/>
                    <a:pt x="55006" y="100182"/>
                    <a:pt x="54395" y="100182"/>
                  </a:cubicBezTo>
                  <a:cubicBezTo>
                    <a:pt x="55006" y="100182"/>
                    <a:pt x="55006" y="100182"/>
                    <a:pt x="55006" y="100182"/>
                  </a:cubicBezTo>
                  <a:lnTo>
                    <a:pt x="55617" y="99571"/>
                  </a:lnTo>
                  <a:cubicBezTo>
                    <a:pt x="55617" y="99571"/>
                    <a:pt x="55617" y="99571"/>
                    <a:pt x="55617" y="99571"/>
                  </a:cubicBezTo>
                  <a:cubicBezTo>
                    <a:pt x="59285" y="95906"/>
                    <a:pt x="61729" y="91630"/>
                    <a:pt x="62951" y="87354"/>
                  </a:cubicBezTo>
                  <a:cubicBezTo>
                    <a:pt x="67841" y="89187"/>
                    <a:pt x="73342" y="90408"/>
                    <a:pt x="79453" y="90408"/>
                  </a:cubicBezTo>
                  <a:cubicBezTo>
                    <a:pt x="85565" y="90408"/>
                    <a:pt x="91066" y="89187"/>
                    <a:pt x="95955" y="87354"/>
                  </a:cubicBezTo>
                  <a:cubicBezTo>
                    <a:pt x="97177" y="91630"/>
                    <a:pt x="99622" y="95906"/>
                    <a:pt x="103289" y="99571"/>
                  </a:cubicBezTo>
                  <a:cubicBezTo>
                    <a:pt x="103289" y="99571"/>
                    <a:pt x="103289" y="99571"/>
                    <a:pt x="103289" y="99571"/>
                  </a:cubicBezTo>
                  <a:cubicBezTo>
                    <a:pt x="103289" y="99571"/>
                    <a:pt x="103901" y="99571"/>
                    <a:pt x="103901" y="100182"/>
                  </a:cubicBezTo>
                  <a:cubicBezTo>
                    <a:pt x="103901" y="100182"/>
                    <a:pt x="104512" y="100182"/>
                    <a:pt x="104512" y="100182"/>
                  </a:cubicBezTo>
                  <a:cubicBezTo>
                    <a:pt x="104512" y="100182"/>
                    <a:pt x="104512" y="100182"/>
                    <a:pt x="104512" y="100182"/>
                  </a:cubicBezTo>
                  <a:cubicBezTo>
                    <a:pt x="105734" y="100182"/>
                    <a:pt x="106956" y="100793"/>
                    <a:pt x="108179" y="100793"/>
                  </a:cubicBezTo>
                  <a:cubicBezTo>
                    <a:pt x="106956" y="111178"/>
                    <a:pt x="94733" y="119730"/>
                    <a:pt x="79453" y="119730"/>
                  </a:cubicBezTo>
                  <a:cubicBezTo>
                    <a:pt x="64174" y="119730"/>
                    <a:pt x="52561" y="111789"/>
                    <a:pt x="50728" y="101404"/>
                  </a:cubicBezTo>
                  <a:cubicBezTo>
                    <a:pt x="51950" y="100182"/>
                    <a:pt x="53173" y="100182"/>
                    <a:pt x="54395" y="100182"/>
                  </a:cubicBezTo>
                  <a:close/>
                  <a:moveTo>
                    <a:pt x="146072" y="153939"/>
                  </a:moveTo>
                  <a:cubicBezTo>
                    <a:pt x="136293" y="159436"/>
                    <a:pt x="114902" y="167988"/>
                    <a:pt x="79453" y="167988"/>
                  </a:cubicBezTo>
                  <a:cubicBezTo>
                    <a:pt x="44616" y="167988"/>
                    <a:pt x="22614" y="159436"/>
                    <a:pt x="12835" y="153939"/>
                  </a:cubicBezTo>
                  <a:cubicBezTo>
                    <a:pt x="8556" y="151495"/>
                    <a:pt x="5500" y="146608"/>
                    <a:pt x="5500" y="141110"/>
                  </a:cubicBezTo>
                  <a:lnTo>
                    <a:pt x="5500" y="133169"/>
                  </a:lnTo>
                  <a:cubicBezTo>
                    <a:pt x="5500" y="124006"/>
                    <a:pt x="10390" y="116065"/>
                    <a:pt x="18335" y="111789"/>
                  </a:cubicBezTo>
                  <a:cubicBezTo>
                    <a:pt x="23836" y="108734"/>
                    <a:pt x="29948" y="106291"/>
                    <a:pt x="35448" y="104458"/>
                  </a:cubicBezTo>
                  <a:cubicBezTo>
                    <a:pt x="38504" y="103237"/>
                    <a:pt x="40949" y="102626"/>
                    <a:pt x="43394" y="102015"/>
                  </a:cubicBezTo>
                  <a:lnTo>
                    <a:pt x="44616" y="102015"/>
                  </a:lnTo>
                  <a:cubicBezTo>
                    <a:pt x="47061" y="114843"/>
                    <a:pt x="61729" y="125228"/>
                    <a:pt x="78842" y="125228"/>
                  </a:cubicBezTo>
                  <a:cubicBezTo>
                    <a:pt x="95955" y="125228"/>
                    <a:pt x="110623" y="114843"/>
                    <a:pt x="113068" y="102015"/>
                  </a:cubicBezTo>
                  <a:cubicBezTo>
                    <a:pt x="113679" y="102015"/>
                    <a:pt x="113679" y="102015"/>
                    <a:pt x="114291" y="102626"/>
                  </a:cubicBezTo>
                  <a:cubicBezTo>
                    <a:pt x="116735" y="103237"/>
                    <a:pt x="119180" y="103847"/>
                    <a:pt x="122236" y="105069"/>
                  </a:cubicBezTo>
                  <a:cubicBezTo>
                    <a:pt x="128348" y="106902"/>
                    <a:pt x="133848" y="109345"/>
                    <a:pt x="139349" y="112400"/>
                  </a:cubicBezTo>
                  <a:cubicBezTo>
                    <a:pt x="147294" y="116676"/>
                    <a:pt x="152184" y="124617"/>
                    <a:pt x="152184" y="133780"/>
                  </a:cubicBezTo>
                  <a:lnTo>
                    <a:pt x="152184" y="141721"/>
                  </a:lnTo>
                  <a:cubicBezTo>
                    <a:pt x="153406" y="146608"/>
                    <a:pt x="150962" y="150884"/>
                    <a:pt x="146072" y="153939"/>
                  </a:cubicBezTo>
                  <a:close/>
                </a:path>
              </a:pathLst>
            </a:custGeom>
            <a:solidFill>
              <a:srgbClr val="2473B9"/>
            </a:solidFill>
            <a:ln w="6110" cap="flat">
              <a:noFill/>
              <a:prstDash val="solid"/>
              <a:miter/>
            </a:ln>
          </p:spPr>
          <p:txBody>
            <a:bodyPr rtlCol="0" anchor="ctr"/>
            <a:lstStyle/>
            <a:p>
              <a:endParaRPr lang="en-US" sz="2400"/>
            </a:p>
          </p:txBody>
        </p:sp>
      </p:grpSp>
      <p:sp>
        <p:nvSpPr>
          <p:cNvPr id="68" name="Picture Placeholder 67">
            <a:extLst>
              <a:ext uri="{FF2B5EF4-FFF2-40B4-BE49-F238E27FC236}">
                <a16:creationId xmlns:a16="http://schemas.microsoft.com/office/drawing/2014/main" id="{1253EEEA-98F9-F24E-8B3C-831AC642B61D}"/>
              </a:ext>
            </a:extLst>
          </p:cNvPr>
          <p:cNvSpPr>
            <a:spLocks noGrp="1" noChangeAspect="1"/>
          </p:cNvSpPr>
          <p:nvPr>
            <p:ph type="pic" sz="quarter" idx="10" hasCustomPrompt="1"/>
          </p:nvPr>
        </p:nvSpPr>
        <p:spPr>
          <a:xfrm>
            <a:off x="5656580" y="964037"/>
            <a:ext cx="853440" cy="853440"/>
          </a:xfrm>
          <a:prstGeom prst="ellipse">
            <a:avLst/>
          </a:prstGeom>
        </p:spPr>
        <p:txBody>
          <a:bodyPr wrap="none" anchor="ctr" anchorCtr="0"/>
          <a:lstStyle>
            <a:lvl1pPr algn="ctr">
              <a:defRPr sz="1200"/>
            </a:lvl1pPr>
          </a:lstStyle>
          <a:p>
            <a:r>
              <a:rPr lang="en-US"/>
              <a:t>Photo</a:t>
            </a:r>
          </a:p>
        </p:txBody>
      </p:sp>
      <p:sp>
        <p:nvSpPr>
          <p:cNvPr id="69" name="Picture Placeholder 67">
            <a:extLst>
              <a:ext uri="{FF2B5EF4-FFF2-40B4-BE49-F238E27FC236}">
                <a16:creationId xmlns:a16="http://schemas.microsoft.com/office/drawing/2014/main" id="{21B5CDD9-8045-274C-8F62-44946AEECA33}"/>
              </a:ext>
            </a:extLst>
          </p:cNvPr>
          <p:cNvSpPr>
            <a:spLocks noGrp="1" noChangeAspect="1"/>
          </p:cNvSpPr>
          <p:nvPr>
            <p:ph type="pic" sz="quarter" idx="11" hasCustomPrompt="1"/>
          </p:nvPr>
        </p:nvSpPr>
        <p:spPr>
          <a:xfrm>
            <a:off x="846452" y="2767437"/>
            <a:ext cx="853440" cy="853440"/>
          </a:xfrm>
          <a:prstGeom prst="ellipse">
            <a:avLst/>
          </a:prstGeom>
        </p:spPr>
        <p:txBody>
          <a:bodyPr wrap="none" anchor="ctr" anchorCtr="0"/>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sz="1200"/>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Photo</a:t>
            </a:r>
          </a:p>
        </p:txBody>
      </p:sp>
      <p:sp>
        <p:nvSpPr>
          <p:cNvPr id="70" name="Picture Placeholder 67">
            <a:extLst>
              <a:ext uri="{FF2B5EF4-FFF2-40B4-BE49-F238E27FC236}">
                <a16:creationId xmlns:a16="http://schemas.microsoft.com/office/drawing/2014/main" id="{FE7A2F59-B470-3446-B582-477764DC3F83}"/>
              </a:ext>
            </a:extLst>
          </p:cNvPr>
          <p:cNvSpPr>
            <a:spLocks noGrp="1" noChangeAspect="1"/>
          </p:cNvSpPr>
          <p:nvPr>
            <p:ph type="pic" sz="quarter" idx="12" hasCustomPrompt="1"/>
          </p:nvPr>
        </p:nvSpPr>
        <p:spPr>
          <a:xfrm>
            <a:off x="2770503" y="2767437"/>
            <a:ext cx="853440" cy="853440"/>
          </a:xfrm>
          <a:prstGeom prst="ellipse">
            <a:avLst/>
          </a:prstGeom>
        </p:spPr>
        <p:txBody>
          <a:bodyPr wrap="none" anchor="ctr" anchorCtr="0"/>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sz="1200"/>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Photo</a:t>
            </a:r>
          </a:p>
        </p:txBody>
      </p:sp>
      <p:sp>
        <p:nvSpPr>
          <p:cNvPr id="71" name="Picture Placeholder 67">
            <a:extLst>
              <a:ext uri="{FF2B5EF4-FFF2-40B4-BE49-F238E27FC236}">
                <a16:creationId xmlns:a16="http://schemas.microsoft.com/office/drawing/2014/main" id="{5179DF51-3BD2-EC45-816E-2082313D0DFD}"/>
              </a:ext>
            </a:extLst>
          </p:cNvPr>
          <p:cNvSpPr>
            <a:spLocks noGrp="1" noChangeAspect="1"/>
          </p:cNvSpPr>
          <p:nvPr>
            <p:ph type="pic" sz="quarter" idx="13" hasCustomPrompt="1"/>
          </p:nvPr>
        </p:nvSpPr>
        <p:spPr>
          <a:xfrm>
            <a:off x="4719159" y="2767437"/>
            <a:ext cx="853440" cy="853440"/>
          </a:xfrm>
          <a:prstGeom prst="ellipse">
            <a:avLst/>
          </a:prstGeom>
        </p:spPr>
        <p:txBody>
          <a:bodyPr wrap="none" anchor="ctr" anchorCtr="0"/>
          <a:lstStyle>
            <a:lvl1pPr algn="ctr">
              <a:defRPr sz="1200"/>
            </a:lvl1pPr>
          </a:lstStyle>
          <a:p>
            <a:r>
              <a:rPr lang="en-US"/>
              <a:t>Photo</a:t>
            </a:r>
          </a:p>
        </p:txBody>
      </p:sp>
      <p:sp>
        <p:nvSpPr>
          <p:cNvPr id="72" name="Picture Placeholder 67">
            <a:extLst>
              <a:ext uri="{FF2B5EF4-FFF2-40B4-BE49-F238E27FC236}">
                <a16:creationId xmlns:a16="http://schemas.microsoft.com/office/drawing/2014/main" id="{BA521378-3E48-A749-9448-87F4BBDF9F69}"/>
              </a:ext>
            </a:extLst>
          </p:cNvPr>
          <p:cNvSpPr>
            <a:spLocks noGrp="1" noChangeAspect="1"/>
          </p:cNvSpPr>
          <p:nvPr>
            <p:ph type="pic" sz="quarter" idx="14" hasCustomPrompt="1"/>
          </p:nvPr>
        </p:nvSpPr>
        <p:spPr>
          <a:xfrm>
            <a:off x="6618604" y="2767437"/>
            <a:ext cx="853440" cy="853440"/>
          </a:xfrm>
          <a:prstGeom prst="ellipse">
            <a:avLst/>
          </a:prstGeom>
        </p:spPr>
        <p:txBody>
          <a:bodyPr wrap="none" anchor="ctr" anchorCtr="0"/>
          <a:lstStyle>
            <a:lvl1pPr algn="ctr">
              <a:defRPr sz="1200"/>
            </a:lvl1pPr>
          </a:lstStyle>
          <a:p>
            <a:r>
              <a:rPr lang="en-US"/>
              <a:t>Photo</a:t>
            </a:r>
          </a:p>
        </p:txBody>
      </p:sp>
      <p:sp>
        <p:nvSpPr>
          <p:cNvPr id="73" name="Picture Placeholder 67">
            <a:extLst>
              <a:ext uri="{FF2B5EF4-FFF2-40B4-BE49-F238E27FC236}">
                <a16:creationId xmlns:a16="http://schemas.microsoft.com/office/drawing/2014/main" id="{03FCD8E7-DDD4-6149-B6EA-E6A08C78DDD8}"/>
              </a:ext>
            </a:extLst>
          </p:cNvPr>
          <p:cNvSpPr>
            <a:spLocks noGrp="1" noChangeAspect="1"/>
          </p:cNvSpPr>
          <p:nvPr>
            <p:ph type="pic" sz="quarter" idx="15" hasCustomPrompt="1"/>
          </p:nvPr>
        </p:nvSpPr>
        <p:spPr>
          <a:xfrm>
            <a:off x="8542655" y="2767437"/>
            <a:ext cx="853440" cy="853440"/>
          </a:xfrm>
          <a:prstGeom prst="ellipse">
            <a:avLst/>
          </a:prstGeom>
        </p:spPr>
        <p:txBody>
          <a:bodyPr wrap="none" anchor="ctr" anchorCtr="0"/>
          <a:lstStyle>
            <a:lvl1pPr algn="ctr">
              <a:defRPr sz="1200"/>
            </a:lvl1pPr>
          </a:lstStyle>
          <a:p>
            <a:r>
              <a:rPr lang="en-US"/>
              <a:t>Photo</a:t>
            </a:r>
          </a:p>
        </p:txBody>
      </p:sp>
      <p:sp>
        <p:nvSpPr>
          <p:cNvPr id="74" name="Picture Placeholder 67">
            <a:extLst>
              <a:ext uri="{FF2B5EF4-FFF2-40B4-BE49-F238E27FC236}">
                <a16:creationId xmlns:a16="http://schemas.microsoft.com/office/drawing/2014/main" id="{A4DF7954-FC0E-B943-872C-2BF92A21AF0D}"/>
              </a:ext>
            </a:extLst>
          </p:cNvPr>
          <p:cNvSpPr>
            <a:spLocks noGrp="1" noChangeAspect="1"/>
          </p:cNvSpPr>
          <p:nvPr>
            <p:ph type="pic" sz="quarter" idx="16" hasCustomPrompt="1"/>
          </p:nvPr>
        </p:nvSpPr>
        <p:spPr>
          <a:xfrm>
            <a:off x="10466708" y="2767437"/>
            <a:ext cx="853440" cy="853440"/>
          </a:xfrm>
          <a:prstGeom prst="ellipse">
            <a:avLst/>
          </a:prstGeom>
        </p:spPr>
        <p:txBody>
          <a:bodyPr wrap="none" anchor="ctr" anchorCtr="0"/>
          <a:lstStyle>
            <a:lvl1pPr algn="ctr">
              <a:defRPr sz="1200"/>
            </a:lvl1pPr>
          </a:lstStyle>
          <a:p>
            <a:r>
              <a:rPr lang="en-US"/>
              <a:t>Photo</a:t>
            </a:r>
          </a:p>
        </p:txBody>
      </p:sp>
      <p:sp>
        <p:nvSpPr>
          <p:cNvPr id="75" name="Picture Placeholder 67">
            <a:extLst>
              <a:ext uri="{FF2B5EF4-FFF2-40B4-BE49-F238E27FC236}">
                <a16:creationId xmlns:a16="http://schemas.microsoft.com/office/drawing/2014/main" id="{0445D38C-F717-4D4A-A975-1F5D122D1E8E}"/>
              </a:ext>
            </a:extLst>
          </p:cNvPr>
          <p:cNvSpPr>
            <a:spLocks noGrp="1" noChangeAspect="1"/>
          </p:cNvSpPr>
          <p:nvPr>
            <p:ph type="pic" sz="quarter" idx="17" hasCustomPrompt="1"/>
          </p:nvPr>
        </p:nvSpPr>
        <p:spPr>
          <a:xfrm>
            <a:off x="846452" y="4596237"/>
            <a:ext cx="853440" cy="853440"/>
          </a:xfrm>
          <a:prstGeom prst="ellipse">
            <a:avLst/>
          </a:prstGeom>
        </p:spPr>
        <p:txBody>
          <a:bodyPr wrap="none" anchor="ctr" anchorCtr="0"/>
          <a:lstStyle>
            <a:lvl1pPr algn="ctr">
              <a:defRPr sz="1200"/>
            </a:lvl1pPr>
          </a:lstStyle>
          <a:p>
            <a:r>
              <a:rPr lang="en-US"/>
              <a:t>Photo</a:t>
            </a:r>
          </a:p>
        </p:txBody>
      </p:sp>
      <p:sp>
        <p:nvSpPr>
          <p:cNvPr id="76" name="Picture Placeholder 67">
            <a:extLst>
              <a:ext uri="{FF2B5EF4-FFF2-40B4-BE49-F238E27FC236}">
                <a16:creationId xmlns:a16="http://schemas.microsoft.com/office/drawing/2014/main" id="{47923A8E-9E66-7F4D-8781-CCBF0F113522}"/>
              </a:ext>
            </a:extLst>
          </p:cNvPr>
          <p:cNvSpPr>
            <a:spLocks noGrp="1" noChangeAspect="1"/>
          </p:cNvSpPr>
          <p:nvPr>
            <p:ph type="pic" sz="quarter" idx="18" hasCustomPrompt="1"/>
          </p:nvPr>
        </p:nvSpPr>
        <p:spPr>
          <a:xfrm>
            <a:off x="2770503" y="4596237"/>
            <a:ext cx="853440" cy="853440"/>
          </a:xfrm>
          <a:prstGeom prst="ellipse">
            <a:avLst/>
          </a:prstGeom>
        </p:spPr>
        <p:txBody>
          <a:bodyPr wrap="none" anchor="ctr" anchorCtr="0"/>
          <a:lstStyle>
            <a:lvl1pPr algn="ctr">
              <a:defRPr sz="1200"/>
            </a:lvl1pPr>
          </a:lstStyle>
          <a:p>
            <a:r>
              <a:rPr lang="en-US"/>
              <a:t>Photo</a:t>
            </a:r>
          </a:p>
        </p:txBody>
      </p:sp>
      <p:sp>
        <p:nvSpPr>
          <p:cNvPr id="77" name="Picture Placeholder 67">
            <a:extLst>
              <a:ext uri="{FF2B5EF4-FFF2-40B4-BE49-F238E27FC236}">
                <a16:creationId xmlns:a16="http://schemas.microsoft.com/office/drawing/2014/main" id="{A807AAB4-7D38-8749-A3A8-9DC774C71408}"/>
              </a:ext>
            </a:extLst>
          </p:cNvPr>
          <p:cNvSpPr>
            <a:spLocks noGrp="1" noChangeAspect="1"/>
          </p:cNvSpPr>
          <p:nvPr>
            <p:ph type="pic" sz="quarter" idx="19" hasCustomPrompt="1"/>
          </p:nvPr>
        </p:nvSpPr>
        <p:spPr>
          <a:xfrm>
            <a:off x="4719159" y="4596237"/>
            <a:ext cx="853440" cy="853440"/>
          </a:xfrm>
          <a:prstGeom prst="ellipse">
            <a:avLst/>
          </a:prstGeom>
        </p:spPr>
        <p:txBody>
          <a:bodyPr wrap="none" anchor="ctr" anchorCtr="0"/>
          <a:lstStyle>
            <a:lvl1pPr algn="ctr">
              <a:defRPr sz="1200"/>
            </a:lvl1pPr>
          </a:lstStyle>
          <a:p>
            <a:r>
              <a:rPr lang="en-US"/>
              <a:t>Photo</a:t>
            </a:r>
          </a:p>
        </p:txBody>
      </p:sp>
      <p:sp>
        <p:nvSpPr>
          <p:cNvPr id="78" name="Picture Placeholder 67">
            <a:extLst>
              <a:ext uri="{FF2B5EF4-FFF2-40B4-BE49-F238E27FC236}">
                <a16:creationId xmlns:a16="http://schemas.microsoft.com/office/drawing/2014/main" id="{A35E9005-8BE0-4C4F-B7DD-CC86B7D2A870}"/>
              </a:ext>
            </a:extLst>
          </p:cNvPr>
          <p:cNvSpPr>
            <a:spLocks noGrp="1" noChangeAspect="1"/>
          </p:cNvSpPr>
          <p:nvPr>
            <p:ph type="pic" sz="quarter" idx="20" hasCustomPrompt="1"/>
          </p:nvPr>
        </p:nvSpPr>
        <p:spPr>
          <a:xfrm>
            <a:off x="6618604" y="4596237"/>
            <a:ext cx="853440" cy="853440"/>
          </a:xfrm>
          <a:prstGeom prst="ellipse">
            <a:avLst/>
          </a:prstGeom>
        </p:spPr>
        <p:txBody>
          <a:bodyPr wrap="none" anchor="ctr" anchorCtr="0"/>
          <a:lstStyle>
            <a:lvl1pPr algn="ctr">
              <a:defRPr sz="1200"/>
            </a:lvl1pPr>
          </a:lstStyle>
          <a:p>
            <a:r>
              <a:rPr lang="en-US"/>
              <a:t>Photo</a:t>
            </a:r>
          </a:p>
        </p:txBody>
      </p:sp>
      <p:sp>
        <p:nvSpPr>
          <p:cNvPr id="79" name="Picture Placeholder 67">
            <a:extLst>
              <a:ext uri="{FF2B5EF4-FFF2-40B4-BE49-F238E27FC236}">
                <a16:creationId xmlns:a16="http://schemas.microsoft.com/office/drawing/2014/main" id="{2F590A45-CA68-B941-B458-96CDCDD6857D}"/>
              </a:ext>
            </a:extLst>
          </p:cNvPr>
          <p:cNvSpPr>
            <a:spLocks noGrp="1" noChangeAspect="1"/>
          </p:cNvSpPr>
          <p:nvPr>
            <p:ph type="pic" sz="quarter" idx="21" hasCustomPrompt="1"/>
          </p:nvPr>
        </p:nvSpPr>
        <p:spPr>
          <a:xfrm>
            <a:off x="8542655" y="4596237"/>
            <a:ext cx="853440" cy="853440"/>
          </a:xfrm>
          <a:prstGeom prst="ellipse">
            <a:avLst/>
          </a:prstGeom>
        </p:spPr>
        <p:txBody>
          <a:bodyPr wrap="none" anchor="ctr" anchorCtr="0"/>
          <a:lstStyle>
            <a:lvl1pPr algn="ctr">
              <a:defRPr sz="1200"/>
            </a:lvl1pPr>
          </a:lstStyle>
          <a:p>
            <a:r>
              <a:rPr lang="en-US"/>
              <a:t>Photo</a:t>
            </a:r>
          </a:p>
        </p:txBody>
      </p:sp>
      <p:sp>
        <p:nvSpPr>
          <p:cNvPr id="80" name="Picture Placeholder 67">
            <a:extLst>
              <a:ext uri="{FF2B5EF4-FFF2-40B4-BE49-F238E27FC236}">
                <a16:creationId xmlns:a16="http://schemas.microsoft.com/office/drawing/2014/main" id="{9D18AC67-CAF4-8445-BA90-C8CBB4B6E904}"/>
              </a:ext>
            </a:extLst>
          </p:cNvPr>
          <p:cNvSpPr>
            <a:spLocks noGrp="1" noChangeAspect="1"/>
          </p:cNvSpPr>
          <p:nvPr>
            <p:ph type="pic" sz="quarter" idx="22" hasCustomPrompt="1"/>
          </p:nvPr>
        </p:nvSpPr>
        <p:spPr>
          <a:xfrm>
            <a:off x="10466708" y="4596237"/>
            <a:ext cx="853440" cy="853440"/>
          </a:xfrm>
          <a:prstGeom prst="ellipse">
            <a:avLst/>
          </a:prstGeom>
        </p:spPr>
        <p:txBody>
          <a:bodyPr wrap="none" anchor="ctr" anchorCtr="0"/>
          <a:lstStyle>
            <a:lvl1pPr algn="ctr">
              <a:defRPr sz="1200"/>
            </a:lvl1pPr>
          </a:lstStyle>
          <a:p>
            <a:r>
              <a:rPr lang="en-US"/>
              <a:t>Photo</a:t>
            </a:r>
          </a:p>
        </p:txBody>
      </p:sp>
      <p:sp>
        <p:nvSpPr>
          <p:cNvPr id="84" name="Text Placeholder 83">
            <a:extLst>
              <a:ext uri="{FF2B5EF4-FFF2-40B4-BE49-F238E27FC236}">
                <a16:creationId xmlns:a16="http://schemas.microsoft.com/office/drawing/2014/main" id="{C02D659B-EDAA-AF44-83C8-D458AB70B4E1}"/>
              </a:ext>
            </a:extLst>
          </p:cNvPr>
          <p:cNvSpPr>
            <a:spLocks noGrp="1"/>
          </p:cNvSpPr>
          <p:nvPr>
            <p:ph type="body" sz="quarter" idx="23" hasCustomPrompt="1"/>
          </p:nvPr>
        </p:nvSpPr>
        <p:spPr>
          <a:xfrm>
            <a:off x="5168899" y="1907479"/>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85" name="Text Placeholder 83">
            <a:extLst>
              <a:ext uri="{FF2B5EF4-FFF2-40B4-BE49-F238E27FC236}">
                <a16:creationId xmlns:a16="http://schemas.microsoft.com/office/drawing/2014/main" id="{29E3ABCE-1905-054D-AE33-B99DB271A1CF}"/>
              </a:ext>
            </a:extLst>
          </p:cNvPr>
          <p:cNvSpPr>
            <a:spLocks noGrp="1"/>
          </p:cNvSpPr>
          <p:nvPr>
            <p:ph type="body" sz="quarter" idx="24" hasCustomPrompt="1"/>
          </p:nvPr>
        </p:nvSpPr>
        <p:spPr>
          <a:xfrm>
            <a:off x="4231479"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86" name="Text Placeholder 83">
            <a:extLst>
              <a:ext uri="{FF2B5EF4-FFF2-40B4-BE49-F238E27FC236}">
                <a16:creationId xmlns:a16="http://schemas.microsoft.com/office/drawing/2014/main" id="{EF9639B7-3A62-A34A-8C27-1FC8AA9DCF87}"/>
              </a:ext>
            </a:extLst>
          </p:cNvPr>
          <p:cNvSpPr>
            <a:spLocks noGrp="1"/>
          </p:cNvSpPr>
          <p:nvPr>
            <p:ph type="body" sz="quarter" idx="25" hasCustomPrompt="1"/>
          </p:nvPr>
        </p:nvSpPr>
        <p:spPr>
          <a:xfrm>
            <a:off x="2282823"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87" name="Text Placeholder 83">
            <a:extLst>
              <a:ext uri="{FF2B5EF4-FFF2-40B4-BE49-F238E27FC236}">
                <a16:creationId xmlns:a16="http://schemas.microsoft.com/office/drawing/2014/main" id="{2AE43484-C007-CD45-887E-8EDA1B42A3E3}"/>
              </a:ext>
            </a:extLst>
          </p:cNvPr>
          <p:cNvSpPr>
            <a:spLocks noGrp="1"/>
          </p:cNvSpPr>
          <p:nvPr>
            <p:ph type="body" sz="quarter" idx="26" hasCustomPrompt="1"/>
          </p:nvPr>
        </p:nvSpPr>
        <p:spPr>
          <a:xfrm>
            <a:off x="358772"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1" name="Text Placeholder 83">
            <a:extLst>
              <a:ext uri="{FF2B5EF4-FFF2-40B4-BE49-F238E27FC236}">
                <a16:creationId xmlns:a16="http://schemas.microsoft.com/office/drawing/2014/main" id="{45E222CC-2B87-E44D-982E-FB34E0E2DB3E}"/>
              </a:ext>
            </a:extLst>
          </p:cNvPr>
          <p:cNvSpPr>
            <a:spLocks noGrp="1"/>
          </p:cNvSpPr>
          <p:nvPr>
            <p:ph type="body" sz="quarter" idx="27" hasCustomPrompt="1"/>
          </p:nvPr>
        </p:nvSpPr>
        <p:spPr>
          <a:xfrm>
            <a:off x="9979028"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2" name="Text Placeholder 83">
            <a:extLst>
              <a:ext uri="{FF2B5EF4-FFF2-40B4-BE49-F238E27FC236}">
                <a16:creationId xmlns:a16="http://schemas.microsoft.com/office/drawing/2014/main" id="{3819E673-5616-2149-9AE3-3292F0F2BCDB}"/>
              </a:ext>
            </a:extLst>
          </p:cNvPr>
          <p:cNvSpPr>
            <a:spLocks noGrp="1"/>
          </p:cNvSpPr>
          <p:nvPr>
            <p:ph type="body" sz="quarter" idx="28" hasCustomPrompt="1"/>
          </p:nvPr>
        </p:nvSpPr>
        <p:spPr>
          <a:xfrm>
            <a:off x="8054975"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3" name="Text Placeholder 83">
            <a:extLst>
              <a:ext uri="{FF2B5EF4-FFF2-40B4-BE49-F238E27FC236}">
                <a16:creationId xmlns:a16="http://schemas.microsoft.com/office/drawing/2014/main" id="{8F554C34-9BBF-A541-89D9-97E54C89F9E9}"/>
              </a:ext>
            </a:extLst>
          </p:cNvPr>
          <p:cNvSpPr>
            <a:spLocks noGrp="1"/>
          </p:cNvSpPr>
          <p:nvPr>
            <p:ph type="body" sz="quarter" idx="29" hasCustomPrompt="1"/>
          </p:nvPr>
        </p:nvSpPr>
        <p:spPr>
          <a:xfrm>
            <a:off x="6130924" y="3737627"/>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4" name="Text Placeholder 83">
            <a:extLst>
              <a:ext uri="{FF2B5EF4-FFF2-40B4-BE49-F238E27FC236}">
                <a16:creationId xmlns:a16="http://schemas.microsoft.com/office/drawing/2014/main" id="{E7FD17CB-F4DF-5F49-9995-51FE74116DDD}"/>
              </a:ext>
            </a:extLst>
          </p:cNvPr>
          <p:cNvSpPr>
            <a:spLocks noGrp="1"/>
          </p:cNvSpPr>
          <p:nvPr>
            <p:ph type="body" sz="quarter" idx="30" hasCustomPrompt="1"/>
          </p:nvPr>
        </p:nvSpPr>
        <p:spPr>
          <a:xfrm>
            <a:off x="4231479"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5" name="Text Placeholder 83">
            <a:extLst>
              <a:ext uri="{FF2B5EF4-FFF2-40B4-BE49-F238E27FC236}">
                <a16:creationId xmlns:a16="http://schemas.microsoft.com/office/drawing/2014/main" id="{B7BC876C-A31A-CA4D-8AAE-4BA8556B4E59}"/>
              </a:ext>
            </a:extLst>
          </p:cNvPr>
          <p:cNvSpPr>
            <a:spLocks noGrp="1"/>
          </p:cNvSpPr>
          <p:nvPr>
            <p:ph type="body" sz="quarter" idx="31" hasCustomPrompt="1"/>
          </p:nvPr>
        </p:nvSpPr>
        <p:spPr>
          <a:xfrm>
            <a:off x="2282823"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6" name="Text Placeholder 83">
            <a:extLst>
              <a:ext uri="{FF2B5EF4-FFF2-40B4-BE49-F238E27FC236}">
                <a16:creationId xmlns:a16="http://schemas.microsoft.com/office/drawing/2014/main" id="{5742E852-9D95-2748-9828-9B786742A788}"/>
              </a:ext>
            </a:extLst>
          </p:cNvPr>
          <p:cNvSpPr>
            <a:spLocks noGrp="1"/>
          </p:cNvSpPr>
          <p:nvPr>
            <p:ph type="body" sz="quarter" idx="32" hasCustomPrompt="1"/>
          </p:nvPr>
        </p:nvSpPr>
        <p:spPr>
          <a:xfrm>
            <a:off x="358772"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7" name="Text Placeholder 83">
            <a:extLst>
              <a:ext uri="{FF2B5EF4-FFF2-40B4-BE49-F238E27FC236}">
                <a16:creationId xmlns:a16="http://schemas.microsoft.com/office/drawing/2014/main" id="{B67AA0B1-8F0C-5846-A67D-EFAC1FC6B368}"/>
              </a:ext>
            </a:extLst>
          </p:cNvPr>
          <p:cNvSpPr>
            <a:spLocks noGrp="1"/>
          </p:cNvSpPr>
          <p:nvPr>
            <p:ph type="body" sz="quarter" idx="33" hasCustomPrompt="1"/>
          </p:nvPr>
        </p:nvSpPr>
        <p:spPr>
          <a:xfrm>
            <a:off x="9979028"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8" name="Text Placeholder 83">
            <a:extLst>
              <a:ext uri="{FF2B5EF4-FFF2-40B4-BE49-F238E27FC236}">
                <a16:creationId xmlns:a16="http://schemas.microsoft.com/office/drawing/2014/main" id="{B55F96C8-C0D9-F542-A9A6-B8A7B7023E19}"/>
              </a:ext>
            </a:extLst>
          </p:cNvPr>
          <p:cNvSpPr>
            <a:spLocks noGrp="1"/>
          </p:cNvSpPr>
          <p:nvPr>
            <p:ph type="body" sz="quarter" idx="34" hasCustomPrompt="1"/>
          </p:nvPr>
        </p:nvSpPr>
        <p:spPr>
          <a:xfrm>
            <a:off x="8054975"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
        <p:nvSpPr>
          <p:cNvPr id="99" name="Text Placeholder 83">
            <a:extLst>
              <a:ext uri="{FF2B5EF4-FFF2-40B4-BE49-F238E27FC236}">
                <a16:creationId xmlns:a16="http://schemas.microsoft.com/office/drawing/2014/main" id="{78431463-4631-F443-8913-B0705CC2A0E9}"/>
              </a:ext>
            </a:extLst>
          </p:cNvPr>
          <p:cNvSpPr>
            <a:spLocks noGrp="1"/>
          </p:cNvSpPr>
          <p:nvPr>
            <p:ph type="body" sz="quarter" idx="35" hasCustomPrompt="1"/>
          </p:nvPr>
        </p:nvSpPr>
        <p:spPr>
          <a:xfrm>
            <a:off x="6130924" y="5558756"/>
            <a:ext cx="1828800" cy="609600"/>
          </a:xfrm>
          <a:prstGeom prst="rect">
            <a:avLst/>
          </a:prstGeom>
        </p:spPr>
        <p:txBody>
          <a:bodyPr anchor="ctr"/>
          <a:lstStyle>
            <a:lvl1pPr algn="ctr">
              <a:defRPr sz="1333" b="0">
                <a:solidFill>
                  <a:schemeClr val="bg1"/>
                </a:solidFill>
              </a:defRPr>
            </a:lvl1pPr>
          </a:lstStyle>
          <a:p>
            <a:pPr lvl="0"/>
            <a:r>
              <a:rPr lang="en-US"/>
              <a:t>TITLE</a:t>
            </a:r>
            <a:br>
              <a:rPr lang="en-US"/>
            </a:br>
            <a:r>
              <a:rPr lang="en-US"/>
              <a:t>NAME</a:t>
            </a:r>
          </a:p>
        </p:txBody>
      </p:sp>
    </p:spTree>
    <p:extLst>
      <p:ext uri="{BB962C8B-B14F-4D97-AF65-F5344CB8AC3E}">
        <p14:creationId xmlns:p14="http://schemas.microsoft.com/office/powerpoint/2010/main" val="33329096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WO COLUMN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p>
            <a:r>
              <a:rPr lang="en-US"/>
              <a:t>Click to Add Title</a:t>
            </a:r>
          </a:p>
        </p:txBody>
      </p:sp>
      <p:sp>
        <p:nvSpPr>
          <p:cNvPr id="5" name="Text Placeholder 4">
            <a:extLst>
              <a:ext uri="{FF2B5EF4-FFF2-40B4-BE49-F238E27FC236}">
                <a16:creationId xmlns:a16="http://schemas.microsoft.com/office/drawing/2014/main" id="{AE7F9D7D-4DBE-A14F-AD81-567BE16C2916}"/>
              </a:ext>
            </a:extLst>
          </p:cNvPr>
          <p:cNvSpPr>
            <a:spLocks noGrp="1"/>
          </p:cNvSpPr>
          <p:nvPr>
            <p:ph type="body" sz="quarter" idx="11" hasCustomPrompt="1"/>
          </p:nvPr>
        </p:nvSpPr>
        <p:spPr>
          <a:xfrm>
            <a:off x="383119" y="1711218"/>
            <a:ext cx="5555541" cy="3868369"/>
          </a:xfrm>
          <a:prstGeom prst="rect">
            <a:avLst/>
          </a:prstGeom>
        </p:spPr>
        <p:txBody>
          <a:bodyPr/>
          <a:lstStyle>
            <a:lvl1pPr>
              <a:buClr>
                <a:schemeClr val="accent2"/>
              </a:buClr>
              <a:defRPr sz="2400">
                <a:solidFill>
                  <a:schemeClr val="tx1"/>
                </a:solidFill>
              </a:defRPr>
            </a:lvl1pPr>
            <a:lvl2pPr>
              <a:buClr>
                <a:schemeClr val="accent2"/>
              </a:buClr>
              <a:defRPr sz="2133">
                <a:solidFill>
                  <a:schemeClr val="tx1"/>
                </a:solidFill>
              </a:defRPr>
            </a:lvl2pPr>
            <a:lvl3pPr>
              <a:buClr>
                <a:schemeClr val="accent2"/>
              </a:buClr>
              <a:defRPr sz="2133">
                <a:solidFill>
                  <a:schemeClr val="tx1"/>
                </a:solidFill>
              </a:defRPr>
            </a:lvl3pPr>
            <a:lvl4pPr>
              <a:buClr>
                <a:schemeClr val="accent2"/>
              </a:buClr>
              <a:defRPr sz="2133">
                <a:solidFill>
                  <a:schemeClr val="tx1"/>
                </a:solidFill>
              </a:defRPr>
            </a:lvl4pPr>
            <a:lvl5pPr>
              <a:buClr>
                <a:schemeClr val="accent2"/>
              </a:buClr>
              <a:defRPr sz="2133">
                <a:solidFill>
                  <a:schemeClr val="tx1"/>
                </a:solidFill>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
        <p:nvSpPr>
          <p:cNvPr id="9" name="Text Placeholder 8">
            <a:extLst>
              <a:ext uri="{FF2B5EF4-FFF2-40B4-BE49-F238E27FC236}">
                <a16:creationId xmlns:a16="http://schemas.microsoft.com/office/drawing/2014/main" id="{3314572A-F8DA-B445-8F76-F9ACF540CAF7}"/>
              </a:ext>
            </a:extLst>
          </p:cNvPr>
          <p:cNvSpPr>
            <a:spLocks noGrp="1"/>
          </p:cNvSpPr>
          <p:nvPr>
            <p:ph type="body" sz="quarter" idx="14" hasCustomPrompt="1"/>
          </p:nvPr>
        </p:nvSpPr>
        <p:spPr>
          <a:xfrm>
            <a:off x="383395" y="1244601"/>
            <a:ext cx="5550260" cy="467783"/>
          </a:xfrm>
          <a:prstGeom prst="rect">
            <a:avLst/>
          </a:prstGeom>
        </p:spPr>
        <p:txBody>
          <a:bodyPr vert="horz" lIns="91440" tIns="45720" rIns="91440" bIns="45720" rtlCol="0" anchor="ctr">
            <a:noAutofit/>
          </a:bodyPr>
          <a:lstStyle>
            <a:lvl1pPr>
              <a:buFontTx/>
              <a:buNone/>
              <a:defRPr lang="en-US" sz="2667" b="1" smtClean="0">
                <a:solidFill>
                  <a:schemeClr val="accent2"/>
                </a:solidFill>
              </a:defRPr>
            </a:lvl1pPr>
            <a:lvl2pPr>
              <a:defRPr lang="en-US" smtClean="0"/>
            </a:lvl2pPr>
            <a:lvl3pPr>
              <a:defRPr lang="en-US" smtClean="0"/>
            </a:lvl3pPr>
            <a:lvl4pPr>
              <a:defRPr lang="en-US" smtClean="0"/>
            </a:lvl4pPr>
            <a:lvl5pPr>
              <a:defRPr lang="en-US"/>
            </a:lvl5pPr>
          </a:lstStyle>
          <a:p>
            <a:pPr lvl="0">
              <a:buClr>
                <a:schemeClr val="accent1"/>
              </a:buClr>
            </a:pPr>
            <a:r>
              <a:rPr lang="en-US"/>
              <a:t>Click to add text</a:t>
            </a:r>
          </a:p>
        </p:txBody>
      </p:sp>
      <p:sp>
        <p:nvSpPr>
          <p:cNvPr id="8" name="Text Placeholder 4">
            <a:extLst>
              <a:ext uri="{FF2B5EF4-FFF2-40B4-BE49-F238E27FC236}">
                <a16:creationId xmlns:a16="http://schemas.microsoft.com/office/drawing/2014/main" id="{29B914D0-B34A-164F-801B-ECC3FC81FF9E}"/>
              </a:ext>
            </a:extLst>
          </p:cNvPr>
          <p:cNvSpPr>
            <a:spLocks noGrp="1"/>
          </p:cNvSpPr>
          <p:nvPr>
            <p:ph type="body" sz="quarter" idx="40" hasCustomPrompt="1"/>
          </p:nvPr>
        </p:nvSpPr>
        <p:spPr>
          <a:xfrm>
            <a:off x="6253064" y="1711218"/>
            <a:ext cx="5555541" cy="3868369"/>
          </a:xfrm>
          <a:prstGeom prst="rect">
            <a:avLst/>
          </a:prstGeom>
        </p:spPr>
        <p:txBody>
          <a:bodyPr/>
          <a:lstStyle>
            <a:lvl1pPr>
              <a:buClr>
                <a:schemeClr val="accent2"/>
              </a:buClr>
              <a:defRPr sz="2133">
                <a:solidFill>
                  <a:schemeClr val="tx1"/>
                </a:solidFill>
              </a:defRPr>
            </a:lvl1pPr>
            <a:lvl2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solidFill>
                <a:latin typeface="+mn-lt"/>
                <a:ea typeface="Helvetica Neue Thin" panose="020B0403020202020204" pitchFamily="34" charset="0"/>
                <a:cs typeface="+mn-cs"/>
              </a:defRPr>
            </a:lvl2pPr>
            <a:lvl3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solidFill>
                <a:latin typeface="+mn-lt"/>
                <a:ea typeface="Helvetica Neue Thin" panose="020B0403020202020204" pitchFamily="34" charset="0"/>
                <a:cs typeface="+mn-cs"/>
              </a:defRPr>
            </a:lvl3pPr>
            <a:lvl4pPr algn="l" defTabSz="609585" rtl="0" eaLnBrk="1" latinLnBrk="0" hangingPunct="1">
              <a:lnSpc>
                <a:spcPct val="100000"/>
              </a:lnSpc>
              <a:spcBef>
                <a:spcPts val="400"/>
              </a:spcBef>
              <a:spcAft>
                <a:spcPts val="0"/>
              </a:spcAft>
              <a:buClr>
                <a:schemeClr val="accent2"/>
              </a:buClr>
              <a:tabLst/>
              <a:defRPr lang="en-US" sz="2133" b="0" i="0" kern="1200" baseline="0" dirty="0" smtClean="0">
                <a:solidFill>
                  <a:schemeClr val="tx1"/>
                </a:solidFill>
                <a:latin typeface="+mn-lt"/>
                <a:ea typeface="Helvetica Neue Thin" panose="020B0403020202020204" pitchFamily="34" charset="0"/>
                <a:cs typeface="+mn-cs"/>
              </a:defRPr>
            </a:lvl4pPr>
            <a:lvl5pPr algn="l" defTabSz="609585" rtl="0" eaLnBrk="1" latinLnBrk="0" hangingPunct="1">
              <a:lnSpc>
                <a:spcPct val="100000"/>
              </a:lnSpc>
              <a:spcBef>
                <a:spcPts val="400"/>
              </a:spcBef>
              <a:spcAft>
                <a:spcPts val="0"/>
              </a:spcAft>
              <a:buClr>
                <a:schemeClr val="accent2"/>
              </a:buClr>
              <a:tabLst/>
              <a:defRPr lang="en-US" sz="2133" b="0" i="0" kern="1200" baseline="0" dirty="0">
                <a:solidFill>
                  <a:schemeClr val="tx1"/>
                </a:solidFill>
                <a:latin typeface="+mn-lt"/>
                <a:ea typeface="Helvetica Neue Thin" panose="020B0403020202020204" pitchFamily="34" charset="0"/>
                <a:cs typeface="+mn-cs"/>
              </a:defRPr>
            </a:lvl5pPr>
          </a:lstStyle>
          <a:p>
            <a:pPr lvl="0"/>
            <a:r>
              <a:rPr lang="en-US"/>
              <a:t>Click to add text</a:t>
            </a:r>
          </a:p>
          <a:p>
            <a:pPr lvl="1"/>
            <a:r>
              <a:rPr lang="en-US"/>
              <a:t> First level bullet</a:t>
            </a:r>
          </a:p>
          <a:p>
            <a:pPr lvl="2"/>
            <a:r>
              <a:rPr lang="en-US"/>
              <a:t>Second level bullet</a:t>
            </a:r>
          </a:p>
          <a:p>
            <a:pPr lvl="3"/>
            <a:r>
              <a:rPr lang="en-US"/>
              <a:t>Third level bullet</a:t>
            </a:r>
          </a:p>
          <a:p>
            <a:pPr lvl="4"/>
            <a:r>
              <a:rPr lang="en-US"/>
              <a:t>Fourth level bullet</a:t>
            </a:r>
          </a:p>
        </p:txBody>
      </p:sp>
      <p:sp>
        <p:nvSpPr>
          <p:cNvPr id="10" name="Text Placeholder 8">
            <a:extLst>
              <a:ext uri="{FF2B5EF4-FFF2-40B4-BE49-F238E27FC236}">
                <a16:creationId xmlns:a16="http://schemas.microsoft.com/office/drawing/2014/main" id="{20F9718D-FF43-4347-8243-4083BC2ECDB0}"/>
              </a:ext>
            </a:extLst>
          </p:cNvPr>
          <p:cNvSpPr>
            <a:spLocks noGrp="1"/>
          </p:cNvSpPr>
          <p:nvPr>
            <p:ph type="body" sz="quarter" idx="41" hasCustomPrompt="1"/>
          </p:nvPr>
        </p:nvSpPr>
        <p:spPr>
          <a:xfrm>
            <a:off x="6253341" y="1244601"/>
            <a:ext cx="5550260" cy="467783"/>
          </a:xfrm>
          <a:prstGeom prst="rect">
            <a:avLst/>
          </a:prstGeom>
        </p:spPr>
        <p:txBody>
          <a:bodyPr vert="horz" lIns="91440" tIns="45720" rIns="91440" bIns="45720" rtlCol="0" anchor="ctr">
            <a:noAutofit/>
          </a:bodyPr>
          <a:lstStyle>
            <a:lvl1pPr>
              <a:buFontTx/>
              <a:buNone/>
              <a:defRPr lang="en-US" sz="2667" b="1" i="0" kern="1200" dirty="0">
                <a:solidFill>
                  <a:schemeClr val="accent2"/>
                </a:solidFill>
                <a:latin typeface="+mn-lt"/>
                <a:ea typeface="Helvetica Neue Thin" panose="020B0403020202020204" pitchFamily="34" charset="0"/>
                <a:cs typeface="+mn-cs"/>
              </a:defRPr>
            </a:lvl1pPr>
            <a:lvl2pPr>
              <a:defRPr lang="en-US" smtClean="0"/>
            </a:lvl2pPr>
            <a:lvl3pPr>
              <a:defRPr lang="en-US" smtClean="0"/>
            </a:lvl3pPr>
            <a:lvl4pPr>
              <a:defRPr lang="en-US" smtClean="0"/>
            </a:lvl4pPr>
            <a:lvl5pPr>
              <a:defRPr lang="en-US"/>
            </a:lvl5pPr>
          </a:lstStyle>
          <a:p>
            <a:pPr marL="0" lvl="0" indent="0" algn="l" defTabSz="609585" rtl="0" eaLnBrk="1" latinLnBrk="0" hangingPunct="1">
              <a:lnSpc>
                <a:spcPct val="100000"/>
              </a:lnSpc>
              <a:spcBef>
                <a:spcPts val="800"/>
              </a:spcBef>
              <a:spcAft>
                <a:spcPts val="0"/>
              </a:spcAft>
              <a:buClr>
                <a:schemeClr val="accent1"/>
              </a:buClr>
              <a:buFontTx/>
              <a:buNone/>
            </a:pPr>
            <a:r>
              <a:rPr lang="en-US"/>
              <a:t>Click to add text</a:t>
            </a:r>
          </a:p>
        </p:txBody>
      </p:sp>
      <p:sp>
        <p:nvSpPr>
          <p:cNvPr id="11" name="Slide Number Placeholder 2">
            <a:extLst>
              <a:ext uri="{FF2B5EF4-FFF2-40B4-BE49-F238E27FC236}">
                <a16:creationId xmlns:a16="http://schemas.microsoft.com/office/drawing/2014/main" id="{333460AB-24AC-6C4E-82CC-A8C5D193E5D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10532298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C3234-2208-4FD5-BA5D-47924B90C327}"/>
              </a:ext>
            </a:extLst>
          </p:cNvPr>
          <p:cNvSpPr>
            <a:spLocks noGrp="1"/>
          </p:cNvSpPr>
          <p:nvPr>
            <p:ph type="title" hasCustomPrompt="1"/>
          </p:nvPr>
        </p:nvSpPr>
        <p:spPr/>
        <p:txBody>
          <a:bodyPr anchor="t"/>
          <a:lstStyle>
            <a:lvl1pPr>
              <a:defRPr/>
            </a:lvl1pPr>
          </a:lstStyle>
          <a:p>
            <a:r>
              <a:rPr lang="en-US"/>
              <a:t>Click to Add Title</a:t>
            </a:r>
          </a:p>
        </p:txBody>
      </p:sp>
      <p:sp>
        <p:nvSpPr>
          <p:cNvPr id="12" name="Text Placeholder 7">
            <a:extLst>
              <a:ext uri="{FF2B5EF4-FFF2-40B4-BE49-F238E27FC236}">
                <a16:creationId xmlns:a16="http://schemas.microsoft.com/office/drawing/2014/main" id="{FDB9B4E4-BFD7-5947-A10A-2DFC2156CD68}"/>
              </a:ext>
            </a:extLst>
          </p:cNvPr>
          <p:cNvSpPr>
            <a:spLocks noGrp="1"/>
          </p:cNvSpPr>
          <p:nvPr>
            <p:ph type="body" sz="quarter" idx="39" hasCustomPrompt="1"/>
          </p:nvPr>
        </p:nvSpPr>
        <p:spPr>
          <a:xfrm>
            <a:off x="383396" y="1200505"/>
            <a:ext cx="5712605" cy="4725865"/>
          </a:xfrm>
          <a:prstGeom prst="rect">
            <a:avLst/>
          </a:prstGeom>
        </p:spPr>
        <p:txBody>
          <a:bodyPr/>
          <a:lstStyle>
            <a:lvl1pPr>
              <a:buClr>
                <a:schemeClr val="accent2"/>
              </a:buClr>
              <a:defRPr sz="2667">
                <a:solidFill>
                  <a:schemeClr val="tx1"/>
                </a:solidFill>
              </a:defRPr>
            </a:lvl1pPr>
            <a:lvl2pPr>
              <a:buClr>
                <a:schemeClr val="accent2"/>
              </a:buClr>
              <a:defRPr sz="2400">
                <a:solidFill>
                  <a:schemeClr val="tx1"/>
                </a:solidFill>
              </a:defRPr>
            </a:lvl2pPr>
            <a:lvl3pPr>
              <a:buClr>
                <a:schemeClr val="accent2"/>
              </a:buClr>
              <a:defRPr sz="2400">
                <a:solidFill>
                  <a:schemeClr val="tx1"/>
                </a:solidFill>
              </a:defRPr>
            </a:lvl3pPr>
            <a:lvl4pPr>
              <a:buClr>
                <a:schemeClr val="accent2"/>
              </a:buClr>
              <a:defRPr sz="2400">
                <a:solidFill>
                  <a:schemeClr val="tx1"/>
                </a:solidFill>
              </a:defRPr>
            </a:lvl4pPr>
            <a:lvl5pPr marL="918610" indent="0">
              <a:buNone/>
              <a:defRPr sz="2133"/>
            </a:lvl5pPr>
          </a:lstStyle>
          <a:p>
            <a:pPr lvl="0"/>
            <a:r>
              <a:rPr lang="en-US"/>
              <a:t>Click to add text</a:t>
            </a:r>
          </a:p>
          <a:p>
            <a:pPr lvl="1"/>
            <a:r>
              <a:rPr lang="en-US"/>
              <a:t> First level bullet</a:t>
            </a:r>
          </a:p>
          <a:p>
            <a:pPr lvl="2"/>
            <a:r>
              <a:rPr lang="en-US"/>
              <a:t>Second level bullet</a:t>
            </a:r>
          </a:p>
          <a:p>
            <a:pPr lvl="3"/>
            <a:r>
              <a:rPr lang="en-US"/>
              <a:t>Third level bullet</a:t>
            </a:r>
          </a:p>
        </p:txBody>
      </p:sp>
      <p:sp>
        <p:nvSpPr>
          <p:cNvPr id="5" name="Content Placeholder 4">
            <a:extLst>
              <a:ext uri="{FF2B5EF4-FFF2-40B4-BE49-F238E27FC236}">
                <a16:creationId xmlns:a16="http://schemas.microsoft.com/office/drawing/2014/main" id="{4A1A857E-3A8C-0F47-8766-21EF708CB324}"/>
              </a:ext>
            </a:extLst>
          </p:cNvPr>
          <p:cNvSpPr>
            <a:spLocks noGrp="1"/>
          </p:cNvSpPr>
          <p:nvPr>
            <p:ph sz="quarter" idx="41" hasCustomPrompt="1"/>
          </p:nvPr>
        </p:nvSpPr>
        <p:spPr>
          <a:xfrm>
            <a:off x="6096001" y="1200505"/>
            <a:ext cx="5712884" cy="4726516"/>
          </a:xfrm>
          <a:prstGeom prst="rect">
            <a:avLst/>
          </a:prstGeom>
        </p:spPr>
        <p:txBody>
          <a:bodyPr/>
          <a:lstStyle>
            <a:lvl1pPr algn="ctr">
              <a:defRPr sz="2400" i="1">
                <a:solidFill>
                  <a:schemeClr val="tx1">
                    <a:lumMod val="60000"/>
                    <a:lumOff val="40000"/>
                  </a:schemeClr>
                </a:solidFill>
              </a:defRPr>
            </a:lvl1pPr>
          </a:lstStyle>
          <a:p>
            <a:pPr lvl="0"/>
            <a:r>
              <a:rPr lang="en-US"/>
              <a:t>Click icon to add visual content </a:t>
            </a:r>
          </a:p>
        </p:txBody>
      </p:sp>
      <p:sp>
        <p:nvSpPr>
          <p:cNvPr id="7" name="Slide Number Placeholder 2">
            <a:extLst>
              <a:ext uri="{FF2B5EF4-FFF2-40B4-BE49-F238E27FC236}">
                <a16:creationId xmlns:a16="http://schemas.microsoft.com/office/drawing/2014/main" id="{1D6A0684-132F-EA40-99F9-7250FDE3BB95}"/>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2575737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COLUMN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4" name="Text Placeholder 3">
            <a:extLst>
              <a:ext uri="{FF2B5EF4-FFF2-40B4-BE49-F238E27FC236}">
                <a16:creationId xmlns:a16="http://schemas.microsoft.com/office/drawing/2014/main" id="{BEE0AA4A-BDF6-5B4A-84AE-EDC943B6DD6B}"/>
              </a:ext>
            </a:extLst>
          </p:cNvPr>
          <p:cNvSpPr>
            <a:spLocks noGrp="1"/>
          </p:cNvSpPr>
          <p:nvPr>
            <p:ph type="body" sz="quarter" idx="10" hasCustomPrompt="1"/>
          </p:nvPr>
        </p:nvSpPr>
        <p:spPr>
          <a:xfrm>
            <a:off x="383395" y="889001"/>
            <a:ext cx="11425211" cy="452967"/>
          </a:xfrm>
          <a:prstGeom prst="rect">
            <a:avLst/>
          </a:prstGeom>
        </p:spPr>
        <p:txBody>
          <a:bodyPr anchor="b">
            <a:noAutofit/>
          </a:bodyPr>
          <a:lstStyle>
            <a:lvl1pPr>
              <a:defRPr lang="en-US" sz="2400" b="0" i="0" kern="1200" dirty="0">
                <a:solidFill>
                  <a:schemeClr val="accent2"/>
                </a:solidFill>
                <a:latin typeface="+mj-lt"/>
                <a:ea typeface="Helvetica Neue Thin" panose="020B0403020202020204" pitchFamily="34" charset="0"/>
                <a:cs typeface="+mn-cs"/>
              </a:defRPr>
            </a:lvl1pPr>
          </a:lstStyle>
          <a:p>
            <a:pPr lvl="0"/>
            <a:r>
              <a:rPr lang="en-US"/>
              <a:t>Click to add subtitle</a:t>
            </a:r>
          </a:p>
        </p:txBody>
      </p:sp>
      <p:sp>
        <p:nvSpPr>
          <p:cNvPr id="8" name="Text Placeholder 7">
            <a:extLst>
              <a:ext uri="{FF2B5EF4-FFF2-40B4-BE49-F238E27FC236}">
                <a16:creationId xmlns:a16="http://schemas.microsoft.com/office/drawing/2014/main" id="{0C88D5C2-25B4-C947-B4BE-01EFB89FF132}"/>
              </a:ext>
            </a:extLst>
          </p:cNvPr>
          <p:cNvSpPr>
            <a:spLocks noGrp="1"/>
          </p:cNvSpPr>
          <p:nvPr>
            <p:ph type="body" sz="quarter" idx="39" hasCustomPrompt="1"/>
          </p:nvPr>
        </p:nvSpPr>
        <p:spPr>
          <a:xfrm>
            <a:off x="383395" y="1573356"/>
            <a:ext cx="3670048" cy="4302512"/>
          </a:xfrm>
          <a:prstGeom prst="rect">
            <a:avLst/>
          </a:prstGeom>
        </p:spPr>
        <p:txBody>
          <a:bodyPr/>
          <a:lstStyle>
            <a:lvl1pPr algn="l">
              <a:defRPr b="1">
                <a:solidFill>
                  <a:schemeClr val="accent1"/>
                </a:solidFill>
              </a:defRPr>
            </a:lvl1pPr>
            <a:lvl2pPr algn="ctr">
              <a:defRPr/>
            </a:lvl2pPr>
            <a:lvl3pPr algn="ctr">
              <a:defRPr/>
            </a:lvl3pPr>
          </a:lstStyle>
          <a:p>
            <a:pPr lvl="0"/>
            <a:r>
              <a:rPr lang="en-US"/>
              <a:t>Click to add text</a:t>
            </a:r>
          </a:p>
        </p:txBody>
      </p:sp>
      <p:sp>
        <p:nvSpPr>
          <p:cNvPr id="7" name="Text Placeholder 7">
            <a:extLst>
              <a:ext uri="{FF2B5EF4-FFF2-40B4-BE49-F238E27FC236}">
                <a16:creationId xmlns:a16="http://schemas.microsoft.com/office/drawing/2014/main" id="{C0F55473-9E48-E149-A5F9-16BF6F270348}"/>
              </a:ext>
            </a:extLst>
          </p:cNvPr>
          <p:cNvSpPr>
            <a:spLocks noGrp="1"/>
          </p:cNvSpPr>
          <p:nvPr>
            <p:ph type="body" sz="quarter" idx="40" hasCustomPrompt="1"/>
          </p:nvPr>
        </p:nvSpPr>
        <p:spPr>
          <a:xfrm>
            <a:off x="4260976" y="1573356"/>
            <a:ext cx="3670048" cy="4302512"/>
          </a:xfrm>
          <a:prstGeom prst="rect">
            <a:avLst/>
          </a:prstGeom>
        </p:spPr>
        <p:txBody>
          <a:bodyPr/>
          <a:lstStyle>
            <a:lvl1pPr algn="l">
              <a:defRPr b="1">
                <a:solidFill>
                  <a:schemeClr val="tx2"/>
                </a:solidFill>
              </a:defRPr>
            </a:lvl1pPr>
            <a:lvl2pPr algn="ctr">
              <a:defRPr/>
            </a:lvl2pPr>
            <a:lvl3pPr algn="ctr">
              <a:defRPr/>
            </a:lvl3pPr>
          </a:lstStyle>
          <a:p>
            <a:pPr lvl="0"/>
            <a:r>
              <a:rPr lang="en-US"/>
              <a:t>Click to add text</a:t>
            </a:r>
          </a:p>
        </p:txBody>
      </p:sp>
      <p:sp>
        <p:nvSpPr>
          <p:cNvPr id="10" name="Text Placeholder 7">
            <a:extLst>
              <a:ext uri="{FF2B5EF4-FFF2-40B4-BE49-F238E27FC236}">
                <a16:creationId xmlns:a16="http://schemas.microsoft.com/office/drawing/2014/main" id="{52CCD20B-9D2C-A14B-AB10-A1D174CDC891}"/>
              </a:ext>
            </a:extLst>
          </p:cNvPr>
          <p:cNvSpPr>
            <a:spLocks noGrp="1"/>
          </p:cNvSpPr>
          <p:nvPr>
            <p:ph type="body" sz="quarter" idx="41" hasCustomPrompt="1"/>
          </p:nvPr>
        </p:nvSpPr>
        <p:spPr>
          <a:xfrm>
            <a:off x="8138557" y="1573356"/>
            <a:ext cx="3670048" cy="4302512"/>
          </a:xfrm>
          <a:prstGeom prst="rect">
            <a:avLst/>
          </a:prstGeom>
        </p:spPr>
        <p:txBody>
          <a:bodyPr/>
          <a:lstStyle>
            <a:lvl1pPr algn="l">
              <a:defRPr b="1">
                <a:solidFill>
                  <a:schemeClr val="accent4"/>
                </a:solidFill>
              </a:defRPr>
            </a:lvl1pPr>
            <a:lvl2pPr algn="ctr">
              <a:defRPr/>
            </a:lvl2pPr>
            <a:lvl3pPr algn="ctr">
              <a:defRPr/>
            </a:lvl3pPr>
          </a:lstStyle>
          <a:p>
            <a:pPr lvl="0"/>
            <a:r>
              <a:rPr lang="en-US"/>
              <a:t>Click to add text</a:t>
            </a:r>
          </a:p>
        </p:txBody>
      </p:sp>
      <p:cxnSp>
        <p:nvCxnSpPr>
          <p:cNvPr id="9" name="Straight Connector 8">
            <a:extLst>
              <a:ext uri="{FF2B5EF4-FFF2-40B4-BE49-F238E27FC236}">
                <a16:creationId xmlns:a16="http://schemas.microsoft.com/office/drawing/2014/main" id="{5210853F-17FF-CF4B-B109-05FE4080C7ED}"/>
              </a:ext>
            </a:extLst>
          </p:cNvPr>
          <p:cNvCxnSpPr/>
          <p:nvPr/>
        </p:nvCxnSpPr>
        <p:spPr>
          <a:xfrm>
            <a:off x="4158807" y="1556130"/>
            <a:ext cx="0" cy="431973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65D4A41-C112-B14F-819C-90777051EEB1}"/>
              </a:ext>
            </a:extLst>
          </p:cNvPr>
          <p:cNvCxnSpPr/>
          <p:nvPr/>
        </p:nvCxnSpPr>
        <p:spPr>
          <a:xfrm>
            <a:off x="8052783" y="1556130"/>
            <a:ext cx="0" cy="4319737"/>
          </a:xfrm>
          <a:prstGeom prst="line">
            <a:avLst/>
          </a:prstGeom>
          <a:ln w="19050" cap="rnd"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3" name="Slide Number Placeholder 2">
            <a:extLst>
              <a:ext uri="{FF2B5EF4-FFF2-40B4-BE49-F238E27FC236}">
                <a16:creationId xmlns:a16="http://schemas.microsoft.com/office/drawing/2014/main" id="{D655AE43-B2D1-6241-81E2-F5ACBA14F0A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12" name="Text Placeholder 4">
            <a:extLst>
              <a:ext uri="{FF2B5EF4-FFF2-40B4-BE49-F238E27FC236}">
                <a16:creationId xmlns:a16="http://schemas.microsoft.com/office/drawing/2014/main" id="{BC856B65-CEF7-2248-90B4-3C5ED22AF9F8}"/>
              </a:ext>
            </a:extLst>
          </p:cNvPr>
          <p:cNvSpPr>
            <a:spLocks noGrp="1"/>
          </p:cNvSpPr>
          <p:nvPr>
            <p:ph type="body" sz="quarter" idx="46" hasCustomPrompt="1"/>
          </p:nvPr>
        </p:nvSpPr>
        <p:spPr>
          <a:xfrm>
            <a:off x="383383" y="2070310"/>
            <a:ext cx="3670048" cy="3805557"/>
          </a:xfrm>
          <a:prstGeom prst="rect">
            <a:avLst/>
          </a:prstGeom>
        </p:spPr>
        <p:txBody>
          <a:bodyPr anchor="t"/>
          <a:lstStyle>
            <a:lvl1pPr marL="160863" indent="-160863">
              <a:buClr>
                <a:schemeClr val="accent2"/>
              </a:buClr>
              <a:buFont typeface="Arial" panose="020B0604020202020204" pitchFamily="34" charset="0"/>
              <a:buChar char="•"/>
              <a:defRPr lang="en-US" sz="2133" b="0" i="0" kern="1200" baseline="0" dirty="0">
                <a:solidFill>
                  <a:schemeClr val="tx1"/>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
        <p:nvSpPr>
          <p:cNvPr id="14" name="Text Placeholder 4">
            <a:extLst>
              <a:ext uri="{FF2B5EF4-FFF2-40B4-BE49-F238E27FC236}">
                <a16:creationId xmlns:a16="http://schemas.microsoft.com/office/drawing/2014/main" id="{D0D65DD3-5FCE-C244-AFB4-907F2A522FFF}"/>
              </a:ext>
            </a:extLst>
          </p:cNvPr>
          <p:cNvSpPr>
            <a:spLocks noGrp="1"/>
          </p:cNvSpPr>
          <p:nvPr>
            <p:ph type="body" sz="quarter" idx="47" hasCustomPrompt="1"/>
          </p:nvPr>
        </p:nvSpPr>
        <p:spPr>
          <a:xfrm>
            <a:off x="4260969" y="2070310"/>
            <a:ext cx="3670048" cy="3805557"/>
          </a:xfrm>
          <a:prstGeom prst="rect">
            <a:avLst/>
          </a:prstGeom>
        </p:spPr>
        <p:txBody>
          <a:bodyPr anchor="t"/>
          <a:lstStyle>
            <a:lvl1pPr marL="160863"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defRPr lang="en-US" sz="2133" b="0" i="0" kern="1200" baseline="0" dirty="0">
                <a:solidFill>
                  <a:schemeClr val="tx1"/>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
        <p:nvSpPr>
          <p:cNvPr id="15" name="Text Placeholder 4">
            <a:extLst>
              <a:ext uri="{FF2B5EF4-FFF2-40B4-BE49-F238E27FC236}">
                <a16:creationId xmlns:a16="http://schemas.microsoft.com/office/drawing/2014/main" id="{5534E609-D384-F444-9CA7-21A82D42A3C7}"/>
              </a:ext>
            </a:extLst>
          </p:cNvPr>
          <p:cNvSpPr>
            <a:spLocks noGrp="1"/>
          </p:cNvSpPr>
          <p:nvPr>
            <p:ph type="body" sz="quarter" idx="48" hasCustomPrompt="1"/>
          </p:nvPr>
        </p:nvSpPr>
        <p:spPr>
          <a:xfrm>
            <a:off x="8138557" y="2070310"/>
            <a:ext cx="3670048" cy="3805557"/>
          </a:xfrm>
          <a:prstGeom prst="rect">
            <a:avLst/>
          </a:prstGeom>
        </p:spPr>
        <p:txBody>
          <a:bodyPr anchor="t"/>
          <a:lstStyle>
            <a:lvl1pPr marL="160863"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defRPr lang="en-US" sz="2133" b="0" i="0" kern="1200" baseline="0" dirty="0">
                <a:solidFill>
                  <a:schemeClr val="tx1"/>
                </a:solidFill>
                <a:latin typeface="+mn-lt"/>
                <a:ea typeface="Helvetica Neue Thin" panose="020B0403020202020204" pitchFamily="34" charset="0"/>
                <a:cs typeface="+mn-cs"/>
              </a:defRPr>
            </a:lvl1pPr>
            <a:lvl2pPr>
              <a:defRPr lang="en-US" sz="2133" b="0" i="0" kern="1200" baseline="0" dirty="0">
                <a:solidFill>
                  <a:schemeClr val="tx1">
                    <a:lumMod val="50000"/>
                  </a:schemeClr>
                </a:solidFill>
                <a:latin typeface="+mn-lt"/>
                <a:ea typeface="Helvetica Neue Thin" panose="020B0403020202020204" pitchFamily="34" charset="0"/>
                <a:cs typeface="+mn-cs"/>
              </a:defRPr>
            </a:lvl2pPr>
            <a:lvl3pPr>
              <a:defRPr sz="1400"/>
            </a:lvl3pPr>
            <a:lvl4pPr>
              <a:defRPr sz="1333"/>
            </a:lvl4pPr>
            <a:lvl5pPr>
              <a:defRPr sz="1200"/>
            </a:lvl5pPr>
          </a:lstStyle>
          <a:p>
            <a:pPr marL="160863" lvl="0" indent="-160863" algn="l" defTabSz="609585" rtl="0" eaLnBrk="1" latinLnBrk="0" hangingPunct="1">
              <a:lnSpc>
                <a:spcPct val="100000"/>
              </a:lnSpc>
              <a:spcBef>
                <a:spcPts val="400"/>
              </a:spcBef>
              <a:spcAft>
                <a:spcPts val="0"/>
              </a:spcAft>
              <a:buClr>
                <a:schemeClr val="accent2"/>
              </a:buClr>
              <a:buSzPct val="90000"/>
              <a:buFont typeface="Arial" panose="020B0604020202020204" pitchFamily="34" charset="0"/>
              <a:buChar char="•"/>
              <a:tabLst/>
            </a:pPr>
            <a:r>
              <a:rPr lang="en-US"/>
              <a:t>Click to add text</a:t>
            </a:r>
          </a:p>
        </p:txBody>
      </p:sp>
    </p:spTree>
    <p:extLst>
      <p:ext uri="{BB962C8B-B14F-4D97-AF65-F5344CB8AC3E}">
        <p14:creationId xmlns:p14="http://schemas.microsoft.com/office/powerpoint/2010/main" val="1857495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COLUMN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10" name="Text Placeholder 9">
            <a:extLst>
              <a:ext uri="{FF2B5EF4-FFF2-40B4-BE49-F238E27FC236}">
                <a16:creationId xmlns:a16="http://schemas.microsoft.com/office/drawing/2014/main" id="{FD000D8D-D19B-3F45-8000-0F438AF27B8B}"/>
              </a:ext>
            </a:extLst>
          </p:cNvPr>
          <p:cNvSpPr>
            <a:spLocks noGrp="1"/>
          </p:cNvSpPr>
          <p:nvPr>
            <p:ph type="body" sz="quarter" idx="36" hasCustomPrompt="1"/>
          </p:nvPr>
        </p:nvSpPr>
        <p:spPr>
          <a:xfrm>
            <a:off x="397861" y="3769607"/>
            <a:ext cx="11425208" cy="393763"/>
          </a:xfrm>
          <a:prstGeom prst="rect">
            <a:avLst/>
          </a:prstGeom>
          <a:solidFill>
            <a:schemeClr val="bg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1" name="Text Placeholder 9">
            <a:extLst>
              <a:ext uri="{FF2B5EF4-FFF2-40B4-BE49-F238E27FC236}">
                <a16:creationId xmlns:a16="http://schemas.microsoft.com/office/drawing/2014/main" id="{33B66F31-FCE2-D24E-8920-EDAFECDA2F65}"/>
              </a:ext>
            </a:extLst>
          </p:cNvPr>
          <p:cNvSpPr>
            <a:spLocks noGrp="1"/>
          </p:cNvSpPr>
          <p:nvPr>
            <p:ph type="body" sz="quarter" idx="30" hasCustomPrompt="1"/>
          </p:nvPr>
        </p:nvSpPr>
        <p:spPr>
          <a:xfrm>
            <a:off x="397861" y="1570537"/>
            <a:ext cx="5555264" cy="393763"/>
          </a:xfrm>
          <a:prstGeom prst="rect">
            <a:avLst/>
          </a:prstGeom>
          <a:solidFill>
            <a:schemeClr val="accent1"/>
          </a:solidFill>
          <a:ln w="28575">
            <a:noFill/>
            <a:miter lim="800000"/>
          </a:ln>
          <a:effectLst/>
        </p:spPr>
        <p:txBody>
          <a:bodyPr anchor="ctr" anchorCtr="0">
            <a:noAutofit/>
          </a:bodyPr>
          <a:lstStyle>
            <a:lvl1pPr marL="0" indent="0" algn="l">
              <a:lnSpc>
                <a:spcPct val="90000"/>
              </a:lnSpc>
              <a:spcBef>
                <a:spcPts val="0"/>
              </a:spcBef>
              <a:buFontTx/>
              <a:buNone/>
              <a:defRPr sz="2133" b="1">
                <a:solidFill>
                  <a:schemeClr val="bg1"/>
                </a:solidFill>
                <a:latin typeface="+mj-lt"/>
              </a:defRPr>
            </a:lvl1pPr>
          </a:lstStyle>
          <a:p>
            <a:pPr lvl="0"/>
            <a:r>
              <a:rPr lang="en-US"/>
              <a:t>Click to add text</a:t>
            </a:r>
          </a:p>
        </p:txBody>
      </p:sp>
      <p:sp>
        <p:nvSpPr>
          <p:cNvPr id="12" name="Content Placeholder 2">
            <a:extLst>
              <a:ext uri="{FF2B5EF4-FFF2-40B4-BE49-F238E27FC236}">
                <a16:creationId xmlns:a16="http://schemas.microsoft.com/office/drawing/2014/main" id="{C1ACFD88-AF70-8249-A510-E82F636415C9}"/>
              </a:ext>
            </a:extLst>
          </p:cNvPr>
          <p:cNvSpPr>
            <a:spLocks noGrp="1"/>
          </p:cNvSpPr>
          <p:nvPr>
            <p:ph idx="37" hasCustomPrompt="1"/>
          </p:nvPr>
        </p:nvSpPr>
        <p:spPr>
          <a:xfrm>
            <a:off x="397861" y="2014803"/>
            <a:ext cx="5555264" cy="1559711"/>
          </a:xfrm>
          <a:prstGeom prst="rect">
            <a:avLst/>
          </a:prstGeom>
        </p:spPr>
        <p:txBody>
          <a:bodyPr>
            <a:normAutofit/>
          </a:bodyPr>
          <a:lstStyle>
            <a:lvl1pPr marL="232828" indent="-232828">
              <a:spcBef>
                <a:spcPts val="1333"/>
              </a:spcBef>
              <a:buClr>
                <a:schemeClr val="accent2"/>
              </a:buClr>
              <a:defRPr sz="2133">
                <a:solidFill>
                  <a:schemeClr val="tx1"/>
                </a:solidFill>
              </a:defRPr>
            </a:lvl1pPr>
            <a:lvl2pPr marL="457189" indent="-152396">
              <a:spcBef>
                <a:spcPts val="667"/>
              </a:spcBef>
              <a:buClr>
                <a:schemeClr val="accent2"/>
              </a:buClr>
              <a:defRPr sz="1867">
                <a:solidFill>
                  <a:schemeClr val="tx1"/>
                </a:solidFill>
              </a:defRPr>
            </a:lvl2pPr>
            <a:lvl3pPr marL="683667" indent="-150280">
              <a:spcBef>
                <a:spcPts val="267"/>
              </a:spcBef>
              <a:buClr>
                <a:schemeClr val="accent2"/>
              </a:buClr>
              <a:defRPr sz="1867">
                <a:solidFill>
                  <a:schemeClr val="tx1"/>
                </a:solidFill>
              </a:defRPr>
            </a:lvl3pPr>
            <a:lvl4pPr marL="914377" indent="-152396">
              <a:spcBef>
                <a:spcPts val="267"/>
              </a:spcBef>
              <a:defRPr sz="1467"/>
            </a:lvl4pPr>
            <a:lvl5pPr marL="1142971" indent="-152396">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3" name="Text Placeholder 9">
            <a:extLst>
              <a:ext uri="{FF2B5EF4-FFF2-40B4-BE49-F238E27FC236}">
                <a16:creationId xmlns:a16="http://schemas.microsoft.com/office/drawing/2014/main" id="{AB131A16-0ACA-4445-8C94-D58F1936C336}"/>
              </a:ext>
            </a:extLst>
          </p:cNvPr>
          <p:cNvSpPr>
            <a:spLocks noGrp="1"/>
          </p:cNvSpPr>
          <p:nvPr>
            <p:ph type="body" sz="quarter" idx="32" hasCustomPrompt="1"/>
          </p:nvPr>
        </p:nvSpPr>
        <p:spPr>
          <a:xfrm>
            <a:off x="6253341" y="1570537"/>
            <a:ext cx="5555264" cy="393763"/>
          </a:xfrm>
          <a:prstGeom prst="rect">
            <a:avLst/>
          </a:prstGeom>
          <a:solidFill>
            <a:schemeClr val="accent2"/>
          </a:solidFill>
          <a:ln w="28575">
            <a:noFill/>
            <a:miter lim="800000"/>
          </a:ln>
          <a:effectLst/>
        </p:spPr>
        <p:txBody>
          <a:bodyPr anchor="ctr" anchorCtr="0">
            <a:noAutofit/>
          </a:bodyPr>
          <a:lstStyle>
            <a:lvl1pPr marL="0" indent="0" algn="l">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lvl="0"/>
            <a:r>
              <a:rPr lang="en-US"/>
              <a:t>Click to add text</a:t>
            </a:r>
          </a:p>
        </p:txBody>
      </p:sp>
      <p:sp>
        <p:nvSpPr>
          <p:cNvPr id="15" name="Content Placeholder 2">
            <a:extLst>
              <a:ext uri="{FF2B5EF4-FFF2-40B4-BE49-F238E27FC236}">
                <a16:creationId xmlns:a16="http://schemas.microsoft.com/office/drawing/2014/main" id="{C227A141-2A03-E247-B8A5-743A9093F0F0}"/>
              </a:ext>
            </a:extLst>
          </p:cNvPr>
          <p:cNvSpPr>
            <a:spLocks noGrp="1"/>
          </p:cNvSpPr>
          <p:nvPr>
            <p:ph idx="46" hasCustomPrompt="1"/>
          </p:nvPr>
        </p:nvSpPr>
        <p:spPr>
          <a:xfrm>
            <a:off x="6253341" y="2014803"/>
            <a:ext cx="5555264" cy="1559711"/>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defRPr lang="en-US" sz="1867" b="0" i="0" kern="1200" dirty="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defRPr lang="en-US" sz="1867" b="0" i="0" kern="1200" dirty="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6" name="Content Placeholder 2">
            <a:extLst>
              <a:ext uri="{FF2B5EF4-FFF2-40B4-BE49-F238E27FC236}">
                <a16:creationId xmlns:a16="http://schemas.microsoft.com/office/drawing/2014/main" id="{8704BB93-6342-A043-8C9F-67F3F41B6BDA}"/>
              </a:ext>
            </a:extLst>
          </p:cNvPr>
          <p:cNvSpPr>
            <a:spLocks noGrp="1"/>
          </p:cNvSpPr>
          <p:nvPr>
            <p:ph idx="47" hasCustomPrompt="1"/>
          </p:nvPr>
        </p:nvSpPr>
        <p:spPr>
          <a:xfrm>
            <a:off x="397861" y="4221458"/>
            <a:ext cx="11425209" cy="1654409"/>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defRPr lang="en-US" sz="1867" b="0" i="0" kern="1200" dirty="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defRPr lang="en-US" sz="1867" b="0" i="0" kern="1200" dirty="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7" name="Slide Number Placeholder 2">
            <a:extLst>
              <a:ext uri="{FF2B5EF4-FFF2-40B4-BE49-F238E27FC236}">
                <a16:creationId xmlns:a16="http://schemas.microsoft.com/office/drawing/2014/main" id="{55D445D5-F95E-0D4B-A1F3-2F8875855044}"/>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21103303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COLUMN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10" name="Text Placeholder 9">
            <a:extLst>
              <a:ext uri="{FF2B5EF4-FFF2-40B4-BE49-F238E27FC236}">
                <a16:creationId xmlns:a16="http://schemas.microsoft.com/office/drawing/2014/main" id="{FD000D8D-D19B-3F45-8000-0F438AF27B8B}"/>
              </a:ext>
            </a:extLst>
          </p:cNvPr>
          <p:cNvSpPr>
            <a:spLocks noGrp="1"/>
          </p:cNvSpPr>
          <p:nvPr>
            <p:ph type="body" sz="quarter" idx="36" hasCustomPrompt="1"/>
          </p:nvPr>
        </p:nvSpPr>
        <p:spPr>
          <a:xfrm>
            <a:off x="397861" y="3769607"/>
            <a:ext cx="5555264" cy="393763"/>
          </a:xfrm>
          <a:prstGeom prst="rect">
            <a:avLst/>
          </a:prstGeom>
          <a:solidFill>
            <a:schemeClr val="tx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1" name="Text Placeholder 9">
            <a:extLst>
              <a:ext uri="{FF2B5EF4-FFF2-40B4-BE49-F238E27FC236}">
                <a16:creationId xmlns:a16="http://schemas.microsoft.com/office/drawing/2014/main" id="{33B66F31-FCE2-D24E-8920-EDAFECDA2F65}"/>
              </a:ext>
            </a:extLst>
          </p:cNvPr>
          <p:cNvSpPr>
            <a:spLocks noGrp="1"/>
          </p:cNvSpPr>
          <p:nvPr>
            <p:ph type="body" sz="quarter" idx="30" hasCustomPrompt="1"/>
          </p:nvPr>
        </p:nvSpPr>
        <p:spPr>
          <a:xfrm>
            <a:off x="397861" y="1570537"/>
            <a:ext cx="5555264" cy="393763"/>
          </a:xfrm>
          <a:prstGeom prst="rect">
            <a:avLst/>
          </a:prstGeom>
          <a:solidFill>
            <a:schemeClr val="accent1"/>
          </a:solidFill>
          <a:ln w="28575">
            <a:noFill/>
            <a:miter lim="800000"/>
          </a:ln>
          <a:effectLst/>
        </p:spPr>
        <p:txBody>
          <a:bodyPr anchor="ctr" anchorCtr="0">
            <a:noAutofit/>
          </a:bodyPr>
          <a:lstStyle>
            <a:lvl1pPr marL="0" indent="0" algn="l">
              <a:lnSpc>
                <a:spcPct val="90000"/>
              </a:lnSpc>
              <a:spcBef>
                <a:spcPts val="0"/>
              </a:spcBef>
              <a:buFontTx/>
              <a:buNone/>
              <a:defRPr sz="2133" b="1">
                <a:solidFill>
                  <a:schemeClr val="bg1"/>
                </a:solidFill>
                <a:latin typeface="+mj-lt"/>
              </a:defRPr>
            </a:lvl1pPr>
          </a:lstStyle>
          <a:p>
            <a:pPr lvl="0"/>
            <a:r>
              <a:rPr lang="en-US"/>
              <a:t>Click to add text</a:t>
            </a:r>
          </a:p>
        </p:txBody>
      </p:sp>
      <p:sp>
        <p:nvSpPr>
          <p:cNvPr id="13" name="Text Placeholder 9">
            <a:extLst>
              <a:ext uri="{FF2B5EF4-FFF2-40B4-BE49-F238E27FC236}">
                <a16:creationId xmlns:a16="http://schemas.microsoft.com/office/drawing/2014/main" id="{AB131A16-0ACA-4445-8C94-D58F1936C336}"/>
              </a:ext>
            </a:extLst>
          </p:cNvPr>
          <p:cNvSpPr>
            <a:spLocks noGrp="1"/>
          </p:cNvSpPr>
          <p:nvPr>
            <p:ph type="body" sz="quarter" idx="32" hasCustomPrompt="1"/>
          </p:nvPr>
        </p:nvSpPr>
        <p:spPr>
          <a:xfrm>
            <a:off x="6253341" y="1570537"/>
            <a:ext cx="5555264" cy="393763"/>
          </a:xfrm>
          <a:prstGeom prst="rect">
            <a:avLst/>
          </a:prstGeom>
          <a:solidFill>
            <a:schemeClr val="accent2"/>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4" name="Text Placeholder 9">
            <a:extLst>
              <a:ext uri="{FF2B5EF4-FFF2-40B4-BE49-F238E27FC236}">
                <a16:creationId xmlns:a16="http://schemas.microsoft.com/office/drawing/2014/main" id="{BB168D0B-DE5F-9741-BECB-30DAE4463D1A}"/>
              </a:ext>
            </a:extLst>
          </p:cNvPr>
          <p:cNvSpPr>
            <a:spLocks noGrp="1"/>
          </p:cNvSpPr>
          <p:nvPr>
            <p:ph type="body" sz="quarter" idx="39" hasCustomPrompt="1"/>
          </p:nvPr>
        </p:nvSpPr>
        <p:spPr>
          <a:xfrm>
            <a:off x="6253341" y="3769607"/>
            <a:ext cx="5555264" cy="393763"/>
          </a:xfrm>
          <a:prstGeom prst="rect">
            <a:avLst/>
          </a:prstGeom>
          <a:solidFill>
            <a:schemeClr val="accent3"/>
          </a:solidFill>
          <a:ln w="28575">
            <a:noFill/>
            <a:miter lim="800000"/>
          </a:ln>
          <a:effectLst/>
        </p:spPr>
        <p:txBody>
          <a:bodyPr anchor="ctr" anchorCtr="0">
            <a:noAutofit/>
          </a:bodyPr>
          <a:lstStyle>
            <a:lvl1pPr marL="0" indent="0" algn="ctr">
              <a:lnSpc>
                <a:spcPct val="90000"/>
              </a:lnSpc>
              <a:spcBef>
                <a:spcPts val="0"/>
              </a:spcBef>
              <a:buFontTx/>
              <a:buNone/>
              <a:defRPr lang="en-US" sz="2133" b="1" i="0" kern="1200" dirty="0">
                <a:solidFill>
                  <a:schemeClr val="bg1"/>
                </a:solidFill>
                <a:latin typeface="+mj-lt"/>
                <a:ea typeface="Helvetica Neue Thin" panose="020B0403020202020204" pitchFamily="34" charset="0"/>
                <a:cs typeface="+mn-cs"/>
              </a:defRPr>
            </a:lvl1pPr>
          </a:lstStyle>
          <a:p>
            <a:pPr marL="0" lvl="0" indent="0" algn="l" defTabSz="609585" rtl="0" eaLnBrk="1" latinLnBrk="0" hangingPunct="1">
              <a:lnSpc>
                <a:spcPct val="90000"/>
              </a:lnSpc>
              <a:spcBef>
                <a:spcPts val="0"/>
              </a:spcBef>
              <a:spcAft>
                <a:spcPts val="0"/>
              </a:spcAft>
              <a:buFontTx/>
              <a:buNone/>
            </a:pPr>
            <a:r>
              <a:rPr lang="en-US"/>
              <a:t>Click to add text</a:t>
            </a:r>
          </a:p>
        </p:txBody>
      </p:sp>
      <p:sp>
        <p:nvSpPr>
          <p:cNvPr id="15" name="Content Placeholder 2">
            <a:extLst>
              <a:ext uri="{FF2B5EF4-FFF2-40B4-BE49-F238E27FC236}">
                <a16:creationId xmlns:a16="http://schemas.microsoft.com/office/drawing/2014/main" id="{C227A141-2A03-E247-B8A5-743A9093F0F0}"/>
              </a:ext>
            </a:extLst>
          </p:cNvPr>
          <p:cNvSpPr>
            <a:spLocks noGrp="1"/>
          </p:cNvSpPr>
          <p:nvPr>
            <p:ph idx="46" hasCustomPrompt="1"/>
          </p:nvPr>
        </p:nvSpPr>
        <p:spPr>
          <a:xfrm>
            <a:off x="6253341" y="2014803"/>
            <a:ext cx="5555264" cy="1559711"/>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6" name="Content Placeholder 2">
            <a:extLst>
              <a:ext uri="{FF2B5EF4-FFF2-40B4-BE49-F238E27FC236}">
                <a16:creationId xmlns:a16="http://schemas.microsoft.com/office/drawing/2014/main" id="{8704BB93-6342-A043-8C9F-67F3F41B6BDA}"/>
              </a:ext>
            </a:extLst>
          </p:cNvPr>
          <p:cNvSpPr>
            <a:spLocks noGrp="1"/>
          </p:cNvSpPr>
          <p:nvPr>
            <p:ph idx="47" hasCustomPrompt="1"/>
          </p:nvPr>
        </p:nvSpPr>
        <p:spPr>
          <a:xfrm>
            <a:off x="397861" y="4221458"/>
            <a:ext cx="5555264" cy="1654409"/>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a:solidFill>
                  <a:schemeClr val="tx1"/>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2"/>
            <a:endParaRPr lang="en-US"/>
          </a:p>
        </p:txBody>
      </p:sp>
      <p:sp>
        <p:nvSpPr>
          <p:cNvPr id="17" name="Content Placeholder 2">
            <a:extLst>
              <a:ext uri="{FF2B5EF4-FFF2-40B4-BE49-F238E27FC236}">
                <a16:creationId xmlns:a16="http://schemas.microsoft.com/office/drawing/2014/main" id="{953D7A5A-AF27-D848-8B02-4FDEEE6D49BC}"/>
              </a:ext>
            </a:extLst>
          </p:cNvPr>
          <p:cNvSpPr>
            <a:spLocks noGrp="1"/>
          </p:cNvSpPr>
          <p:nvPr>
            <p:ph idx="48" hasCustomPrompt="1"/>
          </p:nvPr>
        </p:nvSpPr>
        <p:spPr>
          <a:xfrm>
            <a:off x="6253341" y="4221458"/>
            <a:ext cx="5555264" cy="1654409"/>
          </a:xfrm>
          <a:prstGeom prst="rect">
            <a:avLst/>
          </a:prstGeom>
        </p:spPr>
        <p:txBody>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smtClean="0">
                <a:solidFill>
                  <a:schemeClr val="tx1"/>
                </a:solidFill>
                <a:latin typeface="+mn-lt"/>
                <a:ea typeface="Helvetica Neue Thin" panose="020B0403020202020204" pitchFamily="34" charset="0"/>
                <a:cs typeface="+mn-cs"/>
              </a:defRPr>
            </a:lvl1pPr>
            <a:lvl2pPr marL="533387" indent="-228594" algn="l" defTabSz="609585" rtl="0" eaLnBrk="1" latinLnBrk="0" hangingPunct="1">
              <a:lnSpc>
                <a:spcPct val="100000"/>
              </a:lnSpc>
              <a:spcBef>
                <a:spcPts val="667"/>
              </a:spcBef>
              <a:spcAft>
                <a:spcPts val="0"/>
              </a:spcAft>
              <a:buClr>
                <a:schemeClr val="accent2"/>
              </a:buClr>
              <a:buSzPct val="90000"/>
              <a:buFont typeface="Arial" panose="020B0604020202020204" pitchFamily="34" charset="0"/>
              <a:buChar char="•"/>
              <a:tabLst/>
              <a:defRPr lang="en-US" sz="1867" b="0" i="0" kern="1200" dirty="0" smtClean="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smtClean="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a:p>
            <a:pPr lvl="0"/>
            <a:endParaRPr lang="en-US"/>
          </a:p>
        </p:txBody>
      </p:sp>
      <p:sp>
        <p:nvSpPr>
          <p:cNvPr id="19" name="Content Placeholder 2">
            <a:extLst>
              <a:ext uri="{FF2B5EF4-FFF2-40B4-BE49-F238E27FC236}">
                <a16:creationId xmlns:a16="http://schemas.microsoft.com/office/drawing/2014/main" id="{BFBB9B97-9F33-BF40-A363-D7EE7ED79A5E}"/>
              </a:ext>
            </a:extLst>
          </p:cNvPr>
          <p:cNvSpPr>
            <a:spLocks noGrp="1"/>
          </p:cNvSpPr>
          <p:nvPr>
            <p:ph idx="50" hasCustomPrompt="1"/>
          </p:nvPr>
        </p:nvSpPr>
        <p:spPr>
          <a:xfrm>
            <a:off x="397861" y="2014802"/>
            <a:ext cx="5555264" cy="1559711"/>
          </a:xfrm>
          <a:prstGeom prst="rect">
            <a:avLst/>
          </a:prstGeom>
        </p:spPr>
        <p:txBody>
          <a:bodyPr>
            <a:normAutofit/>
          </a:bodyPr>
          <a:lstStyle>
            <a:lvl1pPr marL="228594" indent="-228594" algn="l" defTabSz="609585" rtl="0" eaLnBrk="1" latinLnBrk="0" hangingPunct="1">
              <a:lnSpc>
                <a:spcPct val="100000"/>
              </a:lnSpc>
              <a:spcBef>
                <a:spcPts val="1333"/>
              </a:spcBef>
              <a:spcAft>
                <a:spcPts val="0"/>
              </a:spcAft>
              <a:buClr>
                <a:schemeClr val="accent2"/>
              </a:buClr>
              <a:defRPr lang="en-US" sz="2133" b="0" i="0" kern="1200" dirty="0" smtClean="0">
                <a:solidFill>
                  <a:schemeClr val="tx1"/>
                </a:solidFill>
                <a:latin typeface="+mn-lt"/>
                <a:ea typeface="Helvetica Neue Thin" panose="020B0403020202020204" pitchFamily="34" charset="0"/>
                <a:cs typeface="+mn-cs"/>
              </a:defRPr>
            </a:lvl1pPr>
            <a:lvl2pPr marL="457189" indent="-152396" algn="l" defTabSz="609585" rtl="0" eaLnBrk="1" latinLnBrk="0" hangingPunct="1">
              <a:lnSpc>
                <a:spcPct val="100000"/>
              </a:lnSpc>
              <a:spcBef>
                <a:spcPts val="667"/>
              </a:spcBef>
              <a:spcAft>
                <a:spcPts val="0"/>
              </a:spcAft>
              <a:buClr>
                <a:schemeClr val="accent2"/>
              </a:buClr>
              <a:buSzPct val="90000"/>
              <a:tabLst/>
              <a:defRPr lang="en-US" sz="1867" b="0" i="0" kern="1200" dirty="0" smtClean="0">
                <a:solidFill>
                  <a:schemeClr val="tx1"/>
                </a:solidFill>
                <a:latin typeface="+mn-lt"/>
                <a:ea typeface="Helvetica Neue Thin" panose="020B0403020202020204" pitchFamily="34" charset="0"/>
                <a:cs typeface="+mn-cs"/>
              </a:defRPr>
            </a:lvl2pPr>
            <a:lvl3pPr marL="687900" indent="-154513" algn="l" defTabSz="609585" rtl="0" eaLnBrk="1" latinLnBrk="0" hangingPunct="1">
              <a:lnSpc>
                <a:spcPct val="100000"/>
              </a:lnSpc>
              <a:spcBef>
                <a:spcPts val="267"/>
              </a:spcBef>
              <a:spcAft>
                <a:spcPts val="0"/>
              </a:spcAft>
              <a:buClr>
                <a:schemeClr val="accent2"/>
              </a:buClr>
              <a:buSzPct val="90000"/>
              <a:tabLst/>
              <a:defRPr lang="en-US" sz="1867" b="0" i="0" kern="1200" dirty="0">
                <a:solidFill>
                  <a:schemeClr val="tx1"/>
                </a:solidFill>
                <a:latin typeface="+mn-lt"/>
                <a:ea typeface="Helvetica Neue Thin" panose="020B0403020202020204" pitchFamily="34" charset="0"/>
                <a:cs typeface="+mn-cs"/>
              </a:defRPr>
            </a:lvl3pPr>
            <a:lvl4pPr marL="918610" indent="-156629">
              <a:spcBef>
                <a:spcPts val="267"/>
              </a:spcBef>
              <a:defRPr sz="1467"/>
            </a:lvl4pPr>
            <a:lvl5pPr marL="1138738" indent="-146047">
              <a:spcBef>
                <a:spcPts val="267"/>
              </a:spcBef>
              <a:defRPr sz="1400"/>
            </a:lvl5pPr>
          </a:lstStyle>
          <a:p>
            <a:pPr lvl="0"/>
            <a:r>
              <a:rPr lang="en-US"/>
              <a:t>Click to add text or click icon to add content</a:t>
            </a:r>
          </a:p>
          <a:p>
            <a:pPr lvl="1"/>
            <a:r>
              <a:rPr lang="en-US"/>
              <a:t> First level bullet</a:t>
            </a:r>
          </a:p>
          <a:p>
            <a:pPr lvl="2"/>
            <a:r>
              <a:rPr lang="en-US"/>
              <a:t>Second level bullet</a:t>
            </a:r>
          </a:p>
        </p:txBody>
      </p:sp>
      <p:sp>
        <p:nvSpPr>
          <p:cNvPr id="18" name="Slide Number Placeholder 2">
            <a:extLst>
              <a:ext uri="{FF2B5EF4-FFF2-40B4-BE49-F238E27FC236}">
                <a16:creationId xmlns:a16="http://schemas.microsoft.com/office/drawing/2014/main" id="{01C0D9B6-7D8A-0944-B948-691B37BEA118}"/>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Tree>
    <p:extLst>
      <p:ext uri="{BB962C8B-B14F-4D97-AF65-F5344CB8AC3E}">
        <p14:creationId xmlns:p14="http://schemas.microsoft.com/office/powerpoint/2010/main" val="20463715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Header + Text + Graphic">
    <p:spTree>
      <p:nvGrpSpPr>
        <p:cNvPr id="1" name=""/>
        <p:cNvGrpSpPr/>
        <p:nvPr/>
      </p:nvGrpSpPr>
      <p:grpSpPr>
        <a:xfrm>
          <a:off x="0" y="0"/>
          <a:ext cx="0" cy="0"/>
          <a:chOff x="0" y="0"/>
          <a:chExt cx="0" cy="0"/>
        </a:xfrm>
      </p:grpSpPr>
      <p:sp>
        <p:nvSpPr>
          <p:cNvPr id="8" name="SmartArt Placeholder 6"/>
          <p:cNvSpPr>
            <a:spLocks noGrp="1" noChangeAspect="1"/>
          </p:cNvSpPr>
          <p:nvPr>
            <p:ph type="dgm" sz="quarter" idx="14"/>
          </p:nvPr>
        </p:nvSpPr>
        <p:spPr>
          <a:xfrm>
            <a:off x="5608320" y="2036064"/>
            <a:ext cx="5974080" cy="4114800"/>
          </a:xfrm>
          <a:prstGeom prst="rect">
            <a:avLst/>
          </a:prstGeom>
        </p:spPr>
        <p:txBody>
          <a:bodyPr>
            <a:noAutofit/>
          </a:bodyPr>
          <a:lstStyle>
            <a:lvl1pPr>
              <a:defRPr sz="3733"/>
            </a:lvl1pPr>
          </a:lstStyle>
          <a:p>
            <a:r>
              <a:rPr lang="en-US" noProof="0"/>
              <a:t>Click icon to add SmartArt graphic</a:t>
            </a:r>
          </a:p>
        </p:txBody>
      </p:sp>
      <p:sp>
        <p:nvSpPr>
          <p:cNvPr id="5" name="Text Placeholder 4"/>
          <p:cNvSpPr>
            <a:spLocks noGrp="1"/>
          </p:cNvSpPr>
          <p:nvPr>
            <p:ph type="body" sz="quarter" idx="3" hasCustomPrompt="1"/>
          </p:nvPr>
        </p:nvSpPr>
        <p:spPr>
          <a:xfrm>
            <a:off x="613060" y="1389888"/>
            <a:ext cx="4876800" cy="639763"/>
          </a:xfrm>
          <a:prstGeom prst="rect">
            <a:avLst/>
          </a:prstGeom>
        </p:spPr>
        <p:txBody>
          <a:bodyPr anchor="b">
            <a:noAutofit/>
          </a:bodyPr>
          <a:lstStyle>
            <a:lvl1pPr marL="0" indent="0">
              <a:buNone/>
              <a:defRPr sz="3733" b="1" baseline="0">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Add text</a:t>
            </a:r>
          </a:p>
        </p:txBody>
      </p:sp>
      <p:sp>
        <p:nvSpPr>
          <p:cNvPr id="6" name="Title 1"/>
          <p:cNvSpPr>
            <a:spLocks noGrp="1"/>
          </p:cNvSpPr>
          <p:nvPr>
            <p:ph type="title" hasCustomPrompt="1"/>
          </p:nvPr>
        </p:nvSpPr>
        <p:spPr>
          <a:xfrm>
            <a:off x="609600" y="240771"/>
            <a:ext cx="10972800" cy="1143000"/>
          </a:xfrm>
        </p:spPr>
        <p:txBody>
          <a:bodyPr/>
          <a:lstStyle/>
          <a:p>
            <a:r>
              <a:rPr lang="en-US"/>
              <a:t>Click to edit title</a:t>
            </a:r>
          </a:p>
        </p:txBody>
      </p:sp>
      <p:sp>
        <p:nvSpPr>
          <p:cNvPr id="7" name="Content Placeholder 3"/>
          <p:cNvSpPr>
            <a:spLocks noGrp="1"/>
          </p:cNvSpPr>
          <p:nvPr>
            <p:ph sz="quarter" idx="10" hasCustomPrompt="1"/>
          </p:nvPr>
        </p:nvSpPr>
        <p:spPr>
          <a:xfrm>
            <a:off x="609602" y="2036064"/>
            <a:ext cx="4880260" cy="4114800"/>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a:p>
            <a:pPr lvl="3"/>
            <a:r>
              <a:rPr lang="en-US"/>
              <a:t>Bullet 4</a:t>
            </a:r>
          </a:p>
        </p:txBody>
      </p:sp>
    </p:spTree>
    <p:extLst>
      <p:ext uri="{BB962C8B-B14F-4D97-AF65-F5344CB8AC3E}">
        <p14:creationId xmlns:p14="http://schemas.microsoft.com/office/powerpoint/2010/main" val="1334159518"/>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COLUMN_3">
    <p:spTree>
      <p:nvGrpSpPr>
        <p:cNvPr id="1" name=""/>
        <p:cNvGrpSpPr/>
        <p:nvPr/>
      </p:nvGrpSpPr>
      <p:grpSpPr>
        <a:xfrm>
          <a:off x="0" y="0"/>
          <a:ext cx="0" cy="0"/>
          <a:chOff x="0" y="0"/>
          <a:chExt cx="0" cy="0"/>
        </a:xfrm>
      </p:grpSpPr>
      <p:sp>
        <p:nvSpPr>
          <p:cNvPr id="34" name="Text Placeholder 7">
            <a:extLst>
              <a:ext uri="{FF2B5EF4-FFF2-40B4-BE49-F238E27FC236}">
                <a16:creationId xmlns:a16="http://schemas.microsoft.com/office/drawing/2014/main" id="{C3C96CC7-5220-1D4C-844C-81E2F6ECEFAC}"/>
              </a:ext>
            </a:extLst>
          </p:cNvPr>
          <p:cNvSpPr>
            <a:spLocks noGrp="1"/>
          </p:cNvSpPr>
          <p:nvPr>
            <p:ph type="body" sz="quarter" idx="45" hasCustomPrompt="1"/>
          </p:nvPr>
        </p:nvSpPr>
        <p:spPr>
          <a:xfrm>
            <a:off x="9116568" y="1433576"/>
            <a:ext cx="2694432" cy="4535424"/>
          </a:xfrm>
          <a:prstGeom prst="rect">
            <a:avLst/>
          </a:prstGeom>
          <a:solidFill>
            <a:schemeClr val="accent2"/>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8" name="Text Placeholder 4">
            <a:extLst>
              <a:ext uri="{FF2B5EF4-FFF2-40B4-BE49-F238E27FC236}">
                <a16:creationId xmlns:a16="http://schemas.microsoft.com/office/drawing/2014/main" id="{FD27E3C1-22E5-6D46-AAF6-C9A20BCCDC56}"/>
              </a:ext>
            </a:extLst>
          </p:cNvPr>
          <p:cNvSpPr>
            <a:spLocks noGrp="1"/>
          </p:cNvSpPr>
          <p:nvPr>
            <p:ph type="body" sz="quarter" idx="49"/>
          </p:nvPr>
        </p:nvSpPr>
        <p:spPr>
          <a:xfrm>
            <a:off x="9108437" y="1900358"/>
            <a:ext cx="2702563" cy="4062841"/>
          </a:xfrm>
          <a:prstGeom prst="rect">
            <a:avLst/>
          </a:prstGeom>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33" name="Text Placeholder 7">
            <a:extLst>
              <a:ext uri="{FF2B5EF4-FFF2-40B4-BE49-F238E27FC236}">
                <a16:creationId xmlns:a16="http://schemas.microsoft.com/office/drawing/2014/main" id="{532BFC33-E028-EC4D-927F-9A20A6B3CD65}"/>
              </a:ext>
            </a:extLst>
          </p:cNvPr>
          <p:cNvSpPr>
            <a:spLocks noGrp="1"/>
          </p:cNvSpPr>
          <p:nvPr>
            <p:ph type="body" sz="quarter" idx="44" hasCustomPrompt="1"/>
          </p:nvPr>
        </p:nvSpPr>
        <p:spPr>
          <a:xfrm>
            <a:off x="6223187" y="1433576"/>
            <a:ext cx="2694432" cy="4535424"/>
          </a:xfrm>
          <a:prstGeom prst="rect">
            <a:avLst/>
          </a:prstGeom>
          <a:solidFill>
            <a:schemeClr val="accent1"/>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7" name="Text Placeholder 4">
            <a:extLst>
              <a:ext uri="{FF2B5EF4-FFF2-40B4-BE49-F238E27FC236}">
                <a16:creationId xmlns:a16="http://schemas.microsoft.com/office/drawing/2014/main" id="{2A271686-1945-9447-BF2D-0388A3D38400}"/>
              </a:ext>
            </a:extLst>
          </p:cNvPr>
          <p:cNvSpPr>
            <a:spLocks noGrp="1"/>
          </p:cNvSpPr>
          <p:nvPr>
            <p:ph type="body" sz="quarter" idx="48"/>
          </p:nvPr>
        </p:nvSpPr>
        <p:spPr>
          <a:xfrm>
            <a:off x="6215056" y="1900358"/>
            <a:ext cx="2702563" cy="4062841"/>
          </a:xfrm>
          <a:prstGeom prst="rect">
            <a:avLst/>
          </a:prstGeom>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31" name="Text Placeholder 7">
            <a:extLst>
              <a:ext uri="{FF2B5EF4-FFF2-40B4-BE49-F238E27FC236}">
                <a16:creationId xmlns:a16="http://schemas.microsoft.com/office/drawing/2014/main" id="{86C0DC0B-7EA6-624D-998E-97D8FE6A8374}"/>
              </a:ext>
            </a:extLst>
          </p:cNvPr>
          <p:cNvSpPr>
            <a:spLocks noGrp="1"/>
          </p:cNvSpPr>
          <p:nvPr>
            <p:ph type="body" sz="quarter" idx="39" hasCustomPrompt="1"/>
          </p:nvPr>
        </p:nvSpPr>
        <p:spPr>
          <a:xfrm>
            <a:off x="363731" y="1433576"/>
            <a:ext cx="2694432" cy="4535424"/>
          </a:xfrm>
          <a:prstGeom prst="rect">
            <a:avLst/>
          </a:prstGeom>
          <a:solidFill>
            <a:schemeClr val="bg2"/>
          </a:solidFill>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5" name="Text Placeholder 4">
            <a:extLst>
              <a:ext uri="{FF2B5EF4-FFF2-40B4-BE49-F238E27FC236}">
                <a16:creationId xmlns:a16="http://schemas.microsoft.com/office/drawing/2014/main" id="{66455418-CCA2-3D4F-93F8-24EE60A36377}"/>
              </a:ext>
            </a:extLst>
          </p:cNvPr>
          <p:cNvSpPr>
            <a:spLocks noGrp="1"/>
          </p:cNvSpPr>
          <p:nvPr>
            <p:ph type="body" sz="quarter" idx="46"/>
          </p:nvPr>
        </p:nvSpPr>
        <p:spPr>
          <a:xfrm>
            <a:off x="355600" y="1900358"/>
            <a:ext cx="2702563" cy="4062841"/>
          </a:xfrm>
          <a:prstGeom prst="rect">
            <a:avLst/>
          </a:prstGeom>
          <a:solidFill>
            <a:schemeClr val="bg2"/>
          </a:solidFill>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4CBFDDF4-0565-424E-AFE7-6000EF98D79D}"/>
              </a:ext>
            </a:extLst>
          </p:cNvPr>
          <p:cNvSpPr>
            <a:spLocks noGrp="1"/>
          </p:cNvSpPr>
          <p:nvPr>
            <p:ph type="title" hasCustomPrompt="1"/>
          </p:nvPr>
        </p:nvSpPr>
        <p:spPr/>
        <p:txBody>
          <a:bodyPr anchor="t"/>
          <a:lstStyle>
            <a:lvl1pPr>
              <a:defRPr/>
            </a:lvl1pPr>
          </a:lstStyle>
          <a:p>
            <a:r>
              <a:rPr lang="en-US"/>
              <a:t>Click to Add Title</a:t>
            </a:r>
          </a:p>
        </p:txBody>
      </p:sp>
      <p:sp>
        <p:nvSpPr>
          <p:cNvPr id="13" name="Slide Number Placeholder 2">
            <a:extLst>
              <a:ext uri="{FF2B5EF4-FFF2-40B4-BE49-F238E27FC236}">
                <a16:creationId xmlns:a16="http://schemas.microsoft.com/office/drawing/2014/main" id="{99149417-1319-C649-AC4A-7E41C1FEC4B3}"/>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18" name="Text Placeholder 3">
            <a:extLst>
              <a:ext uri="{FF2B5EF4-FFF2-40B4-BE49-F238E27FC236}">
                <a16:creationId xmlns:a16="http://schemas.microsoft.com/office/drawing/2014/main" id="{E00B67C2-572F-D641-B534-A84F2E9B2569}"/>
              </a:ext>
            </a:extLst>
          </p:cNvPr>
          <p:cNvSpPr>
            <a:spLocks noGrp="1"/>
          </p:cNvSpPr>
          <p:nvPr>
            <p:ph type="body" sz="quarter" idx="10" hasCustomPrompt="1"/>
          </p:nvPr>
        </p:nvSpPr>
        <p:spPr>
          <a:xfrm>
            <a:off x="383395" y="889001"/>
            <a:ext cx="11425211" cy="452967"/>
          </a:xfrm>
          <a:prstGeom prst="rect">
            <a:avLst/>
          </a:prstGeom>
        </p:spPr>
        <p:txBody>
          <a:bodyPr anchor="b">
            <a:noAutofit/>
          </a:bodyPr>
          <a:lstStyle>
            <a:lvl1pPr>
              <a:defRPr lang="en-US" sz="2400" b="0" i="0" kern="1200" dirty="0">
                <a:solidFill>
                  <a:schemeClr val="accent2"/>
                </a:solidFill>
                <a:latin typeface="+mj-lt"/>
                <a:ea typeface="Helvetica Neue Thin" panose="020B0403020202020204" pitchFamily="34" charset="0"/>
                <a:cs typeface="+mn-cs"/>
              </a:defRPr>
            </a:lvl1pPr>
          </a:lstStyle>
          <a:p>
            <a:pPr lvl="0"/>
            <a:r>
              <a:rPr lang="en-US"/>
              <a:t>Click to add subtitle</a:t>
            </a:r>
          </a:p>
        </p:txBody>
      </p:sp>
      <p:sp>
        <p:nvSpPr>
          <p:cNvPr id="19" name="Rectangle 18">
            <a:extLst>
              <a:ext uri="{FF2B5EF4-FFF2-40B4-BE49-F238E27FC236}">
                <a16:creationId xmlns:a16="http://schemas.microsoft.com/office/drawing/2014/main" id="{8ED337B7-ABFC-024D-B139-17A476FBFBAE}"/>
              </a:ext>
            </a:extLst>
          </p:cNvPr>
          <p:cNvSpPr/>
          <p:nvPr/>
        </p:nvSpPr>
        <p:spPr>
          <a:xfrm>
            <a:off x="3281344" y="1429670"/>
            <a:ext cx="2697865" cy="453352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Text Placeholder 7">
            <a:extLst>
              <a:ext uri="{FF2B5EF4-FFF2-40B4-BE49-F238E27FC236}">
                <a16:creationId xmlns:a16="http://schemas.microsoft.com/office/drawing/2014/main" id="{DF2D05A9-F2EA-DC47-8ADD-55EB6FDA54F3}"/>
              </a:ext>
            </a:extLst>
          </p:cNvPr>
          <p:cNvSpPr>
            <a:spLocks noGrp="1"/>
          </p:cNvSpPr>
          <p:nvPr>
            <p:ph type="body" sz="quarter" idx="43" hasCustomPrompt="1"/>
          </p:nvPr>
        </p:nvSpPr>
        <p:spPr>
          <a:xfrm>
            <a:off x="3281343" y="1433576"/>
            <a:ext cx="2694432" cy="4535424"/>
          </a:xfrm>
          <a:prstGeom prst="rect">
            <a:avLst/>
          </a:prstGeom>
        </p:spPr>
        <p:txBody>
          <a:bodyPr/>
          <a:lstStyle>
            <a:lvl1pPr marL="0" indent="0">
              <a:buFont typeface="Arial" panose="020B0604020202020204" pitchFamily="34" charset="0"/>
              <a:buNone/>
              <a:defRPr sz="2400" b="1">
                <a:solidFill>
                  <a:schemeClr val="bg1"/>
                </a:solidFill>
              </a:defRPr>
            </a:lvl1pPr>
            <a:lvl2pPr marL="0" indent="0">
              <a:buNone/>
              <a:defRPr>
                <a:solidFill>
                  <a:schemeClr val="bg1"/>
                </a:solidFill>
              </a:defRPr>
            </a:lvl2pPr>
            <a:lvl3pPr marL="311143" indent="0">
              <a:buNone/>
              <a:defRPr>
                <a:solidFill>
                  <a:schemeClr val="bg1"/>
                </a:solidFill>
              </a:defRPr>
            </a:lvl3pPr>
          </a:lstStyle>
          <a:p>
            <a:pPr lvl="0"/>
            <a:r>
              <a:rPr lang="en-US"/>
              <a:t>Click to add text</a:t>
            </a:r>
          </a:p>
          <a:p>
            <a:pPr lvl="0"/>
            <a:endParaRPr lang="en-US"/>
          </a:p>
        </p:txBody>
      </p:sp>
      <p:sp>
        <p:nvSpPr>
          <p:cNvPr id="36" name="Text Placeholder 4">
            <a:extLst>
              <a:ext uri="{FF2B5EF4-FFF2-40B4-BE49-F238E27FC236}">
                <a16:creationId xmlns:a16="http://schemas.microsoft.com/office/drawing/2014/main" id="{651FAD33-FDC2-2047-9DB8-51BBAFE597D7}"/>
              </a:ext>
            </a:extLst>
          </p:cNvPr>
          <p:cNvSpPr>
            <a:spLocks noGrp="1"/>
          </p:cNvSpPr>
          <p:nvPr>
            <p:ph type="body" sz="quarter" idx="47"/>
          </p:nvPr>
        </p:nvSpPr>
        <p:spPr>
          <a:xfrm>
            <a:off x="3281343" y="1900358"/>
            <a:ext cx="2702563" cy="4062841"/>
          </a:xfrm>
          <a:prstGeom prst="rect">
            <a:avLst/>
          </a:prstGeom>
        </p:spPr>
        <p:txBody>
          <a:bodyPr/>
          <a:lstStyle>
            <a:lvl1pPr marL="228594" indent="-228594">
              <a:buClr>
                <a:schemeClr val="bg1"/>
              </a:buClr>
              <a:buFont typeface="Arial" panose="020B0604020202020204" pitchFamily="34" charset="0"/>
              <a:buChar char="•"/>
              <a:defRPr sz="1867">
                <a:solidFill>
                  <a:schemeClr val="bg1"/>
                </a:solidFill>
              </a:defRPr>
            </a:lvl1pPr>
            <a:lvl2pPr>
              <a:defRPr sz="1467"/>
            </a:lvl2pPr>
            <a:lvl3pPr>
              <a:defRPr sz="1400"/>
            </a:lvl3pPr>
            <a:lvl4pPr>
              <a:defRPr sz="1333"/>
            </a:lvl4pPr>
            <a:lvl5pPr>
              <a:defRPr sz="1200"/>
            </a:lvl5pPr>
          </a:lstStyle>
          <a:p>
            <a:pPr lvl="0"/>
            <a:r>
              <a:rPr lang="en-US"/>
              <a:t>Click to edit Master text styles</a:t>
            </a:r>
          </a:p>
        </p:txBody>
      </p:sp>
    </p:spTree>
    <p:extLst>
      <p:ext uri="{BB962C8B-B14F-4D97-AF65-F5344CB8AC3E}">
        <p14:creationId xmlns:p14="http://schemas.microsoft.com/office/powerpoint/2010/main" val="20362700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CONTENT WITH IMAGE_4">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nchor="t"/>
          <a:lstStyle>
            <a:lvl1pPr>
              <a:defRPr/>
            </a:lvl1pPr>
          </a:lstStyle>
          <a:p>
            <a:r>
              <a:rPr lang="en-US"/>
              <a:t>Click to Add Title</a:t>
            </a:r>
          </a:p>
        </p:txBody>
      </p:sp>
      <p:sp>
        <p:nvSpPr>
          <p:cNvPr id="20" name="Slide Number Placeholder 2">
            <a:extLst>
              <a:ext uri="{FF2B5EF4-FFF2-40B4-BE49-F238E27FC236}">
                <a16:creationId xmlns:a16="http://schemas.microsoft.com/office/drawing/2014/main" id="{8D89EC0F-276B-854A-9C14-F34A2FB23524}"/>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lang="en-US" smtClean="0"/>
            </a:lvl1pPr>
          </a:lstStyle>
          <a:p>
            <a:fld id="{540910B0-6F64-48CA-96F4-52D085A094A6}" type="slidenum">
              <a:rPr lang="en-US" smtClean="0"/>
              <a:t>‹#›</a:t>
            </a:fld>
            <a:endParaRPr lang="en-US"/>
          </a:p>
        </p:txBody>
      </p:sp>
      <p:sp>
        <p:nvSpPr>
          <p:cNvPr id="52" name="Text Placeholder 29">
            <a:extLst>
              <a:ext uri="{FF2B5EF4-FFF2-40B4-BE49-F238E27FC236}">
                <a16:creationId xmlns:a16="http://schemas.microsoft.com/office/drawing/2014/main" id="{FC7D0908-8125-E94B-8CB6-312DDE6E23DA}"/>
              </a:ext>
            </a:extLst>
          </p:cNvPr>
          <p:cNvSpPr>
            <a:spLocks noGrp="1"/>
          </p:cNvSpPr>
          <p:nvPr>
            <p:ph type="body" sz="quarter" idx="20" hasCustomPrompt="1"/>
          </p:nvPr>
        </p:nvSpPr>
        <p:spPr>
          <a:xfrm>
            <a:off x="3233975" y="4914486"/>
            <a:ext cx="2828544" cy="538193"/>
          </a:xfrm>
          <a:prstGeom prst="rect">
            <a:avLst/>
          </a:prstGeom>
          <a:noFill/>
        </p:spPr>
        <p:txBody>
          <a:bodyPr anchor="ctr">
            <a:normAutofit/>
          </a:bodyPr>
          <a:lstStyle>
            <a:lvl1pPr algn="ctr">
              <a:spcBef>
                <a:spcPts val="0"/>
              </a:spcBef>
              <a:defRPr sz="2133" b="1">
                <a:solidFill>
                  <a:schemeClr val="accent4"/>
                </a:solidFill>
                <a:latin typeface="+mj-lt"/>
              </a:defRPr>
            </a:lvl1pPr>
            <a:lvl2pPr>
              <a:spcBef>
                <a:spcPts val="800"/>
              </a:spcBef>
              <a:defRPr sz="1600"/>
            </a:lvl2pPr>
            <a:lvl3pPr>
              <a:defRPr sz="1467"/>
            </a:lvl3pPr>
            <a:lvl4pPr>
              <a:defRPr sz="1400"/>
            </a:lvl4pPr>
            <a:lvl5pPr>
              <a:defRPr sz="1200"/>
            </a:lvl5pPr>
          </a:lstStyle>
          <a:p>
            <a:pPr lvl="0"/>
            <a:r>
              <a:rPr lang="en-US"/>
              <a:t>Click to add text</a:t>
            </a:r>
          </a:p>
        </p:txBody>
      </p:sp>
      <p:sp>
        <p:nvSpPr>
          <p:cNvPr id="53" name="Text Placeholder 29">
            <a:extLst>
              <a:ext uri="{FF2B5EF4-FFF2-40B4-BE49-F238E27FC236}">
                <a16:creationId xmlns:a16="http://schemas.microsoft.com/office/drawing/2014/main" id="{50E86878-F16F-5843-9652-323A631DE186}"/>
              </a:ext>
            </a:extLst>
          </p:cNvPr>
          <p:cNvSpPr>
            <a:spLocks noGrp="1"/>
          </p:cNvSpPr>
          <p:nvPr>
            <p:ph type="body" sz="quarter" idx="22" hasCustomPrompt="1"/>
          </p:nvPr>
        </p:nvSpPr>
        <p:spPr>
          <a:xfrm>
            <a:off x="6112349" y="4914486"/>
            <a:ext cx="2828544" cy="538193"/>
          </a:xfrm>
          <a:prstGeom prst="rect">
            <a:avLst/>
          </a:prstGeom>
          <a:noFill/>
        </p:spPr>
        <p:txBody>
          <a:bodyPr anchor="ctr">
            <a:normAutofit/>
          </a:bodyPr>
          <a:lstStyle>
            <a:lvl1pPr algn="ctr">
              <a:spcBef>
                <a:spcPts val="0"/>
              </a:spcBef>
              <a:defRPr sz="2133" b="1">
                <a:solidFill>
                  <a:schemeClr val="accent2"/>
                </a:solidFill>
                <a:latin typeface="+mj-lt"/>
              </a:defRPr>
            </a:lvl1pPr>
            <a:lvl2pPr>
              <a:spcBef>
                <a:spcPts val="800"/>
              </a:spcBef>
              <a:defRPr sz="1600"/>
            </a:lvl2pPr>
            <a:lvl3pPr>
              <a:defRPr sz="1467"/>
            </a:lvl3pPr>
            <a:lvl4pPr>
              <a:defRPr sz="1400"/>
            </a:lvl4pPr>
            <a:lvl5pPr>
              <a:defRPr sz="1200"/>
            </a:lvl5pPr>
          </a:lstStyle>
          <a:p>
            <a:pPr lvl="0"/>
            <a:r>
              <a:rPr lang="en-US"/>
              <a:t>Click to add text</a:t>
            </a:r>
          </a:p>
        </p:txBody>
      </p:sp>
      <p:sp>
        <p:nvSpPr>
          <p:cNvPr id="54" name="Text Placeholder 29">
            <a:extLst>
              <a:ext uri="{FF2B5EF4-FFF2-40B4-BE49-F238E27FC236}">
                <a16:creationId xmlns:a16="http://schemas.microsoft.com/office/drawing/2014/main" id="{1D0E07CA-0980-AB46-B8BF-7022361347EF}"/>
              </a:ext>
            </a:extLst>
          </p:cNvPr>
          <p:cNvSpPr>
            <a:spLocks noGrp="1"/>
          </p:cNvSpPr>
          <p:nvPr>
            <p:ph type="body" sz="quarter" idx="25" hasCustomPrompt="1"/>
          </p:nvPr>
        </p:nvSpPr>
        <p:spPr>
          <a:xfrm>
            <a:off x="355600" y="4914486"/>
            <a:ext cx="2828544" cy="538193"/>
          </a:xfrm>
          <a:prstGeom prst="rect">
            <a:avLst/>
          </a:prstGeom>
          <a:noFill/>
        </p:spPr>
        <p:txBody>
          <a:bodyPr anchor="ctr">
            <a:normAutofit/>
          </a:bodyPr>
          <a:lstStyle>
            <a:lvl1pPr algn="ctr">
              <a:spcBef>
                <a:spcPts val="0"/>
              </a:spcBef>
              <a:defRPr sz="2133" b="1">
                <a:solidFill>
                  <a:schemeClr val="accent1"/>
                </a:solidFill>
                <a:latin typeface="+mj-lt"/>
              </a:defRPr>
            </a:lvl1pPr>
            <a:lvl2pPr>
              <a:spcBef>
                <a:spcPts val="800"/>
              </a:spcBef>
              <a:defRPr sz="1600"/>
            </a:lvl2pPr>
            <a:lvl3pPr>
              <a:defRPr sz="1467"/>
            </a:lvl3pPr>
            <a:lvl4pPr>
              <a:defRPr sz="1400"/>
            </a:lvl4pPr>
            <a:lvl5pPr>
              <a:defRPr sz="1200"/>
            </a:lvl5pPr>
          </a:lstStyle>
          <a:p>
            <a:pPr lvl="0"/>
            <a:r>
              <a:rPr lang="en-US"/>
              <a:t>Click to add text</a:t>
            </a:r>
          </a:p>
        </p:txBody>
      </p:sp>
      <p:sp>
        <p:nvSpPr>
          <p:cNvPr id="55" name="Text Placeholder 29">
            <a:extLst>
              <a:ext uri="{FF2B5EF4-FFF2-40B4-BE49-F238E27FC236}">
                <a16:creationId xmlns:a16="http://schemas.microsoft.com/office/drawing/2014/main" id="{E8547F32-18C7-B043-9507-345C40101B5D}"/>
              </a:ext>
            </a:extLst>
          </p:cNvPr>
          <p:cNvSpPr>
            <a:spLocks noGrp="1"/>
          </p:cNvSpPr>
          <p:nvPr>
            <p:ph type="body" sz="quarter" idx="24" hasCustomPrompt="1"/>
          </p:nvPr>
        </p:nvSpPr>
        <p:spPr>
          <a:xfrm>
            <a:off x="8990725" y="4914486"/>
            <a:ext cx="2828544" cy="538193"/>
          </a:xfrm>
          <a:prstGeom prst="rect">
            <a:avLst/>
          </a:prstGeom>
          <a:noFill/>
        </p:spPr>
        <p:txBody>
          <a:bodyPr anchor="ctr">
            <a:normAutofit/>
          </a:bodyPr>
          <a:lstStyle>
            <a:lvl1pPr algn="ctr">
              <a:spcBef>
                <a:spcPts val="0"/>
              </a:spcBef>
              <a:defRPr sz="2133" b="1">
                <a:solidFill>
                  <a:schemeClr val="bg2"/>
                </a:solidFill>
                <a:latin typeface="+mj-lt"/>
              </a:defRPr>
            </a:lvl1pPr>
            <a:lvl2pPr>
              <a:spcBef>
                <a:spcPts val="800"/>
              </a:spcBef>
              <a:defRPr sz="1600"/>
            </a:lvl2pPr>
            <a:lvl3pPr>
              <a:defRPr sz="1467"/>
            </a:lvl3pPr>
            <a:lvl4pPr>
              <a:defRPr sz="1400"/>
            </a:lvl4pPr>
            <a:lvl5pPr>
              <a:defRPr sz="1200"/>
            </a:lvl5pPr>
          </a:lstStyle>
          <a:p>
            <a:pPr lvl="0"/>
            <a:r>
              <a:rPr lang="en-US"/>
              <a:t>Click to add text</a:t>
            </a:r>
          </a:p>
        </p:txBody>
      </p:sp>
      <p:pic>
        <p:nvPicPr>
          <p:cNvPr id="56" name="Picture Placeholder 39">
            <a:extLst>
              <a:ext uri="{FF2B5EF4-FFF2-40B4-BE49-F238E27FC236}">
                <a16:creationId xmlns:a16="http://schemas.microsoft.com/office/drawing/2014/main" id="{E7376D01-B4B4-7649-922C-517BE8687400}"/>
              </a:ext>
            </a:extLst>
          </p:cNvPr>
          <p:cNvPicPr>
            <a:picLocks noChangeAspect="1"/>
          </p:cNvPicPr>
          <p:nvPr/>
        </p:nvPicPr>
        <p:blipFill rotWithShape="1">
          <a:blip r:embed="rId2"/>
          <a:srcRect l="705" t="704" b="1"/>
          <a:stretch/>
        </p:blipFill>
        <p:spPr>
          <a:xfrm>
            <a:off x="9684112" y="1522363"/>
            <a:ext cx="2135157" cy="3384620"/>
          </a:xfrm>
          <a:prstGeom prst="rect">
            <a:avLst/>
          </a:prstGeom>
        </p:spPr>
      </p:pic>
      <p:pic>
        <p:nvPicPr>
          <p:cNvPr id="57" name="Picture 56">
            <a:extLst>
              <a:ext uri="{FF2B5EF4-FFF2-40B4-BE49-F238E27FC236}">
                <a16:creationId xmlns:a16="http://schemas.microsoft.com/office/drawing/2014/main" id="{2972E0E2-63F5-5341-BCB6-A221C90071BE}"/>
              </a:ext>
            </a:extLst>
          </p:cNvPr>
          <p:cNvPicPr>
            <a:picLocks noChangeAspect="1"/>
          </p:cNvPicPr>
          <p:nvPr/>
        </p:nvPicPr>
        <p:blipFill rotWithShape="1">
          <a:blip r:embed="rId3"/>
          <a:srcRect l="15251" t="914" r="66340" b="567"/>
          <a:stretch/>
        </p:blipFill>
        <p:spPr>
          <a:xfrm>
            <a:off x="8990726" y="1524935"/>
            <a:ext cx="1122868" cy="3378312"/>
          </a:xfrm>
          <a:prstGeom prst="rect">
            <a:avLst/>
          </a:prstGeom>
        </p:spPr>
      </p:pic>
      <p:pic>
        <p:nvPicPr>
          <p:cNvPr id="58" name="Picture 57">
            <a:extLst>
              <a:ext uri="{FF2B5EF4-FFF2-40B4-BE49-F238E27FC236}">
                <a16:creationId xmlns:a16="http://schemas.microsoft.com/office/drawing/2014/main" id="{27D3708F-18EE-8D4A-BC17-04BECF0EF31E}"/>
              </a:ext>
            </a:extLst>
          </p:cNvPr>
          <p:cNvPicPr>
            <a:picLocks noChangeAspect="1"/>
          </p:cNvPicPr>
          <p:nvPr/>
        </p:nvPicPr>
        <p:blipFill>
          <a:blip r:embed="rId4"/>
          <a:srcRect/>
          <a:stretch/>
        </p:blipFill>
        <p:spPr>
          <a:xfrm>
            <a:off x="3919281" y="1522697"/>
            <a:ext cx="2143239" cy="3389903"/>
          </a:xfrm>
          <a:prstGeom prst="rect">
            <a:avLst/>
          </a:prstGeom>
        </p:spPr>
      </p:pic>
      <p:pic>
        <p:nvPicPr>
          <p:cNvPr id="59" name="Picture 58" descr="A picture containing grass, outdoor, water, sitting&#10;&#10;Description automatically generated">
            <a:extLst>
              <a:ext uri="{FF2B5EF4-FFF2-40B4-BE49-F238E27FC236}">
                <a16:creationId xmlns:a16="http://schemas.microsoft.com/office/drawing/2014/main" id="{78BCA02D-F3E2-9B43-AD10-582346EE3411}"/>
              </a:ext>
            </a:extLst>
          </p:cNvPr>
          <p:cNvPicPr>
            <a:picLocks noChangeAspect="1"/>
          </p:cNvPicPr>
          <p:nvPr/>
        </p:nvPicPr>
        <p:blipFill rotWithShape="1">
          <a:blip r:embed="rId5"/>
          <a:srcRect l="10434" t="211" r="70942" b="-1"/>
          <a:stretch/>
        </p:blipFill>
        <p:spPr>
          <a:xfrm>
            <a:off x="3233975" y="1522363"/>
            <a:ext cx="1122869" cy="3385815"/>
          </a:xfrm>
          <a:prstGeom prst="rect">
            <a:avLst/>
          </a:prstGeom>
        </p:spPr>
      </p:pic>
      <p:pic>
        <p:nvPicPr>
          <p:cNvPr id="60" name="Picture Placeholder 33">
            <a:extLst>
              <a:ext uri="{FF2B5EF4-FFF2-40B4-BE49-F238E27FC236}">
                <a16:creationId xmlns:a16="http://schemas.microsoft.com/office/drawing/2014/main" id="{299EB0AB-F23E-7C4E-8089-7DDFA9BD049C}"/>
              </a:ext>
            </a:extLst>
          </p:cNvPr>
          <p:cNvPicPr>
            <a:picLocks noChangeAspect="1"/>
          </p:cNvPicPr>
          <p:nvPr/>
        </p:nvPicPr>
        <p:blipFill rotWithShape="1">
          <a:blip r:embed="rId6"/>
          <a:srcRect t="307" r="490" b="-1"/>
          <a:stretch/>
        </p:blipFill>
        <p:spPr>
          <a:xfrm>
            <a:off x="949037" y="1522363"/>
            <a:ext cx="2235107" cy="3392965"/>
          </a:xfrm>
          <a:prstGeom prst="rect">
            <a:avLst/>
          </a:prstGeom>
        </p:spPr>
      </p:pic>
      <p:pic>
        <p:nvPicPr>
          <p:cNvPr id="61" name="Picture 60" descr="A picture containing large, door, covered, standing&#10;&#10;Description automatically generated">
            <a:extLst>
              <a:ext uri="{FF2B5EF4-FFF2-40B4-BE49-F238E27FC236}">
                <a16:creationId xmlns:a16="http://schemas.microsoft.com/office/drawing/2014/main" id="{A55F82F7-32C4-B048-BFCF-18C4B0CE58C2}"/>
              </a:ext>
            </a:extLst>
          </p:cNvPr>
          <p:cNvPicPr>
            <a:picLocks noChangeAspect="1"/>
          </p:cNvPicPr>
          <p:nvPr/>
        </p:nvPicPr>
        <p:blipFill rotWithShape="1">
          <a:blip r:embed="rId7"/>
          <a:srcRect t="535" r="535"/>
          <a:stretch/>
        </p:blipFill>
        <p:spPr>
          <a:xfrm>
            <a:off x="355600" y="1522363"/>
            <a:ext cx="1119677" cy="3392965"/>
          </a:xfrm>
          <a:prstGeom prst="rect">
            <a:avLst/>
          </a:prstGeom>
        </p:spPr>
      </p:pic>
      <p:pic>
        <p:nvPicPr>
          <p:cNvPr id="62" name="Picture Placeholder 37">
            <a:extLst>
              <a:ext uri="{FF2B5EF4-FFF2-40B4-BE49-F238E27FC236}">
                <a16:creationId xmlns:a16="http://schemas.microsoft.com/office/drawing/2014/main" id="{F67F9DDE-AFB2-2B41-8669-A4D85BDA570C}"/>
              </a:ext>
            </a:extLst>
          </p:cNvPr>
          <p:cNvPicPr>
            <a:picLocks noChangeAspect="1"/>
          </p:cNvPicPr>
          <p:nvPr/>
        </p:nvPicPr>
        <p:blipFill>
          <a:blip r:embed="rId8"/>
          <a:srcRect/>
          <a:stretch/>
        </p:blipFill>
        <p:spPr>
          <a:xfrm>
            <a:off x="6738669" y="1524935"/>
            <a:ext cx="2202224" cy="3380671"/>
          </a:xfrm>
          <a:prstGeom prst="rect">
            <a:avLst/>
          </a:prstGeom>
        </p:spPr>
      </p:pic>
      <p:pic>
        <p:nvPicPr>
          <p:cNvPr id="63" name="Picture 62">
            <a:extLst>
              <a:ext uri="{FF2B5EF4-FFF2-40B4-BE49-F238E27FC236}">
                <a16:creationId xmlns:a16="http://schemas.microsoft.com/office/drawing/2014/main" id="{13B09EA3-ABA0-744B-AECE-823BB93D3268}"/>
              </a:ext>
            </a:extLst>
          </p:cNvPr>
          <p:cNvPicPr>
            <a:picLocks/>
          </p:cNvPicPr>
          <p:nvPr/>
        </p:nvPicPr>
        <p:blipFill rotWithShape="1">
          <a:blip r:embed="rId9"/>
          <a:srcRect l="42764" t="246" r="6122" b="186"/>
          <a:stretch/>
        </p:blipFill>
        <p:spPr>
          <a:xfrm>
            <a:off x="6112349" y="1522363"/>
            <a:ext cx="1121664" cy="3378312"/>
          </a:xfrm>
          <a:prstGeom prst="rect">
            <a:avLst/>
          </a:prstGeom>
        </p:spPr>
      </p:pic>
      <p:sp>
        <p:nvSpPr>
          <p:cNvPr id="64" name="Rectangle 63">
            <a:extLst>
              <a:ext uri="{FF2B5EF4-FFF2-40B4-BE49-F238E27FC236}">
                <a16:creationId xmlns:a16="http://schemas.microsoft.com/office/drawing/2014/main" id="{39234B23-563A-3D40-B231-C7E272EDD43F}"/>
              </a:ext>
            </a:extLst>
          </p:cNvPr>
          <p:cNvSpPr/>
          <p:nvPr/>
        </p:nvSpPr>
        <p:spPr>
          <a:xfrm>
            <a:off x="3233975" y="4852144"/>
            <a:ext cx="2828544" cy="1219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377"/>
            <a:endParaRPr lang="en-US" sz="1800">
              <a:solidFill>
                <a:schemeClr val="tx1">
                  <a:lumMod val="75000"/>
                </a:schemeClr>
              </a:solidFill>
              <a:latin typeface="Arial" panose="020B0604020202020204"/>
            </a:endParaRPr>
          </a:p>
        </p:txBody>
      </p:sp>
      <p:sp>
        <p:nvSpPr>
          <p:cNvPr id="65" name="Rectangle 64">
            <a:extLst>
              <a:ext uri="{FF2B5EF4-FFF2-40B4-BE49-F238E27FC236}">
                <a16:creationId xmlns:a16="http://schemas.microsoft.com/office/drawing/2014/main" id="{AA978C8C-4606-CB41-8EC6-508BC370086D}"/>
              </a:ext>
            </a:extLst>
          </p:cNvPr>
          <p:cNvSpPr/>
          <p:nvPr/>
        </p:nvSpPr>
        <p:spPr>
          <a:xfrm>
            <a:off x="6112349" y="4852144"/>
            <a:ext cx="2828544" cy="1219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377"/>
            <a:endParaRPr lang="en-US" sz="1800">
              <a:solidFill>
                <a:schemeClr val="tx1">
                  <a:lumMod val="75000"/>
                </a:schemeClr>
              </a:solidFill>
              <a:latin typeface="Arial" panose="020B0604020202020204"/>
            </a:endParaRPr>
          </a:p>
        </p:txBody>
      </p:sp>
      <p:sp>
        <p:nvSpPr>
          <p:cNvPr id="66" name="Rectangle 65">
            <a:extLst>
              <a:ext uri="{FF2B5EF4-FFF2-40B4-BE49-F238E27FC236}">
                <a16:creationId xmlns:a16="http://schemas.microsoft.com/office/drawing/2014/main" id="{1748F369-7E39-544B-AE0A-72169F0805B4}"/>
              </a:ext>
            </a:extLst>
          </p:cNvPr>
          <p:cNvSpPr/>
          <p:nvPr/>
        </p:nvSpPr>
        <p:spPr>
          <a:xfrm>
            <a:off x="8990725" y="4852144"/>
            <a:ext cx="2828544" cy="121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377"/>
            <a:endParaRPr lang="en-US" sz="1800">
              <a:solidFill>
                <a:schemeClr val="bg2"/>
              </a:solidFill>
              <a:latin typeface="Arial" panose="020B0604020202020204"/>
            </a:endParaRPr>
          </a:p>
        </p:txBody>
      </p:sp>
      <p:sp>
        <p:nvSpPr>
          <p:cNvPr id="67" name="Rectangle 66">
            <a:extLst>
              <a:ext uri="{FF2B5EF4-FFF2-40B4-BE49-F238E27FC236}">
                <a16:creationId xmlns:a16="http://schemas.microsoft.com/office/drawing/2014/main" id="{03B47E63-5D2B-994A-A313-F7FF63D01A4A}"/>
              </a:ext>
            </a:extLst>
          </p:cNvPr>
          <p:cNvSpPr/>
          <p:nvPr/>
        </p:nvSpPr>
        <p:spPr>
          <a:xfrm>
            <a:off x="355600" y="4852144"/>
            <a:ext cx="2828544" cy="121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377"/>
            <a:endParaRPr lang="en-US" sz="1800">
              <a:solidFill>
                <a:schemeClr val="tx1">
                  <a:lumMod val="75000"/>
                </a:schemeClr>
              </a:solidFill>
              <a:latin typeface="Arial" panose="020B0604020202020204"/>
            </a:endParaRPr>
          </a:p>
        </p:txBody>
      </p:sp>
      <p:sp>
        <p:nvSpPr>
          <p:cNvPr id="68" name="Picture Placeholder 3">
            <a:extLst>
              <a:ext uri="{FF2B5EF4-FFF2-40B4-BE49-F238E27FC236}">
                <a16:creationId xmlns:a16="http://schemas.microsoft.com/office/drawing/2014/main" id="{90E80010-9784-024E-AA30-A1B1623710C4}"/>
              </a:ext>
            </a:extLst>
          </p:cNvPr>
          <p:cNvSpPr>
            <a:spLocks noGrp="1"/>
          </p:cNvSpPr>
          <p:nvPr>
            <p:ph type="pic" sz="quarter" idx="46" hasCustomPrompt="1"/>
          </p:nvPr>
        </p:nvSpPr>
        <p:spPr>
          <a:xfrm>
            <a:off x="6112349" y="1522363"/>
            <a:ext cx="2828544" cy="3328416"/>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69" name="Picture Placeholder 3">
            <a:extLst>
              <a:ext uri="{FF2B5EF4-FFF2-40B4-BE49-F238E27FC236}">
                <a16:creationId xmlns:a16="http://schemas.microsoft.com/office/drawing/2014/main" id="{87FA8EB7-92F9-0645-9DA9-9CA1DBAA55F6}"/>
              </a:ext>
            </a:extLst>
          </p:cNvPr>
          <p:cNvSpPr>
            <a:spLocks noGrp="1"/>
          </p:cNvSpPr>
          <p:nvPr>
            <p:ph type="pic" sz="quarter" idx="47" hasCustomPrompt="1"/>
          </p:nvPr>
        </p:nvSpPr>
        <p:spPr>
          <a:xfrm>
            <a:off x="8990725" y="1522363"/>
            <a:ext cx="2828544" cy="3328416"/>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70" name="Picture Placeholder 3">
            <a:extLst>
              <a:ext uri="{FF2B5EF4-FFF2-40B4-BE49-F238E27FC236}">
                <a16:creationId xmlns:a16="http://schemas.microsoft.com/office/drawing/2014/main" id="{F3FE57DD-148C-DA49-BF9E-1A57601FABCC}"/>
              </a:ext>
            </a:extLst>
          </p:cNvPr>
          <p:cNvSpPr>
            <a:spLocks noGrp="1"/>
          </p:cNvSpPr>
          <p:nvPr>
            <p:ph type="pic" sz="quarter" idx="48" hasCustomPrompt="1"/>
          </p:nvPr>
        </p:nvSpPr>
        <p:spPr>
          <a:xfrm>
            <a:off x="3233975" y="1522363"/>
            <a:ext cx="2828544" cy="3328416"/>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71" name="Picture Placeholder 3">
            <a:extLst>
              <a:ext uri="{FF2B5EF4-FFF2-40B4-BE49-F238E27FC236}">
                <a16:creationId xmlns:a16="http://schemas.microsoft.com/office/drawing/2014/main" id="{21F53B32-25A9-A64C-98B5-AC4C423E2F95}"/>
              </a:ext>
            </a:extLst>
          </p:cNvPr>
          <p:cNvSpPr>
            <a:spLocks noGrp="1"/>
          </p:cNvSpPr>
          <p:nvPr>
            <p:ph type="pic" sz="quarter" idx="49" hasCustomPrompt="1"/>
          </p:nvPr>
        </p:nvSpPr>
        <p:spPr>
          <a:xfrm>
            <a:off x="355600" y="1522363"/>
            <a:ext cx="2828544" cy="3328416"/>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3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Tree>
    <p:extLst>
      <p:ext uri="{BB962C8B-B14F-4D97-AF65-F5344CB8AC3E}">
        <p14:creationId xmlns:p14="http://schemas.microsoft.com/office/powerpoint/2010/main" val="747273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CONTENT WITH IMAGE_6">
    <p:spTree>
      <p:nvGrpSpPr>
        <p:cNvPr id="1" name=""/>
        <p:cNvGrpSpPr/>
        <p:nvPr/>
      </p:nvGrpSpPr>
      <p:grpSpPr>
        <a:xfrm>
          <a:off x="0" y="0"/>
          <a:ext cx="0" cy="0"/>
          <a:chOff x="0" y="0"/>
          <a:chExt cx="0" cy="0"/>
        </a:xfrm>
      </p:grpSpPr>
      <p:pic>
        <p:nvPicPr>
          <p:cNvPr id="31" name="Picture 30" descr="A picture containing large, door, covered, standing&#10;&#10;Description automatically generated">
            <a:extLst>
              <a:ext uri="{FF2B5EF4-FFF2-40B4-BE49-F238E27FC236}">
                <a16:creationId xmlns:a16="http://schemas.microsoft.com/office/drawing/2014/main" id="{C26A81D1-99EE-D342-80DE-CE0E346E5E6C}"/>
              </a:ext>
            </a:extLst>
          </p:cNvPr>
          <p:cNvPicPr>
            <a:picLocks noChangeAspect="1"/>
          </p:cNvPicPr>
          <p:nvPr/>
        </p:nvPicPr>
        <p:blipFill rotWithShape="1">
          <a:blip r:embed="rId2"/>
          <a:srcRect t="43697" r="61435" b="10766"/>
          <a:stretch/>
        </p:blipFill>
        <p:spPr>
          <a:xfrm>
            <a:off x="9168319" y="2123467"/>
            <a:ext cx="3023680" cy="2011680"/>
          </a:xfrm>
          <a:prstGeom prst="rect">
            <a:avLst/>
          </a:prstGeom>
        </p:spPr>
      </p:pic>
      <p:pic>
        <p:nvPicPr>
          <p:cNvPr id="32" name="Picture 31">
            <a:extLst>
              <a:ext uri="{FF2B5EF4-FFF2-40B4-BE49-F238E27FC236}">
                <a16:creationId xmlns:a16="http://schemas.microsoft.com/office/drawing/2014/main" id="{9E0199A8-E610-6C40-8141-0BF434411DDD}"/>
              </a:ext>
            </a:extLst>
          </p:cNvPr>
          <p:cNvPicPr>
            <a:picLocks noChangeAspect="1"/>
          </p:cNvPicPr>
          <p:nvPr/>
        </p:nvPicPr>
        <p:blipFill rotWithShape="1">
          <a:blip r:embed="rId3"/>
          <a:srcRect l="14231" t="668" r="3725" b="2420"/>
          <a:stretch/>
        </p:blipFill>
        <p:spPr>
          <a:xfrm>
            <a:off x="6095996" y="2123467"/>
            <a:ext cx="3023616" cy="2011680"/>
          </a:xfrm>
          <a:prstGeom prst="rect">
            <a:avLst/>
          </a:prstGeom>
        </p:spPr>
      </p:pic>
      <p:pic>
        <p:nvPicPr>
          <p:cNvPr id="3" name="Picture 2">
            <a:extLst>
              <a:ext uri="{FF2B5EF4-FFF2-40B4-BE49-F238E27FC236}">
                <a16:creationId xmlns:a16="http://schemas.microsoft.com/office/drawing/2014/main" id="{E6216911-FB39-1D40-98FE-F4BB03DAB202}"/>
              </a:ext>
            </a:extLst>
          </p:cNvPr>
          <p:cNvPicPr>
            <a:picLocks noChangeAspect="1"/>
          </p:cNvPicPr>
          <p:nvPr/>
        </p:nvPicPr>
        <p:blipFill rotWithShape="1">
          <a:blip r:embed="rId4"/>
          <a:srcRect l="2607" t="1487" r="1490" b="1787"/>
          <a:stretch/>
        </p:blipFill>
        <p:spPr>
          <a:xfrm>
            <a:off x="6095997" y="52160"/>
            <a:ext cx="3023616" cy="2021064"/>
          </a:xfrm>
          <a:prstGeom prst="rect">
            <a:avLst/>
          </a:prstGeom>
        </p:spPr>
      </p:pic>
      <p:pic>
        <p:nvPicPr>
          <p:cNvPr id="20" name="Picture 19" descr="A picture containing grass, outdoor, water, sitting&#10;&#10;Description automatically generated">
            <a:extLst>
              <a:ext uri="{FF2B5EF4-FFF2-40B4-BE49-F238E27FC236}">
                <a16:creationId xmlns:a16="http://schemas.microsoft.com/office/drawing/2014/main" id="{ECA15B4D-4A2F-1C41-BF71-05750929370C}"/>
              </a:ext>
            </a:extLst>
          </p:cNvPr>
          <p:cNvPicPr>
            <a:picLocks noChangeAspect="1"/>
          </p:cNvPicPr>
          <p:nvPr/>
        </p:nvPicPr>
        <p:blipFill rotWithShape="1">
          <a:blip r:embed="rId5"/>
          <a:srcRect t="1" r="17420" b="2371"/>
          <a:stretch/>
        </p:blipFill>
        <p:spPr>
          <a:xfrm>
            <a:off x="6096000" y="4191813"/>
            <a:ext cx="3023677" cy="2011680"/>
          </a:xfrm>
          <a:prstGeom prst="rect">
            <a:avLst/>
          </a:prstGeom>
        </p:spPr>
      </p:pic>
      <p:sp>
        <p:nvSpPr>
          <p:cNvPr id="4" name="Title 3">
            <a:extLst>
              <a:ext uri="{FF2B5EF4-FFF2-40B4-BE49-F238E27FC236}">
                <a16:creationId xmlns:a16="http://schemas.microsoft.com/office/drawing/2014/main" id="{AB13A8F6-4AF7-DF4E-8249-8611B901D520}"/>
              </a:ext>
            </a:extLst>
          </p:cNvPr>
          <p:cNvSpPr>
            <a:spLocks noGrp="1"/>
          </p:cNvSpPr>
          <p:nvPr>
            <p:ph type="title" hasCustomPrompt="1"/>
          </p:nvPr>
        </p:nvSpPr>
        <p:spPr>
          <a:xfrm>
            <a:off x="383397" y="204645"/>
            <a:ext cx="5340071" cy="1183888"/>
          </a:xfrm>
        </p:spPr>
        <p:txBody>
          <a:bodyPr anchor="t"/>
          <a:lstStyle>
            <a:lvl1pPr>
              <a:defRPr/>
            </a:lvl1pPr>
          </a:lstStyle>
          <a:p>
            <a:r>
              <a:rPr lang="en-US"/>
              <a:t>Click to Add Title</a:t>
            </a:r>
            <a:br>
              <a:rPr lang="en-US"/>
            </a:br>
            <a:endParaRPr lang="en-US"/>
          </a:p>
        </p:txBody>
      </p:sp>
      <p:sp>
        <p:nvSpPr>
          <p:cNvPr id="8" name="Content Placeholder 7">
            <a:extLst>
              <a:ext uri="{FF2B5EF4-FFF2-40B4-BE49-F238E27FC236}">
                <a16:creationId xmlns:a16="http://schemas.microsoft.com/office/drawing/2014/main" id="{31077D84-1D6B-AB45-9374-D471D1438E5F}"/>
              </a:ext>
            </a:extLst>
          </p:cNvPr>
          <p:cNvSpPr>
            <a:spLocks noGrp="1"/>
          </p:cNvSpPr>
          <p:nvPr>
            <p:ph sz="quarter" idx="48" hasCustomPrompt="1"/>
          </p:nvPr>
        </p:nvSpPr>
        <p:spPr>
          <a:xfrm>
            <a:off x="383395" y="1531408"/>
            <a:ext cx="5340069" cy="4056592"/>
          </a:xfrm>
          <a:prstGeom prst="rect">
            <a:avLst/>
          </a:prstGeom>
        </p:spPr>
        <p:txBody>
          <a:bodyPr/>
          <a:lstStyle>
            <a:lvl1pPr marL="0" indent="0">
              <a:buFont typeface="Arial" panose="020B0604020202020204" pitchFamily="34" charset="0"/>
              <a:buNone/>
              <a:defRPr lang="en-US" sz="2400" dirty="0">
                <a:solidFill>
                  <a:schemeClr val="tx1"/>
                </a:solidFill>
              </a:defRPr>
            </a:lvl1pPr>
            <a:lvl2pPr>
              <a:defRPr sz="2133">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stStyle>
          <a:p>
            <a:pPr lvl="0"/>
            <a:r>
              <a:rPr lang="en-US"/>
              <a:t>Click to add text or click icon to add content</a:t>
            </a:r>
          </a:p>
          <a:p>
            <a:pPr lvl="1"/>
            <a:r>
              <a:rPr lang="en-US"/>
              <a:t> First level bullet</a:t>
            </a:r>
          </a:p>
          <a:p>
            <a:pPr lvl="2"/>
            <a:r>
              <a:rPr lang="en-US"/>
              <a:t>Second level bullet</a:t>
            </a:r>
          </a:p>
          <a:p>
            <a:pPr lvl="3"/>
            <a:r>
              <a:rPr lang="en-US"/>
              <a:t>Third level bullet</a:t>
            </a:r>
          </a:p>
          <a:p>
            <a:pPr lvl="4"/>
            <a:r>
              <a:rPr lang="en-US"/>
              <a:t>Fourth level bullet</a:t>
            </a:r>
          </a:p>
        </p:txBody>
      </p:sp>
      <p:pic>
        <p:nvPicPr>
          <p:cNvPr id="15" name="Picture Placeholder 43">
            <a:extLst>
              <a:ext uri="{FF2B5EF4-FFF2-40B4-BE49-F238E27FC236}">
                <a16:creationId xmlns:a16="http://schemas.microsoft.com/office/drawing/2014/main" id="{DB2AAFDB-C46E-164B-99C4-A36388CEABA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168319" y="52160"/>
            <a:ext cx="3023679" cy="2021064"/>
          </a:xfrm>
          <a:prstGeom prst="rect">
            <a:avLst/>
          </a:prstGeom>
        </p:spPr>
      </p:pic>
      <p:sp>
        <p:nvSpPr>
          <p:cNvPr id="26" name="Slide Number Placeholder 2">
            <a:extLst>
              <a:ext uri="{FF2B5EF4-FFF2-40B4-BE49-F238E27FC236}">
                <a16:creationId xmlns:a16="http://schemas.microsoft.com/office/drawing/2014/main" id="{ABF4B230-3977-AA4A-BBF1-51A68B68C01A}"/>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pic>
        <p:nvPicPr>
          <p:cNvPr id="27" name="Picture 26" descr="Two people sitting on a bench&#10;&#10;Description automatically generated">
            <a:extLst>
              <a:ext uri="{FF2B5EF4-FFF2-40B4-BE49-F238E27FC236}">
                <a16:creationId xmlns:a16="http://schemas.microsoft.com/office/drawing/2014/main" id="{0ECED5C0-D8B1-4A4D-A3A1-B95932A186F9}"/>
              </a:ext>
            </a:extLst>
          </p:cNvPr>
          <p:cNvPicPr>
            <a:picLocks noChangeAspect="1"/>
          </p:cNvPicPr>
          <p:nvPr/>
        </p:nvPicPr>
        <p:blipFill rotWithShape="1">
          <a:blip r:embed="rId7"/>
          <a:srcRect r="4152" b="2237"/>
          <a:stretch/>
        </p:blipFill>
        <p:spPr>
          <a:xfrm>
            <a:off x="9169899" y="4191813"/>
            <a:ext cx="3020517" cy="2011680"/>
          </a:xfrm>
          <a:prstGeom prst="rect">
            <a:avLst/>
          </a:prstGeom>
        </p:spPr>
      </p:pic>
      <p:sp>
        <p:nvSpPr>
          <p:cNvPr id="18" name="Text Placeholder 6">
            <a:extLst>
              <a:ext uri="{FF2B5EF4-FFF2-40B4-BE49-F238E27FC236}">
                <a16:creationId xmlns:a16="http://schemas.microsoft.com/office/drawing/2014/main" id="{4587F6D2-C5BE-EF4D-A429-5037DA1C0C6F}"/>
              </a:ext>
            </a:extLst>
          </p:cNvPr>
          <p:cNvSpPr>
            <a:spLocks noGrp="1"/>
          </p:cNvSpPr>
          <p:nvPr>
            <p:ph type="body" sz="quarter" idx="46" hasCustomPrompt="1"/>
          </p:nvPr>
        </p:nvSpPr>
        <p:spPr>
          <a:xfrm>
            <a:off x="9296361" y="2266652"/>
            <a:ext cx="2767599"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400">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Second level</a:t>
            </a:r>
          </a:p>
        </p:txBody>
      </p:sp>
      <p:sp>
        <p:nvSpPr>
          <p:cNvPr id="19" name="Text Placeholder 6">
            <a:extLst>
              <a:ext uri="{FF2B5EF4-FFF2-40B4-BE49-F238E27FC236}">
                <a16:creationId xmlns:a16="http://schemas.microsoft.com/office/drawing/2014/main" id="{FC1B8F0C-0697-2047-9A4F-10FE36D103AF}"/>
              </a:ext>
            </a:extLst>
          </p:cNvPr>
          <p:cNvSpPr>
            <a:spLocks noGrp="1"/>
          </p:cNvSpPr>
          <p:nvPr>
            <p:ph type="body" sz="quarter" idx="47" hasCustomPrompt="1"/>
          </p:nvPr>
        </p:nvSpPr>
        <p:spPr>
          <a:xfrm>
            <a:off x="6224008" y="4334998"/>
            <a:ext cx="2767597"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400">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Second level</a:t>
            </a:r>
          </a:p>
        </p:txBody>
      </p:sp>
      <p:sp>
        <p:nvSpPr>
          <p:cNvPr id="21" name="Text Placeholder 6">
            <a:extLst>
              <a:ext uri="{FF2B5EF4-FFF2-40B4-BE49-F238E27FC236}">
                <a16:creationId xmlns:a16="http://schemas.microsoft.com/office/drawing/2014/main" id="{4E4179F2-0BFB-CC40-91F3-129C75E9F3E5}"/>
              </a:ext>
            </a:extLst>
          </p:cNvPr>
          <p:cNvSpPr>
            <a:spLocks noGrp="1"/>
          </p:cNvSpPr>
          <p:nvPr>
            <p:ph type="body" sz="quarter" idx="49" hasCustomPrompt="1"/>
          </p:nvPr>
        </p:nvSpPr>
        <p:spPr>
          <a:xfrm>
            <a:off x="6224007" y="200036"/>
            <a:ext cx="2767599"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400">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Second level</a:t>
            </a:r>
          </a:p>
        </p:txBody>
      </p:sp>
      <p:sp>
        <p:nvSpPr>
          <p:cNvPr id="25" name="Picture Placeholder 3">
            <a:extLst>
              <a:ext uri="{FF2B5EF4-FFF2-40B4-BE49-F238E27FC236}">
                <a16:creationId xmlns:a16="http://schemas.microsoft.com/office/drawing/2014/main" id="{D9221DF1-85B3-474B-A9B7-E02F31C21037}"/>
              </a:ext>
            </a:extLst>
          </p:cNvPr>
          <p:cNvSpPr>
            <a:spLocks noGrp="1"/>
          </p:cNvSpPr>
          <p:nvPr>
            <p:ph type="pic" sz="quarter" idx="41" hasCustomPrompt="1"/>
          </p:nvPr>
        </p:nvSpPr>
        <p:spPr>
          <a:xfrm>
            <a:off x="9168320" y="52160"/>
            <a:ext cx="3023681" cy="2021064"/>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067">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30" name="Picture Placeholder 3">
            <a:extLst>
              <a:ext uri="{FF2B5EF4-FFF2-40B4-BE49-F238E27FC236}">
                <a16:creationId xmlns:a16="http://schemas.microsoft.com/office/drawing/2014/main" id="{6A5CCB92-7B24-BF47-B257-9C459ADACF50}"/>
              </a:ext>
            </a:extLst>
          </p:cNvPr>
          <p:cNvSpPr>
            <a:spLocks noGrp="1"/>
          </p:cNvSpPr>
          <p:nvPr>
            <p:ph type="pic" sz="quarter" idx="51" hasCustomPrompt="1"/>
          </p:nvPr>
        </p:nvSpPr>
        <p:spPr>
          <a:xfrm>
            <a:off x="9169900" y="4191813"/>
            <a:ext cx="3023681" cy="2011680"/>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067">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33" name="Picture Placeholder 3">
            <a:extLst>
              <a:ext uri="{FF2B5EF4-FFF2-40B4-BE49-F238E27FC236}">
                <a16:creationId xmlns:a16="http://schemas.microsoft.com/office/drawing/2014/main" id="{BA4F945A-DA04-604C-B487-55CCBF4E539D}"/>
              </a:ext>
            </a:extLst>
          </p:cNvPr>
          <p:cNvSpPr>
            <a:spLocks noGrp="1"/>
          </p:cNvSpPr>
          <p:nvPr>
            <p:ph type="pic" sz="quarter" idx="50" hasCustomPrompt="1"/>
          </p:nvPr>
        </p:nvSpPr>
        <p:spPr>
          <a:xfrm>
            <a:off x="6095931" y="2121988"/>
            <a:ext cx="3023681" cy="2011680"/>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1067">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Tree>
    <p:extLst>
      <p:ext uri="{BB962C8B-B14F-4D97-AF65-F5344CB8AC3E}">
        <p14:creationId xmlns:p14="http://schemas.microsoft.com/office/powerpoint/2010/main" val="353381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CONTENT WITH IMAGE_6">
    <p:spTree>
      <p:nvGrpSpPr>
        <p:cNvPr id="1" name=""/>
        <p:cNvGrpSpPr/>
        <p:nvPr/>
      </p:nvGrpSpPr>
      <p:grpSpPr>
        <a:xfrm>
          <a:off x="0" y="0"/>
          <a:ext cx="0" cy="0"/>
          <a:chOff x="0" y="0"/>
          <a:chExt cx="0" cy="0"/>
        </a:xfrm>
      </p:grpSpPr>
      <p:pic>
        <p:nvPicPr>
          <p:cNvPr id="35" name="Picture Placeholder 19">
            <a:extLst>
              <a:ext uri="{FF2B5EF4-FFF2-40B4-BE49-F238E27FC236}">
                <a16:creationId xmlns:a16="http://schemas.microsoft.com/office/drawing/2014/main" id="{4F175E74-BAFD-5448-97CD-A29A05C54E88}"/>
              </a:ext>
            </a:extLst>
          </p:cNvPr>
          <p:cNvPicPr>
            <a:picLocks noChangeAspect="1"/>
          </p:cNvPicPr>
          <p:nvPr/>
        </p:nvPicPr>
        <p:blipFill rotWithShape="1">
          <a:blip r:embed="rId2"/>
          <a:srcRect b="460"/>
          <a:stretch/>
        </p:blipFill>
        <p:spPr>
          <a:xfrm>
            <a:off x="9168314" y="4191905"/>
            <a:ext cx="3023681" cy="2011587"/>
          </a:xfrm>
          <a:prstGeom prst="rect">
            <a:avLst/>
          </a:prstGeom>
        </p:spPr>
      </p:pic>
      <p:sp>
        <p:nvSpPr>
          <p:cNvPr id="36" name="Rectangle 35">
            <a:extLst>
              <a:ext uri="{FF2B5EF4-FFF2-40B4-BE49-F238E27FC236}">
                <a16:creationId xmlns:a16="http://schemas.microsoft.com/office/drawing/2014/main" id="{24C3170A-BDAC-CD43-8A0A-960B1F5CD8ED}"/>
              </a:ext>
            </a:extLst>
          </p:cNvPr>
          <p:cNvSpPr/>
          <p:nvPr/>
        </p:nvSpPr>
        <p:spPr>
          <a:xfrm>
            <a:off x="6095999" y="4191812"/>
            <a:ext cx="3023679" cy="20116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4" name="Picture Placeholder 15">
            <a:extLst>
              <a:ext uri="{FF2B5EF4-FFF2-40B4-BE49-F238E27FC236}">
                <a16:creationId xmlns:a16="http://schemas.microsoft.com/office/drawing/2014/main" id="{56E20203-00D4-D448-8FA6-7BAB1676C6C9}"/>
              </a:ext>
            </a:extLst>
          </p:cNvPr>
          <p:cNvPicPr>
            <a:picLocks noChangeAspect="1"/>
          </p:cNvPicPr>
          <p:nvPr/>
        </p:nvPicPr>
        <p:blipFill rotWithShape="1">
          <a:blip r:embed="rId3"/>
          <a:srcRect b="464"/>
          <a:stretch/>
        </p:blipFill>
        <p:spPr>
          <a:xfrm>
            <a:off x="6096001" y="2121995"/>
            <a:ext cx="3023681" cy="2011680"/>
          </a:xfrm>
          <a:prstGeom prst="rect">
            <a:avLst/>
          </a:prstGeom>
        </p:spPr>
      </p:pic>
      <p:sp>
        <p:nvSpPr>
          <p:cNvPr id="33" name="Rectangle 32">
            <a:extLst>
              <a:ext uri="{FF2B5EF4-FFF2-40B4-BE49-F238E27FC236}">
                <a16:creationId xmlns:a16="http://schemas.microsoft.com/office/drawing/2014/main" id="{B87A0DC1-3AF1-4F49-9139-7779EB826D8C}"/>
              </a:ext>
            </a:extLst>
          </p:cNvPr>
          <p:cNvSpPr/>
          <p:nvPr/>
        </p:nvSpPr>
        <p:spPr>
          <a:xfrm>
            <a:off x="9168321" y="2121987"/>
            <a:ext cx="3023679" cy="20116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Placeholder 11">
            <a:extLst>
              <a:ext uri="{FF2B5EF4-FFF2-40B4-BE49-F238E27FC236}">
                <a16:creationId xmlns:a16="http://schemas.microsoft.com/office/drawing/2014/main" id="{B71455F8-897C-2E4F-8F04-4B9D87E6CEC3}"/>
              </a:ext>
            </a:extLst>
          </p:cNvPr>
          <p:cNvPicPr>
            <a:picLocks noChangeAspect="1"/>
          </p:cNvPicPr>
          <p:nvPr/>
        </p:nvPicPr>
        <p:blipFill rotWithShape="1">
          <a:blip r:embed="rId4"/>
          <a:srcRect t="2333" r="2334" b="-128"/>
          <a:stretch/>
        </p:blipFill>
        <p:spPr>
          <a:xfrm>
            <a:off x="9168320" y="54798"/>
            <a:ext cx="3023681" cy="2018425"/>
          </a:xfrm>
          <a:prstGeom prst="rect">
            <a:avLst/>
          </a:prstGeom>
        </p:spPr>
      </p:pic>
      <p:sp>
        <p:nvSpPr>
          <p:cNvPr id="4" name="Title 3">
            <a:extLst>
              <a:ext uri="{FF2B5EF4-FFF2-40B4-BE49-F238E27FC236}">
                <a16:creationId xmlns:a16="http://schemas.microsoft.com/office/drawing/2014/main" id="{AB13A8F6-4AF7-DF4E-8249-8611B901D520}"/>
              </a:ext>
            </a:extLst>
          </p:cNvPr>
          <p:cNvSpPr>
            <a:spLocks noGrp="1"/>
          </p:cNvSpPr>
          <p:nvPr>
            <p:ph type="title" hasCustomPrompt="1"/>
          </p:nvPr>
        </p:nvSpPr>
        <p:spPr>
          <a:xfrm>
            <a:off x="383397" y="204645"/>
            <a:ext cx="5340071" cy="1183888"/>
          </a:xfrm>
        </p:spPr>
        <p:txBody>
          <a:bodyPr anchor="t"/>
          <a:lstStyle>
            <a:lvl1pPr>
              <a:defRPr/>
            </a:lvl1pPr>
          </a:lstStyle>
          <a:p>
            <a:r>
              <a:rPr lang="en-US"/>
              <a:t>Click to Add Title</a:t>
            </a:r>
            <a:br>
              <a:rPr lang="en-US"/>
            </a:br>
            <a:endParaRPr lang="en-US"/>
          </a:p>
        </p:txBody>
      </p:sp>
      <p:sp>
        <p:nvSpPr>
          <p:cNvPr id="8" name="Content Placeholder 7">
            <a:extLst>
              <a:ext uri="{FF2B5EF4-FFF2-40B4-BE49-F238E27FC236}">
                <a16:creationId xmlns:a16="http://schemas.microsoft.com/office/drawing/2014/main" id="{31077D84-1D6B-AB45-9374-D471D1438E5F}"/>
              </a:ext>
            </a:extLst>
          </p:cNvPr>
          <p:cNvSpPr>
            <a:spLocks noGrp="1"/>
          </p:cNvSpPr>
          <p:nvPr>
            <p:ph sz="quarter" idx="48" hasCustomPrompt="1"/>
          </p:nvPr>
        </p:nvSpPr>
        <p:spPr>
          <a:xfrm>
            <a:off x="383395" y="1531408"/>
            <a:ext cx="5340069" cy="4056592"/>
          </a:xfrm>
          <a:prstGeom prst="rect">
            <a:avLst/>
          </a:prstGeom>
        </p:spPr>
        <p:txBody>
          <a:bodyPr vert="horz" lIns="91440" tIns="45720" rIns="91440" bIns="45720" rtlCol="0">
            <a:noAutofit/>
          </a:bodyPr>
          <a:lstStyle>
            <a:lvl1pPr>
              <a:defRPr lang="en-US" sz="2400" dirty="0"/>
            </a:lvl1pPr>
            <a:lvl2pPr>
              <a:defRPr lang="en-US" sz="2133" dirty="0"/>
            </a:lvl2pPr>
            <a:lvl3pPr>
              <a:defRPr lang="en-US" sz="2133" dirty="0"/>
            </a:lvl3pPr>
            <a:lvl4pPr>
              <a:defRPr lang="en-US" sz="2133" dirty="0"/>
            </a:lvl4pPr>
            <a:lvl5pPr>
              <a:defRPr lang="en-US" sz="2133" dirty="0"/>
            </a:lvl5pPr>
          </a:lstStyle>
          <a:p>
            <a:pPr marL="0" lvl="0" indent="0"/>
            <a:r>
              <a:rPr lang="en-US"/>
              <a:t>Click to add text or click icon to add content</a:t>
            </a:r>
          </a:p>
          <a:p>
            <a:pPr lvl="1"/>
            <a:r>
              <a:rPr lang="en-US"/>
              <a:t> First level bullet</a:t>
            </a:r>
          </a:p>
          <a:p>
            <a:pPr lvl="2"/>
            <a:r>
              <a:rPr lang="en-US"/>
              <a:t>Second level bullet</a:t>
            </a:r>
          </a:p>
          <a:p>
            <a:pPr lvl="3"/>
            <a:r>
              <a:rPr lang="en-US"/>
              <a:t>Third level bullet</a:t>
            </a:r>
          </a:p>
          <a:p>
            <a:pPr lvl="4"/>
            <a:r>
              <a:rPr lang="en-US"/>
              <a:t>Fourth level bullet</a:t>
            </a:r>
          </a:p>
        </p:txBody>
      </p:sp>
      <p:sp>
        <p:nvSpPr>
          <p:cNvPr id="19" name="Rectangle 18">
            <a:extLst>
              <a:ext uri="{FF2B5EF4-FFF2-40B4-BE49-F238E27FC236}">
                <a16:creationId xmlns:a16="http://schemas.microsoft.com/office/drawing/2014/main" id="{0178CFC3-5D8D-FF48-B92F-234CED59291C}"/>
              </a:ext>
            </a:extLst>
          </p:cNvPr>
          <p:cNvSpPr/>
          <p:nvPr/>
        </p:nvSpPr>
        <p:spPr>
          <a:xfrm>
            <a:off x="6095999" y="52160"/>
            <a:ext cx="3023679" cy="20210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Text Placeholder 6">
            <a:extLst>
              <a:ext uri="{FF2B5EF4-FFF2-40B4-BE49-F238E27FC236}">
                <a16:creationId xmlns:a16="http://schemas.microsoft.com/office/drawing/2014/main" id="{50009D01-E784-7940-9433-7787157B284B}"/>
              </a:ext>
            </a:extLst>
          </p:cNvPr>
          <p:cNvSpPr>
            <a:spLocks noGrp="1"/>
          </p:cNvSpPr>
          <p:nvPr>
            <p:ph type="body" sz="quarter" idx="46" hasCustomPrompt="1"/>
          </p:nvPr>
        </p:nvSpPr>
        <p:spPr>
          <a:xfrm>
            <a:off x="9296361" y="2269864"/>
            <a:ext cx="2767599"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667">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First level bullet</a:t>
            </a:r>
          </a:p>
        </p:txBody>
      </p:sp>
      <p:sp>
        <p:nvSpPr>
          <p:cNvPr id="24" name="Text Placeholder 6">
            <a:extLst>
              <a:ext uri="{FF2B5EF4-FFF2-40B4-BE49-F238E27FC236}">
                <a16:creationId xmlns:a16="http://schemas.microsoft.com/office/drawing/2014/main" id="{65E2BC70-C993-7948-93D5-A605975A492D}"/>
              </a:ext>
            </a:extLst>
          </p:cNvPr>
          <p:cNvSpPr>
            <a:spLocks noGrp="1"/>
          </p:cNvSpPr>
          <p:nvPr>
            <p:ph type="body" sz="quarter" idx="47" hasCustomPrompt="1"/>
          </p:nvPr>
        </p:nvSpPr>
        <p:spPr>
          <a:xfrm>
            <a:off x="6224039" y="4339689"/>
            <a:ext cx="2767599"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667">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First level bullet</a:t>
            </a:r>
          </a:p>
        </p:txBody>
      </p:sp>
      <p:sp>
        <p:nvSpPr>
          <p:cNvPr id="25" name="Text Placeholder 6">
            <a:extLst>
              <a:ext uri="{FF2B5EF4-FFF2-40B4-BE49-F238E27FC236}">
                <a16:creationId xmlns:a16="http://schemas.microsoft.com/office/drawing/2014/main" id="{742007F0-84C9-AF45-8377-8360D6C186DD}"/>
              </a:ext>
            </a:extLst>
          </p:cNvPr>
          <p:cNvSpPr>
            <a:spLocks noGrp="1"/>
          </p:cNvSpPr>
          <p:nvPr>
            <p:ph type="body" sz="quarter" idx="49" hasCustomPrompt="1"/>
          </p:nvPr>
        </p:nvSpPr>
        <p:spPr>
          <a:xfrm>
            <a:off x="6224038" y="200036"/>
            <a:ext cx="2767599" cy="1725313"/>
          </a:xfrm>
          <a:prstGeom prst="rect">
            <a:avLst/>
          </a:prstGeom>
        </p:spPr>
        <p:txBody>
          <a:bodyPr anchor="ctr">
            <a:noAutofit/>
          </a:bodyPr>
          <a:lstStyle>
            <a:lvl1pPr marL="0" indent="0" algn="l" defTabSz="609585" rtl="0" eaLnBrk="1" latinLnBrk="0" hangingPunct="1">
              <a:lnSpc>
                <a:spcPct val="90000"/>
              </a:lnSpc>
              <a:spcBef>
                <a:spcPts val="400"/>
              </a:spcBef>
              <a:spcAft>
                <a:spcPts val="0"/>
              </a:spcAft>
              <a:buFontTx/>
              <a:buNone/>
              <a:defRPr sz="2667">
                <a:solidFill>
                  <a:schemeClr val="bg1"/>
                </a:solidFill>
                <a:latin typeface="Arial" panose="020B0604020202020204" pitchFamily="34" charset="0"/>
                <a:cs typeface="Arial" panose="020B0604020202020204" pitchFamily="34" charset="0"/>
              </a:defRPr>
            </a:lvl1pPr>
            <a:lvl2pPr>
              <a:lnSpc>
                <a:spcPct val="90000"/>
              </a:lnSpc>
              <a:spcBef>
                <a:spcPts val="400"/>
              </a:spcBef>
              <a:buClr>
                <a:schemeClr val="bg1"/>
              </a:buClr>
              <a:defRPr sz="2133">
                <a:solidFill>
                  <a:schemeClr val="bg1"/>
                </a:solidFill>
                <a:latin typeface="Arial" panose="020B0604020202020204" pitchFamily="34" charset="0"/>
                <a:cs typeface="Arial" panose="020B0604020202020204" pitchFamily="34" charset="0"/>
              </a:defRPr>
            </a:lvl2pPr>
            <a:lvl3pPr>
              <a:lnSpc>
                <a:spcPct val="90000"/>
              </a:lnSpc>
              <a:spcBef>
                <a:spcPts val="400"/>
              </a:spcBef>
              <a:buClr>
                <a:schemeClr val="bg1"/>
              </a:buClr>
              <a:defRPr sz="1333">
                <a:solidFill>
                  <a:schemeClr val="bg1"/>
                </a:solidFill>
                <a:latin typeface="Arial" panose="020B0604020202020204" pitchFamily="34" charset="0"/>
                <a:cs typeface="Arial" panose="020B0604020202020204" pitchFamily="34" charset="0"/>
              </a:defRPr>
            </a:lvl3pPr>
            <a:lvl4pPr>
              <a:lnSpc>
                <a:spcPct val="90000"/>
              </a:lnSpc>
              <a:spcBef>
                <a:spcPts val="400"/>
              </a:spcBef>
              <a:buClr>
                <a:schemeClr val="bg1"/>
              </a:buClr>
              <a:defRPr sz="1200">
                <a:solidFill>
                  <a:schemeClr val="bg1"/>
                </a:solidFill>
                <a:latin typeface="Arial" panose="020B0604020202020204" pitchFamily="34" charset="0"/>
                <a:cs typeface="Arial" panose="020B0604020202020204" pitchFamily="34" charset="0"/>
              </a:defRPr>
            </a:lvl4pPr>
            <a:lvl5pPr>
              <a:lnSpc>
                <a:spcPct val="90000"/>
              </a:lnSpc>
              <a:spcBef>
                <a:spcPts val="400"/>
              </a:spcBef>
              <a:buClr>
                <a:schemeClr val="bg1"/>
              </a:buClr>
              <a:defRPr sz="933">
                <a:solidFill>
                  <a:schemeClr val="bg1"/>
                </a:solidFill>
                <a:latin typeface="Arial" panose="020B0604020202020204" pitchFamily="34" charset="0"/>
                <a:cs typeface="Arial" panose="020B0604020202020204" pitchFamily="34" charset="0"/>
              </a:defRPr>
            </a:lvl5pPr>
          </a:lstStyle>
          <a:p>
            <a:pPr marL="0" lvl="0" indent="0" algn="l" defTabSz="609585" rtl="0" eaLnBrk="1" latinLnBrk="0" hangingPunct="1">
              <a:lnSpc>
                <a:spcPct val="90000"/>
              </a:lnSpc>
              <a:spcBef>
                <a:spcPts val="400"/>
              </a:spcBef>
              <a:spcAft>
                <a:spcPts val="0"/>
              </a:spcAft>
              <a:buFontTx/>
              <a:buNone/>
            </a:pPr>
            <a:r>
              <a:rPr lang="en-US"/>
              <a:t>Click to add text</a:t>
            </a:r>
          </a:p>
          <a:p>
            <a:pPr lvl="1"/>
            <a:r>
              <a:rPr lang="en-US"/>
              <a:t>First level bullet</a:t>
            </a:r>
          </a:p>
        </p:txBody>
      </p:sp>
      <p:sp>
        <p:nvSpPr>
          <p:cNvPr id="22" name="Slide Number Placeholder 2">
            <a:extLst>
              <a:ext uri="{FF2B5EF4-FFF2-40B4-BE49-F238E27FC236}">
                <a16:creationId xmlns:a16="http://schemas.microsoft.com/office/drawing/2014/main" id="{E14966DD-602D-9449-8441-2402B1C0BEB2}"/>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lang="en-US" smtClean="0"/>
            </a:lvl1pPr>
          </a:lstStyle>
          <a:p>
            <a:fld id="{540910B0-6F64-48CA-96F4-52D085A094A6}" type="slidenum">
              <a:rPr lang="en-US" smtClean="0"/>
              <a:t>‹#›</a:t>
            </a:fld>
            <a:endParaRPr lang="en-US"/>
          </a:p>
        </p:txBody>
      </p:sp>
      <p:sp>
        <p:nvSpPr>
          <p:cNvPr id="20" name="Picture Placeholder 3">
            <a:extLst>
              <a:ext uri="{FF2B5EF4-FFF2-40B4-BE49-F238E27FC236}">
                <a16:creationId xmlns:a16="http://schemas.microsoft.com/office/drawing/2014/main" id="{A5B5A49D-6C8B-9848-BCFC-67FB92C8A7B6}"/>
              </a:ext>
            </a:extLst>
          </p:cNvPr>
          <p:cNvSpPr>
            <a:spLocks noGrp="1"/>
          </p:cNvSpPr>
          <p:nvPr>
            <p:ph type="pic" sz="quarter" idx="51" hasCustomPrompt="1"/>
          </p:nvPr>
        </p:nvSpPr>
        <p:spPr>
          <a:xfrm>
            <a:off x="9168314" y="4191717"/>
            <a:ext cx="3023681" cy="2011587"/>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9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31" name="Picture Placeholder 3">
            <a:extLst>
              <a:ext uri="{FF2B5EF4-FFF2-40B4-BE49-F238E27FC236}">
                <a16:creationId xmlns:a16="http://schemas.microsoft.com/office/drawing/2014/main" id="{C7BB4615-9821-934F-A145-72E41384C051}"/>
              </a:ext>
            </a:extLst>
          </p:cNvPr>
          <p:cNvSpPr>
            <a:spLocks noGrp="1"/>
          </p:cNvSpPr>
          <p:nvPr>
            <p:ph type="pic" sz="quarter" idx="50" hasCustomPrompt="1"/>
          </p:nvPr>
        </p:nvSpPr>
        <p:spPr>
          <a:xfrm>
            <a:off x="6096001" y="2121989"/>
            <a:ext cx="3023681" cy="2011679"/>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9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
        <p:nvSpPr>
          <p:cNvPr id="32" name="Picture Placeholder 3">
            <a:extLst>
              <a:ext uri="{FF2B5EF4-FFF2-40B4-BE49-F238E27FC236}">
                <a16:creationId xmlns:a16="http://schemas.microsoft.com/office/drawing/2014/main" id="{C602B7B9-B3ED-A249-99C0-709FBCC21623}"/>
              </a:ext>
            </a:extLst>
          </p:cNvPr>
          <p:cNvSpPr>
            <a:spLocks noGrp="1"/>
          </p:cNvSpPr>
          <p:nvPr>
            <p:ph type="pic" sz="quarter" idx="41" hasCustomPrompt="1"/>
          </p:nvPr>
        </p:nvSpPr>
        <p:spPr>
          <a:xfrm>
            <a:off x="9168318" y="52160"/>
            <a:ext cx="3023681" cy="2021064"/>
          </a:xfrm>
          <a:prstGeom prst="rect">
            <a:avLst/>
          </a:prstGeom>
        </p:spPr>
        <p:txBody>
          <a:bodyPr vert="horz" lIns="640080" tIns="45720" rIns="640080" bIns="45720" rtlCol="0" anchor="ctr">
            <a:noAutofit/>
          </a:bodyPr>
          <a:lstStyle>
            <a:lvl1pPr marL="0" marR="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lang="en-US" sz="933">
                <a:solidFill>
                  <a:schemeClr val="bg1"/>
                </a:solidFill>
                <a:highlight>
                  <a:srgbClr val="80B9F9"/>
                </a:highlight>
              </a:defRPr>
            </a:lvl1pPr>
          </a:lstStyle>
          <a:p>
            <a:pPr marL="0" marR="0" lvl="0" indent="0" algn="ctr" defTabSz="609585" rtl="0" eaLnBrk="1" fontAlgn="auto" latinLnBrk="0" hangingPunct="1">
              <a:lnSpc>
                <a:spcPct val="100000"/>
              </a:lnSpc>
              <a:spcBef>
                <a:spcPts val="800"/>
              </a:spcBef>
              <a:spcAft>
                <a:spcPts val="0"/>
              </a:spcAft>
              <a:buClr>
                <a:schemeClr val="tx2"/>
              </a:buClr>
              <a:buSzTx/>
              <a:buFont typeface="Arial" panose="020B0604020202020204" pitchFamily="34" charset="0"/>
              <a:buNone/>
              <a:tabLst/>
              <a:defRPr/>
            </a:pPr>
            <a:r>
              <a:rPr lang="en-US"/>
              <a:t>Click icon to change image, or delete the overlay to keep existing image</a:t>
            </a:r>
          </a:p>
        </p:txBody>
      </p:sp>
    </p:spTree>
    <p:extLst>
      <p:ext uri="{BB962C8B-B14F-4D97-AF65-F5344CB8AC3E}">
        <p14:creationId xmlns:p14="http://schemas.microsoft.com/office/powerpoint/2010/main" val="342553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260B-9F57-4BD3-A18C-DE12DD8F2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B60E3-EE3D-49E2-AEB7-94027F01E7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AD8690-23F0-4D41-858D-108721FB0B22}"/>
              </a:ext>
            </a:extLst>
          </p:cNvPr>
          <p:cNvSpPr>
            <a:spLocks noGrp="1"/>
          </p:cNvSpPr>
          <p:nvPr>
            <p:ph type="dt" sz="half" idx="10"/>
          </p:nvPr>
        </p:nvSpPr>
        <p:spPr/>
        <p:txBody>
          <a:bodyPr/>
          <a:lstStyle/>
          <a:p>
            <a:fld id="{564978CF-8AD9-4CDD-A9AC-132717B2B60D}" type="datetimeFigureOut">
              <a:rPr lang="en-US" smtClean="0"/>
              <a:t>4/11/22</a:t>
            </a:fld>
            <a:endParaRPr lang="en-US"/>
          </a:p>
        </p:txBody>
      </p:sp>
      <p:sp>
        <p:nvSpPr>
          <p:cNvPr id="5" name="Footer Placeholder 4">
            <a:extLst>
              <a:ext uri="{FF2B5EF4-FFF2-40B4-BE49-F238E27FC236}">
                <a16:creationId xmlns:a16="http://schemas.microsoft.com/office/drawing/2014/main" id="{B5B7BD80-5B23-4944-95FC-08D33E209D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EB1144-D5C8-45AE-8A22-67AA80784DAF}"/>
              </a:ext>
            </a:extLst>
          </p:cNvPr>
          <p:cNvSpPr>
            <a:spLocks noGrp="1"/>
          </p:cNvSpPr>
          <p:nvPr>
            <p:ph type="sldNum" sz="quarter" idx="12"/>
          </p:nvPr>
        </p:nvSpPr>
        <p:spPr/>
        <p:txBody>
          <a:bodyPr/>
          <a:lstStyle/>
          <a:p>
            <a:fld id="{540910B0-6F64-48CA-96F4-52D085A094A6}" type="slidenum">
              <a:rPr lang="en-US" smtClean="0"/>
              <a:t>‹#›</a:t>
            </a:fld>
            <a:endParaRPr lang="en-US"/>
          </a:p>
        </p:txBody>
      </p:sp>
    </p:spTree>
    <p:extLst>
      <p:ext uri="{BB962C8B-B14F-4D97-AF65-F5344CB8AC3E}">
        <p14:creationId xmlns:p14="http://schemas.microsoft.com/office/powerpoint/2010/main" val="4368138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51464" y="2748996"/>
            <a:ext cx="9826136" cy="1159617"/>
          </a:xfrm>
        </p:spPr>
        <p:txBody>
          <a:bodyPr anchor="b">
            <a:noAutofit/>
          </a:bodyPr>
          <a:lstStyle>
            <a:lvl1pPr algn="l">
              <a:defRPr sz="4800" b="1" baseline="0">
                <a:solidFill>
                  <a:srgbClr val="2573BA"/>
                </a:solidFill>
                <a:latin typeface="Arial"/>
                <a:cs typeface="Arial"/>
              </a:defRPr>
            </a:lvl1pPr>
          </a:lstStyle>
          <a:p>
            <a:r>
              <a:rPr lang="en-US" noProof="0"/>
              <a:t>Presentation title</a:t>
            </a:r>
          </a:p>
        </p:txBody>
      </p:sp>
      <p:sp>
        <p:nvSpPr>
          <p:cNvPr id="3" name="Subtitle 2"/>
          <p:cNvSpPr>
            <a:spLocks noGrp="1"/>
          </p:cNvSpPr>
          <p:nvPr>
            <p:ph type="subTitle" idx="1" hasCustomPrompt="1"/>
          </p:nvPr>
        </p:nvSpPr>
        <p:spPr>
          <a:xfrm>
            <a:off x="1451464" y="4220011"/>
            <a:ext cx="7997336" cy="382669"/>
          </a:xfrm>
        </p:spPr>
        <p:txBody>
          <a:bodyPr>
            <a:noAutofit/>
          </a:bodyPr>
          <a:lstStyle>
            <a:lvl1pPr marL="0" indent="0" algn="l">
              <a:buNone/>
              <a:defRPr sz="1600" baseline="0">
                <a:solidFill>
                  <a:srgbClr val="2573BA"/>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a:t>January 07, 2015</a:t>
            </a:r>
          </a:p>
        </p:txBody>
      </p:sp>
      <p:sp>
        <p:nvSpPr>
          <p:cNvPr id="17" name="Text Placeholder 16"/>
          <p:cNvSpPr>
            <a:spLocks noGrp="1"/>
          </p:cNvSpPr>
          <p:nvPr>
            <p:ph type="body" sz="quarter" idx="10" hasCustomPrompt="1"/>
          </p:nvPr>
        </p:nvSpPr>
        <p:spPr>
          <a:xfrm>
            <a:off x="1451464" y="3773817"/>
            <a:ext cx="4845619" cy="377152"/>
          </a:xfrm>
        </p:spPr>
        <p:txBody>
          <a:bodyPr>
            <a:noAutofit/>
          </a:bodyPr>
          <a:lstStyle>
            <a:lvl1pPr marL="0" indent="0" algn="l">
              <a:buNone/>
              <a:defRPr sz="2400" b="1" baseline="0">
                <a:solidFill>
                  <a:srgbClr val="2573BA"/>
                </a:solidFill>
              </a:defRPr>
            </a:lvl1pPr>
          </a:lstStyle>
          <a:p>
            <a:pPr lvl="0"/>
            <a:r>
              <a:rPr lang="en-US" noProof="0"/>
              <a:t>Presentation subhead</a:t>
            </a:r>
          </a:p>
        </p:txBody>
      </p:sp>
      <p:pic>
        <p:nvPicPr>
          <p:cNvPr id="7" name="Picture 6" descr="logo-0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9125" y="818441"/>
            <a:ext cx="3249091" cy="1079667"/>
          </a:xfrm>
          <a:prstGeom prst="rect">
            <a:avLst/>
          </a:prstGeom>
        </p:spPr>
      </p:pic>
      <p:sp>
        <p:nvSpPr>
          <p:cNvPr id="4" name="Footer Placeholder 3"/>
          <p:cNvSpPr>
            <a:spLocks noGrp="1"/>
          </p:cNvSpPr>
          <p:nvPr>
            <p:ph type="ftr" sz="quarter" idx="11"/>
          </p:nvPr>
        </p:nvSpPr>
        <p:spPr/>
        <p:txBody>
          <a:bodyPr/>
          <a:lstStyle/>
          <a:p>
            <a:r>
              <a:rPr lang="en-US"/>
              <a:t>Biogen | Confidential and Proprietary</a:t>
            </a:r>
          </a:p>
        </p:txBody>
      </p:sp>
      <p:sp>
        <p:nvSpPr>
          <p:cNvPr id="5" name="Slide Number Placeholder 4"/>
          <p:cNvSpPr>
            <a:spLocks noGrp="1"/>
          </p:cNvSpPr>
          <p:nvPr>
            <p:ph type="sldNum" sz="quarter" idx="12"/>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7633769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extLst>
    <p:ext uri="{DCECCB84-F9BA-43D5-87BE-67443E8EF086}">
      <p15:sldGuideLst xmlns:p15="http://schemas.microsoft.com/office/powerpoint/2012/main">
        <p15:guide id="1" orient="horz" pos="152">
          <p15:clr>
            <a:srgbClr val="FBAE40"/>
          </p15:clr>
        </p15:guide>
        <p15:guide id="2" pos="28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27141" y="1602622"/>
            <a:ext cx="10972800" cy="4496533"/>
          </a:xfrm>
        </p:spPr>
        <p:txBody>
          <a:bodyPr/>
          <a:lstStyle>
            <a:lvl1pPr marL="0" indent="0">
              <a:buNone/>
              <a:defRPr baseline="0"/>
            </a:lvl1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marL="0" indent="0">
              <a:buNone/>
            </a:pPr>
            <a:endParaRPr lang="en-US" noProof="0">
              <a:ea typeface="ＭＳ 明朝"/>
              <a:cs typeface="Times New Roman"/>
            </a:endParaRPr>
          </a:p>
          <a:p>
            <a:pPr marL="0" indent="0">
              <a:buNone/>
            </a:pPr>
            <a:endParaRPr lang="en-US" noProof="0"/>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1"/>
          </p:nvPr>
        </p:nvSpPr>
        <p:spPr/>
        <p:txBody>
          <a:bodyPr/>
          <a:lstStyle/>
          <a:p>
            <a:r>
              <a:rPr lang="en-US"/>
              <a:t>Biogen | Confidential and Proprietary</a:t>
            </a:r>
          </a:p>
        </p:txBody>
      </p:sp>
      <p:sp>
        <p:nvSpPr>
          <p:cNvPr id="4" name="Slide Number Placeholder 3"/>
          <p:cNvSpPr>
            <a:spLocks noGrp="1"/>
          </p:cNvSpPr>
          <p:nvPr>
            <p:ph type="sldNum" sz="quarter" idx="12"/>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8094934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593850"/>
            <a:ext cx="10972800" cy="4344905"/>
          </a:xfrm>
        </p:spPr>
        <p:txBody>
          <a:bodyPr/>
          <a:lstStyle>
            <a:lvl1pPr marL="380990" indent="-380990">
              <a:lnSpc>
                <a:spcPct val="140000"/>
              </a:lnSpc>
              <a:buFont typeface="Arial"/>
              <a:buChar char="•"/>
              <a:defRPr/>
            </a:lvl1pPr>
            <a:lvl2pPr marL="764098" indent="-387341">
              <a:lnSpc>
                <a:spcPct val="140000"/>
              </a:lnSpc>
              <a:buFont typeface="Arial"/>
              <a:buChar char="•"/>
              <a:defRPr/>
            </a:lvl2pPr>
            <a:lvl3pPr marL="1219170" indent="-455073">
              <a:lnSpc>
                <a:spcPct val="140000"/>
              </a:lnSpc>
              <a:buFont typeface="Arial" panose="020B0604020202020204" pitchFamily="34" charset="0"/>
              <a:buChar char="•"/>
              <a:defRPr/>
            </a:lvl3pPr>
            <a:lvl4pPr marL="1674242" indent="-455073">
              <a:lnSpc>
                <a:spcPct val="140000"/>
              </a:lnSpc>
              <a:buFont typeface="Arial" panose="020B0604020202020204" pitchFamily="34" charset="0"/>
              <a:buChar char="•"/>
              <a:defRPr/>
            </a:lvl4pPr>
            <a:lvl5pPr marL="2131431" indent="-457189">
              <a:lnSpc>
                <a:spcPct val="140000"/>
              </a:lnSpc>
              <a:defRPr/>
            </a:lvl5pPr>
            <a:lvl6pPr marL="2586502" indent="-457189">
              <a:defRPr/>
            </a:lvl6pPr>
            <a:lvl7pPr marL="3052157" indent="-455073">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1"/>
          </p:nvPr>
        </p:nvSpPr>
        <p:spPr/>
        <p:txBody>
          <a:bodyPr/>
          <a:lstStyle/>
          <a:p>
            <a:r>
              <a:rPr lang="en-US"/>
              <a:t>Biogen | Confidential and Proprietary</a:t>
            </a:r>
          </a:p>
        </p:txBody>
      </p:sp>
      <p:sp>
        <p:nvSpPr>
          <p:cNvPr id="5" name="Slide Number Placeholder 4"/>
          <p:cNvSpPr>
            <a:spLocks noGrp="1"/>
          </p:cNvSpPr>
          <p:nvPr>
            <p:ph type="sldNum" sz="quarter" idx="12"/>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41993671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Tex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141" y="186060"/>
            <a:ext cx="10972800" cy="1143000"/>
          </a:xfrm>
        </p:spPr>
        <p:txBody>
          <a:bodyPr anchor="t"/>
          <a:lstStyle/>
          <a:p>
            <a:r>
              <a:rPr lang="en-US" noProof="0"/>
              <a:t>Click to edit title</a:t>
            </a:r>
          </a:p>
        </p:txBody>
      </p:sp>
      <p:sp>
        <p:nvSpPr>
          <p:cNvPr id="5" name="Table Placeholder 4"/>
          <p:cNvSpPr>
            <a:spLocks noGrp="1"/>
          </p:cNvSpPr>
          <p:nvPr>
            <p:ph type="tbl" sz="quarter" idx="10"/>
          </p:nvPr>
        </p:nvSpPr>
        <p:spPr>
          <a:xfrm>
            <a:off x="627141" y="2383367"/>
            <a:ext cx="10977185" cy="3871384"/>
          </a:xfrm>
        </p:spPr>
        <p:txBody>
          <a:bodyPr/>
          <a:lstStyle>
            <a:lvl1pPr algn="ctr">
              <a:defRPr/>
            </a:lvl1pPr>
          </a:lstStyle>
          <a:p>
            <a:endParaRPr lang="en-US"/>
          </a:p>
        </p:txBody>
      </p:sp>
      <p:sp>
        <p:nvSpPr>
          <p:cNvPr id="8" name="Text Placeholder 7"/>
          <p:cNvSpPr>
            <a:spLocks noGrp="1"/>
          </p:cNvSpPr>
          <p:nvPr>
            <p:ph type="body" sz="quarter" idx="11" hasCustomPrompt="1"/>
          </p:nvPr>
        </p:nvSpPr>
        <p:spPr>
          <a:xfrm>
            <a:off x="627141" y="1329267"/>
            <a:ext cx="10972800" cy="986367"/>
          </a:xfrm>
        </p:spPr>
        <p:txBody>
          <a:bodyPr/>
          <a:lstStyle>
            <a:lvl1pPr marL="0" indent="0">
              <a:buNone/>
              <a:defRPr/>
            </a:lvl1pPr>
          </a:lstStyle>
          <a:p>
            <a:pPr marL="0" indent="0">
              <a:buNone/>
            </a:pPr>
            <a:r>
              <a:rPr lang="en-US" noProof="0">
                <a:ea typeface="ＭＳ 明朝"/>
                <a:cs typeface="Times New Roman"/>
              </a:rPr>
              <a:t>The slide content should not be too crowded (the simpler the better), should not be scaled up to fill the slide area. </a:t>
            </a:r>
            <a:endParaRPr lang="en-US" noProof="0"/>
          </a:p>
        </p:txBody>
      </p:sp>
      <p:sp>
        <p:nvSpPr>
          <p:cNvPr id="3" name="Footer Placeholder 2"/>
          <p:cNvSpPr>
            <a:spLocks noGrp="1"/>
          </p:cNvSpPr>
          <p:nvPr>
            <p:ph type="ftr" sz="quarter" idx="12"/>
          </p:nvPr>
        </p:nvSpPr>
        <p:spPr/>
        <p:txBody>
          <a:bodyPr/>
          <a:lstStyle/>
          <a:p>
            <a:r>
              <a:rPr lang="en-US"/>
              <a:t>Biogen | Confidential and Proprietary</a:t>
            </a:r>
          </a:p>
        </p:txBody>
      </p:sp>
      <p:sp>
        <p:nvSpPr>
          <p:cNvPr id="4" name="Slide Number Placeholder 3"/>
          <p:cNvSpPr>
            <a:spLocks noGrp="1"/>
          </p:cNvSpPr>
          <p:nvPr>
            <p:ph type="sldNum" sz="quarter" idx="13"/>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3243250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453253"/>
            <a:ext cx="10363200" cy="906920"/>
          </a:xfrm>
        </p:spPr>
        <p:txBody>
          <a:bodyPr anchor="b">
            <a:noAutofit/>
          </a:bodyPr>
          <a:lstStyle>
            <a:lvl1pPr algn="l">
              <a:defRPr sz="4800" b="1" cap="none" baseline="0">
                <a:solidFill>
                  <a:srgbClr val="2573BA"/>
                </a:solidFill>
              </a:defRPr>
            </a:lvl1pPr>
          </a:lstStyle>
          <a:p>
            <a:r>
              <a:rPr lang="en-US" noProof="0"/>
              <a:t>Click to edit title</a:t>
            </a:r>
          </a:p>
        </p:txBody>
      </p:sp>
      <p:sp>
        <p:nvSpPr>
          <p:cNvPr id="3" name="Text Placeholder 2"/>
          <p:cNvSpPr>
            <a:spLocks noGrp="1"/>
          </p:cNvSpPr>
          <p:nvPr>
            <p:ph type="body" idx="1" hasCustomPrompt="1"/>
          </p:nvPr>
        </p:nvSpPr>
        <p:spPr>
          <a:xfrm>
            <a:off x="609600" y="3224789"/>
            <a:ext cx="10363200" cy="464735"/>
          </a:xfrm>
        </p:spPr>
        <p:txBody>
          <a:bodyPr anchor="b">
            <a:noAutofit/>
          </a:bodyPr>
          <a:lstStyle>
            <a:lvl1pPr marL="0" indent="0">
              <a:buNone/>
              <a:defRPr sz="2400">
                <a:solidFill>
                  <a:srgbClr val="578196"/>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noProof="0"/>
              <a:t>Click to edit subhead</a:t>
            </a:r>
          </a:p>
        </p:txBody>
      </p:sp>
      <p:sp>
        <p:nvSpPr>
          <p:cNvPr id="4" name="Footer Placeholder 3"/>
          <p:cNvSpPr>
            <a:spLocks noGrp="1"/>
          </p:cNvSpPr>
          <p:nvPr>
            <p:ph type="ftr" sz="quarter" idx="10"/>
          </p:nvPr>
        </p:nvSpPr>
        <p:spPr/>
        <p:txBody>
          <a:bodyPr/>
          <a:lstStyle/>
          <a:p>
            <a:r>
              <a:rPr lang="en-US"/>
              <a:t>Biogen | Confidential and Proprietary</a:t>
            </a:r>
          </a:p>
        </p:txBody>
      </p:sp>
      <p:sp>
        <p:nvSpPr>
          <p:cNvPr id="5" name="Slide Number Placeholder 4"/>
          <p:cNvSpPr>
            <a:spLocks noGrp="1"/>
          </p:cNvSpPr>
          <p:nvPr>
            <p:ph type="sldNum" sz="quarter" idx="11"/>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39537151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Text + Chart">
    <p:spTree>
      <p:nvGrpSpPr>
        <p:cNvPr id="1" name=""/>
        <p:cNvGrpSpPr/>
        <p:nvPr/>
      </p:nvGrpSpPr>
      <p:grpSpPr>
        <a:xfrm>
          <a:off x="0" y="0"/>
          <a:ext cx="0" cy="0"/>
          <a:chOff x="0" y="0"/>
          <a:chExt cx="0" cy="0"/>
        </a:xfrm>
      </p:grpSpPr>
      <p:sp>
        <p:nvSpPr>
          <p:cNvPr id="7" name="Chart Placeholder 6"/>
          <p:cNvSpPr>
            <a:spLocks noGrp="1" noChangeAspect="1"/>
          </p:cNvSpPr>
          <p:nvPr>
            <p:ph type="chart" sz="quarter" idx="10"/>
          </p:nvPr>
        </p:nvSpPr>
        <p:spPr>
          <a:xfrm>
            <a:off x="5608320" y="1463040"/>
            <a:ext cx="5974080" cy="4572000"/>
          </a:xfrm>
          <a:prstGeom prst="rect">
            <a:avLst/>
          </a:prstGeom>
        </p:spPr>
        <p:txBody>
          <a:bodyPr>
            <a:noAutofit/>
          </a:bodyPr>
          <a:lstStyle>
            <a:lvl1pPr>
              <a:defRPr sz="3733"/>
            </a:lvl1pPr>
          </a:lstStyle>
          <a:p>
            <a:r>
              <a:rPr lang="en-US" noProof="0"/>
              <a:t>Click icon to add chart</a:t>
            </a:r>
          </a:p>
        </p:txBody>
      </p:sp>
      <p:sp>
        <p:nvSpPr>
          <p:cNvPr id="5" name="Title 1"/>
          <p:cNvSpPr>
            <a:spLocks noGrp="1"/>
          </p:cNvSpPr>
          <p:nvPr>
            <p:ph type="title" hasCustomPrompt="1"/>
          </p:nvPr>
        </p:nvSpPr>
        <p:spPr>
          <a:xfrm>
            <a:off x="609600" y="240771"/>
            <a:ext cx="10972800" cy="1143000"/>
          </a:xfrm>
        </p:spPr>
        <p:txBody>
          <a:bodyPr/>
          <a:lstStyle/>
          <a:p>
            <a:r>
              <a:rPr lang="en-US"/>
              <a:t>Click to edit title</a:t>
            </a:r>
          </a:p>
        </p:txBody>
      </p:sp>
      <p:sp>
        <p:nvSpPr>
          <p:cNvPr id="8" name="Content Placeholder 3"/>
          <p:cNvSpPr>
            <a:spLocks noGrp="1"/>
          </p:cNvSpPr>
          <p:nvPr>
            <p:ph sz="quarter" idx="11" hasCustomPrompt="1"/>
          </p:nvPr>
        </p:nvSpPr>
        <p:spPr>
          <a:xfrm>
            <a:off x="609600" y="1463040"/>
            <a:ext cx="4876800" cy="4572000"/>
          </a:xfrm>
          <a:prstGeom prst="rect">
            <a:avLst/>
          </a:prstGeom>
        </p:spPr>
        <p:txBody>
          <a:bodyPr/>
          <a:lstStyle>
            <a:lvl1pPr marL="609585" indent="-609585">
              <a:lnSpc>
                <a:spcPct val="110000"/>
              </a:lnSpc>
              <a:buFont typeface="Arial" panose="020B0604020202020204" pitchFamily="34" charset="0"/>
              <a:buChar char="•"/>
              <a:defRPr sz="4267"/>
            </a:lvl1pPr>
            <a:lvl2pPr marL="1219170" indent="-609585">
              <a:lnSpc>
                <a:spcPct val="110000"/>
              </a:lnSpc>
              <a:buFont typeface="Courier New" panose="02070309020205020404" pitchFamily="49" charset="0"/>
              <a:buChar char="o"/>
              <a:defRPr sz="3733"/>
            </a:lvl2pPr>
            <a:lvl3pPr marL="1828754" indent="-609585">
              <a:lnSpc>
                <a:spcPct val="110000"/>
              </a:lnSpc>
              <a:buFont typeface="Wingdings" panose="05000000000000000000" pitchFamily="2" charset="2"/>
              <a:buChar char="§"/>
              <a:defRPr sz="3200"/>
            </a:lvl3pPr>
            <a:lvl4pPr marL="2438339" indent="-487668">
              <a:lnSpc>
                <a:spcPct val="110000"/>
              </a:lnSpc>
              <a:buFont typeface="Arial" panose="020B0604020202020204" pitchFamily="34" charset="0"/>
              <a:buChar char="-"/>
              <a:defRPr sz="3200"/>
            </a:lvl4pPr>
            <a:lvl5pPr marL="3047924" indent="-609585">
              <a:lnSpc>
                <a:spcPct val="110000"/>
              </a:lnSpc>
              <a:buFont typeface="Arial" panose="020B0604020202020204" pitchFamily="34" charset="0"/>
              <a:buChar char="•"/>
              <a:defRPr sz="3200"/>
            </a:lvl5pPr>
            <a:lvl6pPr marL="2438339" indent="-487668">
              <a:lnSpc>
                <a:spcPct val="140000"/>
              </a:lnSpc>
              <a:defRPr sz="3733"/>
            </a:lvl6pPr>
            <a:lvl7pPr marL="2804090" indent="-487668">
              <a:lnSpc>
                <a:spcPct val="140000"/>
              </a:lnSpc>
              <a:buFont typeface="Arial" panose="020B0604020202020204" pitchFamily="34" charset="0"/>
              <a:buChar char="•"/>
              <a:defRPr sz="3733"/>
            </a:lvl7pPr>
            <a:lvl8pPr marL="3169841">
              <a:defRPr sz="3733"/>
            </a:lvl8pPr>
            <a:lvl9pPr marL="3535592">
              <a:defRPr sz="3733"/>
            </a:lvl9pPr>
          </a:lstStyle>
          <a:p>
            <a:pPr lvl="0"/>
            <a:r>
              <a:rPr lang="en-US"/>
              <a:t>Slide content should be simple</a:t>
            </a:r>
          </a:p>
          <a:p>
            <a:pPr lvl="1"/>
            <a:r>
              <a:rPr lang="en-US"/>
              <a:t>Bullet level 2</a:t>
            </a:r>
          </a:p>
          <a:p>
            <a:pPr lvl="2"/>
            <a:r>
              <a:rPr lang="en-US"/>
              <a:t>Bullet level 3</a:t>
            </a:r>
          </a:p>
        </p:txBody>
      </p:sp>
    </p:spTree>
    <p:extLst>
      <p:ext uri="{BB962C8B-B14F-4D97-AF65-F5344CB8AC3E}">
        <p14:creationId xmlns:p14="http://schemas.microsoft.com/office/powerpoint/2010/main" val="1119490889"/>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020486"/>
            <a:ext cx="10363200" cy="893215"/>
          </a:xfrm>
        </p:spPr>
        <p:txBody>
          <a:bodyPr anchor="t">
            <a:noAutofit/>
          </a:bodyPr>
          <a:lstStyle>
            <a:lvl1pPr algn="l">
              <a:defRPr sz="4800" b="1" cap="none" baseline="0">
                <a:solidFill>
                  <a:srgbClr val="2573BA"/>
                </a:solidFill>
              </a:defRPr>
            </a:lvl1pPr>
          </a:lstStyle>
          <a:p>
            <a:r>
              <a:rPr lang="en-US" noProof="0"/>
              <a:t>Click to edit title</a:t>
            </a:r>
          </a:p>
        </p:txBody>
      </p:sp>
      <p:sp>
        <p:nvSpPr>
          <p:cNvPr id="3" name="Text Placeholder 2"/>
          <p:cNvSpPr>
            <a:spLocks noGrp="1"/>
          </p:cNvSpPr>
          <p:nvPr>
            <p:ph type="body" idx="1" hasCustomPrompt="1"/>
          </p:nvPr>
        </p:nvSpPr>
        <p:spPr>
          <a:xfrm>
            <a:off x="609600" y="1798201"/>
            <a:ext cx="10363200" cy="464735"/>
          </a:xfrm>
        </p:spPr>
        <p:txBody>
          <a:bodyPr anchor="b">
            <a:noAutofit/>
          </a:bodyPr>
          <a:lstStyle>
            <a:lvl1pPr marL="0" indent="0">
              <a:buNone/>
              <a:defRPr sz="2400">
                <a:solidFill>
                  <a:srgbClr val="578196"/>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noProof="0"/>
              <a:t>Click to edit subhead</a:t>
            </a:r>
          </a:p>
        </p:txBody>
      </p:sp>
      <p:sp>
        <p:nvSpPr>
          <p:cNvPr id="4" name="Footer Placeholder 3"/>
          <p:cNvSpPr>
            <a:spLocks noGrp="1"/>
          </p:cNvSpPr>
          <p:nvPr>
            <p:ph type="ftr" sz="quarter" idx="10"/>
          </p:nvPr>
        </p:nvSpPr>
        <p:spPr/>
        <p:txBody>
          <a:bodyPr/>
          <a:lstStyle/>
          <a:p>
            <a:r>
              <a:rPr lang="en-US"/>
              <a:t>Biogen | Confidential and Proprietary</a:t>
            </a:r>
          </a:p>
        </p:txBody>
      </p:sp>
      <p:sp>
        <p:nvSpPr>
          <p:cNvPr id="5" name="Slide Number Placeholder 4"/>
          <p:cNvSpPr>
            <a:spLocks noGrp="1"/>
          </p:cNvSpPr>
          <p:nvPr>
            <p:ph type="sldNum" sz="quarter" idx="11"/>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44049758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2 Text Boxes">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27141" y="186571"/>
            <a:ext cx="10972800" cy="1143000"/>
          </a:xfrm>
        </p:spPr>
        <p:txBody>
          <a:bodyPr anchor="t"/>
          <a:lstStyle/>
          <a:p>
            <a:r>
              <a:rPr lang="en-US" noProof="0"/>
              <a:t>Click to edit title</a:t>
            </a:r>
          </a:p>
        </p:txBody>
      </p:sp>
      <p:sp>
        <p:nvSpPr>
          <p:cNvPr id="7" name="Text Placeholder 6"/>
          <p:cNvSpPr>
            <a:spLocks noGrp="1"/>
          </p:cNvSpPr>
          <p:nvPr>
            <p:ph type="body" sz="quarter" idx="15" hasCustomPrompt="1"/>
          </p:nvPr>
        </p:nvSpPr>
        <p:spPr>
          <a:xfrm>
            <a:off x="6193367" y="1416478"/>
            <a:ext cx="5384800" cy="4705837"/>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6" hasCustomPrompt="1"/>
          </p:nvPr>
        </p:nvSpPr>
        <p:spPr>
          <a:xfrm>
            <a:off x="627141" y="1425248"/>
            <a:ext cx="5384800" cy="4705837"/>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7"/>
          </p:nvPr>
        </p:nvSpPr>
        <p:spPr/>
        <p:txBody>
          <a:bodyPr/>
          <a:lstStyle/>
          <a:p>
            <a:r>
              <a:rPr lang="en-US"/>
              <a:t>Biogen | Confidential and Proprietary</a:t>
            </a:r>
          </a:p>
        </p:txBody>
      </p:sp>
      <p:sp>
        <p:nvSpPr>
          <p:cNvPr id="3" name="Slide Number Placeholder 2"/>
          <p:cNvSpPr>
            <a:spLocks noGrp="1"/>
          </p:cNvSpPr>
          <p:nvPr>
            <p:ph type="sldNum" sz="quarter" idx="18"/>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15651900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2 Headers + 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141" y="186875"/>
            <a:ext cx="10972800" cy="1143000"/>
          </a:xfrm>
        </p:spPr>
        <p:txBody>
          <a:bodyPr anchor="t">
            <a:noAutofit/>
          </a:bodyPr>
          <a:lstStyle>
            <a:lvl1pPr algn="l">
              <a:defRPr sz="4800" b="1">
                <a:solidFill>
                  <a:srgbClr val="2573BA"/>
                </a:solidFill>
              </a:defRPr>
            </a:lvl1pPr>
          </a:lstStyle>
          <a:p>
            <a:r>
              <a:rPr lang="en-US" noProof="0"/>
              <a:t>Click to edit title</a:t>
            </a:r>
          </a:p>
        </p:txBody>
      </p:sp>
      <p:sp>
        <p:nvSpPr>
          <p:cNvPr id="3" name="Text Placeholder 2"/>
          <p:cNvSpPr>
            <a:spLocks noGrp="1"/>
          </p:cNvSpPr>
          <p:nvPr>
            <p:ph type="body" idx="1" hasCustomPrompt="1"/>
          </p:nvPr>
        </p:nvSpPr>
        <p:spPr>
          <a:xfrm>
            <a:off x="627142" y="1426937"/>
            <a:ext cx="5386917"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5" name="Text Placeholder 4"/>
          <p:cNvSpPr>
            <a:spLocks noGrp="1"/>
          </p:cNvSpPr>
          <p:nvPr>
            <p:ph type="body" sz="quarter" idx="3" hasCustomPrompt="1"/>
          </p:nvPr>
        </p:nvSpPr>
        <p:spPr>
          <a:xfrm>
            <a:off x="6210910" y="1426937"/>
            <a:ext cx="5389033"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7" name="Text Placeholder 6"/>
          <p:cNvSpPr>
            <a:spLocks noGrp="1"/>
          </p:cNvSpPr>
          <p:nvPr>
            <p:ph type="body" sz="quarter" idx="15" hasCustomPrompt="1"/>
          </p:nvPr>
        </p:nvSpPr>
        <p:spPr>
          <a:xfrm>
            <a:off x="6210908" y="2163763"/>
            <a:ext cx="5384800" cy="3967323"/>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8" name="Text Placeholder 6"/>
          <p:cNvSpPr>
            <a:spLocks noGrp="1"/>
          </p:cNvSpPr>
          <p:nvPr>
            <p:ph type="body" sz="quarter" idx="16" hasCustomPrompt="1"/>
          </p:nvPr>
        </p:nvSpPr>
        <p:spPr>
          <a:xfrm>
            <a:off x="627141" y="2163763"/>
            <a:ext cx="5384800" cy="3967323"/>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7"/>
          </p:nvPr>
        </p:nvSpPr>
        <p:spPr/>
        <p:txBody>
          <a:bodyPr/>
          <a:lstStyle/>
          <a:p>
            <a:r>
              <a:rPr lang="en-US"/>
              <a:t>Biogen | Confidential and Proprietary</a:t>
            </a:r>
          </a:p>
        </p:txBody>
      </p:sp>
      <p:sp>
        <p:nvSpPr>
          <p:cNvPr id="6" name="Slide Number Placeholder 5"/>
          <p:cNvSpPr>
            <a:spLocks noGrp="1"/>
          </p:cNvSpPr>
          <p:nvPr>
            <p:ph type="sldNum" sz="quarter" idx="18"/>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83241060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3 Headers + 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141" y="186875"/>
            <a:ext cx="10972800" cy="1143000"/>
          </a:xfrm>
        </p:spPr>
        <p:txBody>
          <a:bodyPr anchor="t">
            <a:noAutofit/>
          </a:bodyPr>
          <a:lstStyle>
            <a:lvl1pPr algn="l">
              <a:defRPr sz="4800" b="1">
                <a:solidFill>
                  <a:srgbClr val="2573BA"/>
                </a:solidFill>
              </a:defRPr>
            </a:lvl1pPr>
          </a:lstStyle>
          <a:p>
            <a:r>
              <a:rPr lang="en-US" noProof="0"/>
              <a:t>Click to edit title</a:t>
            </a:r>
          </a:p>
        </p:txBody>
      </p:sp>
      <p:sp>
        <p:nvSpPr>
          <p:cNvPr id="3" name="Text Placeholder 2"/>
          <p:cNvSpPr>
            <a:spLocks noGrp="1"/>
          </p:cNvSpPr>
          <p:nvPr>
            <p:ph type="body" idx="1" hasCustomPrompt="1"/>
          </p:nvPr>
        </p:nvSpPr>
        <p:spPr>
          <a:xfrm>
            <a:off x="627142" y="1426937"/>
            <a:ext cx="3656453"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5" name="Text Placeholder 4"/>
          <p:cNvSpPr>
            <a:spLocks noGrp="1"/>
          </p:cNvSpPr>
          <p:nvPr>
            <p:ph type="body" sz="quarter" idx="3" hasCustomPrompt="1"/>
          </p:nvPr>
        </p:nvSpPr>
        <p:spPr>
          <a:xfrm>
            <a:off x="4283880" y="1426937"/>
            <a:ext cx="3649713" cy="632884"/>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12" name="Text Placeholder 11"/>
          <p:cNvSpPr>
            <a:spLocks noGrp="1"/>
          </p:cNvSpPr>
          <p:nvPr>
            <p:ph type="body" sz="quarter" idx="14" hasCustomPrompt="1"/>
          </p:nvPr>
        </p:nvSpPr>
        <p:spPr>
          <a:xfrm>
            <a:off x="7933875" y="1426938"/>
            <a:ext cx="3666067" cy="632884"/>
          </a:xfrm>
        </p:spPr>
        <p:txBody>
          <a:bodyPr anchor="b">
            <a:noAutofit/>
          </a:bodyPr>
          <a:lstStyle>
            <a:lvl1pPr marL="0" indent="0">
              <a:buNone/>
              <a:defRPr b="1">
                <a:solidFill>
                  <a:srgbClr val="2573BA"/>
                </a:solidFill>
              </a:defRPr>
            </a:lvl1pPr>
          </a:lstStyle>
          <a:p>
            <a:pPr lvl="0"/>
            <a:r>
              <a:rPr lang="en-US" noProof="0"/>
              <a:t>Click to edit subhead</a:t>
            </a:r>
          </a:p>
        </p:txBody>
      </p:sp>
      <p:sp>
        <p:nvSpPr>
          <p:cNvPr id="9" name="Text Placeholder 6"/>
          <p:cNvSpPr>
            <a:spLocks noGrp="1"/>
          </p:cNvSpPr>
          <p:nvPr>
            <p:ph type="body" sz="quarter" idx="15" hasCustomPrompt="1"/>
          </p:nvPr>
        </p:nvSpPr>
        <p:spPr>
          <a:xfrm>
            <a:off x="4299315" y="2075471"/>
            <a:ext cx="3639368" cy="4231037"/>
          </a:xfrm>
        </p:spPr>
        <p:txBody>
          <a:bodyPr/>
          <a:lstStyle>
            <a:lvl1pPr marL="0" indent="0">
              <a:lnSpc>
                <a:spcPct val="140000"/>
              </a:lnSpc>
              <a:buNone/>
              <a:defRPr sz="1600"/>
            </a:lvl1pPr>
            <a:lvl2pPr>
              <a:lnSpc>
                <a:spcPct val="140000"/>
              </a:lnSpc>
              <a:defRPr sz="1600"/>
            </a:lvl2pPr>
            <a:lvl3pPr marL="1367332" indent="-376757">
              <a:lnSpc>
                <a:spcPct val="140000"/>
              </a:lnSpc>
              <a:defRPr sz="1600"/>
            </a:lvl3pPr>
            <a:lvl4pPr marL="1754673" indent="-387341">
              <a:lnSpc>
                <a:spcPct val="140000"/>
              </a:lnSpc>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10" name="Text Placeholder 6"/>
          <p:cNvSpPr>
            <a:spLocks noGrp="1"/>
          </p:cNvSpPr>
          <p:nvPr>
            <p:ph type="body" sz="quarter" idx="16" hasCustomPrompt="1"/>
          </p:nvPr>
        </p:nvSpPr>
        <p:spPr>
          <a:xfrm>
            <a:off x="627142" y="2075471"/>
            <a:ext cx="3655884" cy="4231037"/>
          </a:xfrm>
        </p:spPr>
        <p:txBody>
          <a:bodyPr/>
          <a:lstStyle>
            <a:lvl1pPr marL="0" indent="0">
              <a:lnSpc>
                <a:spcPct val="140000"/>
              </a:lnSpc>
              <a:buNone/>
              <a:defRPr sz="1600"/>
            </a:lvl1pPr>
            <a:lvl2pPr>
              <a:lnSpc>
                <a:spcPct val="140000"/>
              </a:lnSpc>
              <a:defRPr sz="1600"/>
            </a:lvl2pPr>
            <a:lvl3pPr marL="1367332" indent="-376757">
              <a:lnSpc>
                <a:spcPct val="140000"/>
              </a:lnSpc>
              <a:defRPr sz="1600"/>
            </a:lvl3pPr>
            <a:lvl4pPr marL="1754673" indent="-387341">
              <a:lnSpc>
                <a:spcPct val="140000"/>
              </a:lnSpc>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11" name="Text Placeholder 6"/>
          <p:cNvSpPr>
            <a:spLocks noGrp="1"/>
          </p:cNvSpPr>
          <p:nvPr>
            <p:ph type="body" sz="quarter" idx="17" hasCustomPrompt="1"/>
          </p:nvPr>
        </p:nvSpPr>
        <p:spPr>
          <a:xfrm>
            <a:off x="7954971" y="2075471"/>
            <a:ext cx="3655884" cy="4231037"/>
          </a:xfrm>
        </p:spPr>
        <p:txBody>
          <a:bodyPr/>
          <a:lstStyle>
            <a:lvl1pPr marL="0" indent="0">
              <a:lnSpc>
                <a:spcPct val="140000"/>
              </a:lnSpc>
              <a:buNone/>
              <a:defRPr sz="1600"/>
            </a:lvl1pPr>
            <a:lvl2pPr>
              <a:lnSpc>
                <a:spcPct val="140000"/>
              </a:lnSpc>
              <a:defRPr sz="1600"/>
            </a:lvl2pPr>
            <a:lvl3pPr marL="1367332" indent="-376757">
              <a:lnSpc>
                <a:spcPct val="140000"/>
              </a:lnSpc>
              <a:defRPr sz="1600"/>
            </a:lvl3pPr>
            <a:lvl4pPr marL="1754673" indent="-387341">
              <a:lnSpc>
                <a:spcPct val="140000"/>
              </a:lnSpc>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8"/>
          </p:nvPr>
        </p:nvSpPr>
        <p:spPr/>
        <p:txBody>
          <a:bodyPr/>
          <a:lstStyle/>
          <a:p>
            <a:r>
              <a:rPr lang="en-US"/>
              <a:t>Biogen | Confidential and Proprietary</a:t>
            </a:r>
          </a:p>
        </p:txBody>
      </p:sp>
      <p:sp>
        <p:nvSpPr>
          <p:cNvPr id="6" name="Slide Number Placeholder 5"/>
          <p:cNvSpPr>
            <a:spLocks noGrp="1"/>
          </p:cNvSpPr>
          <p:nvPr>
            <p:ph type="sldNum" sz="quarter" idx="19"/>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9260638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Header + Text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212" y="186875"/>
            <a:ext cx="11342725" cy="1143000"/>
          </a:xfrm>
        </p:spPr>
        <p:txBody>
          <a:bodyPr anchor="t">
            <a:noAutofit/>
          </a:bodyPr>
          <a:lstStyle>
            <a:lvl1pPr algn="l">
              <a:defRPr sz="4800" b="1" baseline="0">
                <a:solidFill>
                  <a:srgbClr val="2573BA"/>
                </a:solidFill>
              </a:defRPr>
            </a:lvl1pPr>
          </a:lstStyle>
          <a:p>
            <a:r>
              <a:rPr lang="en-US" noProof="0"/>
              <a:t>Click to edit title</a:t>
            </a:r>
          </a:p>
        </p:txBody>
      </p:sp>
      <p:sp>
        <p:nvSpPr>
          <p:cNvPr id="5" name="Text Placeholder 4"/>
          <p:cNvSpPr>
            <a:spLocks noGrp="1"/>
          </p:cNvSpPr>
          <p:nvPr>
            <p:ph type="body" sz="quarter" idx="3" hasCustomPrompt="1"/>
          </p:nvPr>
        </p:nvSpPr>
        <p:spPr>
          <a:xfrm>
            <a:off x="625213" y="1426937"/>
            <a:ext cx="5043177"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8" name="SmartArt Placeholder 6"/>
          <p:cNvSpPr>
            <a:spLocks noGrp="1" noChangeAspect="1"/>
          </p:cNvSpPr>
          <p:nvPr>
            <p:ph type="dgm" sz="quarter" idx="14"/>
          </p:nvPr>
        </p:nvSpPr>
        <p:spPr>
          <a:xfrm>
            <a:off x="5676900" y="2052593"/>
            <a:ext cx="6299200" cy="3881967"/>
          </a:xfrm>
        </p:spPr>
        <p:txBody>
          <a:bodyPr>
            <a:noAutofit/>
          </a:bodyPr>
          <a:lstStyle/>
          <a:p>
            <a:endParaRPr lang="en-US" noProof="0"/>
          </a:p>
        </p:txBody>
      </p:sp>
      <p:sp>
        <p:nvSpPr>
          <p:cNvPr id="7" name="Text Placeholder 6"/>
          <p:cNvSpPr>
            <a:spLocks noGrp="1"/>
          </p:cNvSpPr>
          <p:nvPr>
            <p:ph type="body" sz="quarter" idx="16" hasCustomPrompt="1"/>
          </p:nvPr>
        </p:nvSpPr>
        <p:spPr>
          <a:xfrm>
            <a:off x="627142" y="2061363"/>
            <a:ext cx="5067300" cy="3881967"/>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3" name="Footer Placeholder 2"/>
          <p:cNvSpPr>
            <a:spLocks noGrp="1"/>
          </p:cNvSpPr>
          <p:nvPr>
            <p:ph type="ftr" sz="quarter" idx="17"/>
          </p:nvPr>
        </p:nvSpPr>
        <p:spPr/>
        <p:txBody>
          <a:bodyPr/>
          <a:lstStyle/>
          <a:p>
            <a:r>
              <a:rPr lang="en-US"/>
              <a:t>Biogen | Confidential and Proprietary</a:t>
            </a:r>
          </a:p>
        </p:txBody>
      </p:sp>
      <p:sp>
        <p:nvSpPr>
          <p:cNvPr id="4" name="Slide Number Placeholder 3"/>
          <p:cNvSpPr>
            <a:spLocks noGrp="1"/>
          </p:cNvSpPr>
          <p:nvPr>
            <p:ph type="sldNum" sz="quarter" idx="18"/>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6103974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Text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213" y="183588"/>
            <a:ext cx="10591199" cy="1190725"/>
          </a:xfrm>
        </p:spPr>
        <p:txBody>
          <a:bodyPr anchor="t">
            <a:noAutofit/>
          </a:bodyPr>
          <a:lstStyle>
            <a:lvl1pPr algn="l">
              <a:lnSpc>
                <a:spcPct val="100000"/>
              </a:lnSpc>
              <a:defRPr sz="4800" b="1" baseline="0">
                <a:solidFill>
                  <a:srgbClr val="2573BA"/>
                </a:solidFill>
              </a:defRPr>
            </a:lvl1pPr>
          </a:lstStyle>
          <a:p>
            <a:r>
              <a:rPr lang="en-US" noProof="0"/>
              <a:t>Click to edit title</a:t>
            </a:r>
          </a:p>
        </p:txBody>
      </p:sp>
      <p:sp>
        <p:nvSpPr>
          <p:cNvPr id="7" name="Chart Placeholder 6"/>
          <p:cNvSpPr>
            <a:spLocks noGrp="1" noChangeAspect="1"/>
          </p:cNvSpPr>
          <p:nvPr>
            <p:ph type="chart" sz="quarter" idx="10"/>
          </p:nvPr>
        </p:nvSpPr>
        <p:spPr>
          <a:xfrm>
            <a:off x="6013755" y="1593851"/>
            <a:ext cx="5246365" cy="4698704"/>
          </a:xfrm>
        </p:spPr>
        <p:txBody>
          <a:bodyPr>
            <a:noAutofit/>
          </a:bodyPr>
          <a:lstStyle/>
          <a:p>
            <a:endParaRPr lang="en-US" noProof="0"/>
          </a:p>
        </p:txBody>
      </p:sp>
      <p:sp>
        <p:nvSpPr>
          <p:cNvPr id="5" name="Text Placeholder 6"/>
          <p:cNvSpPr>
            <a:spLocks noGrp="1"/>
          </p:cNvSpPr>
          <p:nvPr>
            <p:ph type="body" sz="quarter" idx="16" hasCustomPrompt="1"/>
          </p:nvPr>
        </p:nvSpPr>
        <p:spPr>
          <a:xfrm>
            <a:off x="627142" y="1593851"/>
            <a:ext cx="5067300" cy="4698704"/>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3" name="Footer Placeholder 2"/>
          <p:cNvSpPr>
            <a:spLocks noGrp="1"/>
          </p:cNvSpPr>
          <p:nvPr>
            <p:ph type="ftr" sz="quarter" idx="17"/>
          </p:nvPr>
        </p:nvSpPr>
        <p:spPr/>
        <p:txBody>
          <a:bodyPr/>
          <a:lstStyle/>
          <a:p>
            <a:r>
              <a:rPr lang="en-US"/>
              <a:t>Biogen | Confidential and Proprietary</a:t>
            </a:r>
          </a:p>
        </p:txBody>
      </p:sp>
      <p:sp>
        <p:nvSpPr>
          <p:cNvPr id="4" name="Slide Number Placeholder 3"/>
          <p:cNvSpPr>
            <a:spLocks noGrp="1"/>
          </p:cNvSpPr>
          <p:nvPr>
            <p:ph type="sldNum" sz="quarter" idx="18"/>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41721822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Text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214" y="182548"/>
            <a:ext cx="10183364" cy="1165453"/>
          </a:xfrm>
        </p:spPr>
        <p:txBody>
          <a:bodyPr anchor="t">
            <a:noAutofit/>
          </a:bodyPr>
          <a:lstStyle>
            <a:lvl1pPr algn="l">
              <a:lnSpc>
                <a:spcPct val="100000"/>
              </a:lnSpc>
              <a:defRPr sz="4800" b="1" baseline="0">
                <a:solidFill>
                  <a:srgbClr val="2573BA"/>
                </a:solidFill>
              </a:defRPr>
            </a:lvl1pPr>
          </a:lstStyle>
          <a:p>
            <a:r>
              <a:rPr lang="en-US" noProof="0"/>
              <a:t>Click to edit title</a:t>
            </a:r>
          </a:p>
        </p:txBody>
      </p:sp>
      <p:sp>
        <p:nvSpPr>
          <p:cNvPr id="10" name="SmartArt Placeholder 8"/>
          <p:cNvSpPr>
            <a:spLocks noGrp="1" noChangeAspect="1"/>
          </p:cNvSpPr>
          <p:nvPr>
            <p:ph type="dgm" sz="quarter" idx="12"/>
          </p:nvPr>
        </p:nvSpPr>
        <p:spPr>
          <a:xfrm>
            <a:off x="6004985" y="1584884"/>
            <a:ext cx="4811755" cy="4746067"/>
          </a:xfrm>
        </p:spPr>
        <p:txBody>
          <a:bodyPr>
            <a:noAutofit/>
          </a:bodyPr>
          <a:lstStyle/>
          <a:p>
            <a:endParaRPr lang="en-US" noProof="0"/>
          </a:p>
        </p:txBody>
      </p:sp>
      <p:sp>
        <p:nvSpPr>
          <p:cNvPr id="5" name="Text Placeholder 6"/>
          <p:cNvSpPr>
            <a:spLocks noGrp="1"/>
          </p:cNvSpPr>
          <p:nvPr>
            <p:ph type="body" sz="quarter" idx="16" hasCustomPrompt="1"/>
          </p:nvPr>
        </p:nvSpPr>
        <p:spPr>
          <a:xfrm>
            <a:off x="627142" y="1593851"/>
            <a:ext cx="5067300" cy="4698704"/>
          </a:xfrm>
        </p:spPr>
        <p:txBody>
          <a:bodyPr/>
          <a:lstStyle>
            <a:lvl1pPr marL="0" indent="0">
              <a:lnSpc>
                <a:spcPct val="140000"/>
              </a:lnSpc>
              <a:spcBef>
                <a:spcPts val="488"/>
              </a:spcBef>
              <a:buNone/>
              <a:defRPr sz="1600"/>
            </a:lvl1pPr>
            <a:lvl2pPr>
              <a:lnSpc>
                <a:spcPct val="140000"/>
              </a:lnSpc>
              <a:spcBef>
                <a:spcPts val="488"/>
              </a:spcBef>
              <a:defRPr sz="1600"/>
            </a:lvl2pPr>
            <a:lvl3pPr marL="1367332" indent="-376757">
              <a:lnSpc>
                <a:spcPct val="140000"/>
              </a:lnSpc>
              <a:spcBef>
                <a:spcPts val="488"/>
              </a:spcBef>
              <a:defRPr sz="1600"/>
            </a:lvl3pPr>
            <a:lvl4pPr marL="1754673" indent="-387341">
              <a:lnSpc>
                <a:spcPct val="140000"/>
              </a:lnSpc>
              <a:spcBef>
                <a:spcPts val="488"/>
              </a:spcBef>
              <a:defRPr sz="1600"/>
            </a:lvl4pPr>
          </a:lstStyle>
          <a:p>
            <a:pPr marL="0" indent="0">
              <a:buNone/>
            </a:pPr>
            <a:r>
              <a:rPr lang="en-US" noProof="0">
                <a:ea typeface="ＭＳ 明朝"/>
                <a:cs typeface="Times New Roman"/>
              </a:rPr>
              <a:t>The slide content should not be too crowded (the simpler the better), should not be scaled up to fill the slide area. Body copy text size ideally should be consistent across the whole set of slides (shown in examples), but not larger than 16.</a:t>
            </a:r>
          </a:p>
          <a:p>
            <a:pPr lvl="1"/>
            <a:r>
              <a:rPr lang="en-US"/>
              <a:t>Second level</a:t>
            </a:r>
          </a:p>
          <a:p>
            <a:pPr lvl="2"/>
            <a:r>
              <a:rPr lang="en-US"/>
              <a:t>Third level</a:t>
            </a:r>
          </a:p>
          <a:p>
            <a:pPr lvl="3"/>
            <a:r>
              <a:rPr lang="en-US"/>
              <a:t>Fourth level</a:t>
            </a:r>
          </a:p>
        </p:txBody>
      </p:sp>
      <p:sp>
        <p:nvSpPr>
          <p:cNvPr id="3" name="Footer Placeholder 2"/>
          <p:cNvSpPr>
            <a:spLocks noGrp="1"/>
          </p:cNvSpPr>
          <p:nvPr>
            <p:ph type="ftr" sz="quarter" idx="17"/>
          </p:nvPr>
        </p:nvSpPr>
        <p:spPr/>
        <p:txBody>
          <a:bodyPr/>
          <a:lstStyle/>
          <a:p>
            <a:r>
              <a:rPr lang="en-US"/>
              <a:t>Biogen | Confidential and Proprietary</a:t>
            </a:r>
          </a:p>
        </p:txBody>
      </p:sp>
      <p:sp>
        <p:nvSpPr>
          <p:cNvPr id="4" name="Slide Number Placeholder 3"/>
          <p:cNvSpPr>
            <a:spLocks noGrp="1"/>
          </p:cNvSpPr>
          <p:nvPr>
            <p:ph type="sldNum" sz="quarter" idx="18"/>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349555878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2604" y="187460"/>
            <a:ext cx="10972800" cy="1143000"/>
          </a:xfrm>
        </p:spPr>
        <p:txBody>
          <a:bodyPr anchor="t">
            <a:noAutofit/>
          </a:bodyPr>
          <a:lstStyle>
            <a:lvl1pPr algn="l">
              <a:defRPr sz="4800" b="1">
                <a:solidFill>
                  <a:srgbClr val="2573BA"/>
                </a:solidFill>
              </a:defRPr>
            </a:lvl1pPr>
          </a:lstStyle>
          <a:p>
            <a:r>
              <a:rPr lang="en-US" noProof="0"/>
              <a:t>Click to edit title</a:t>
            </a:r>
          </a:p>
        </p:txBody>
      </p:sp>
      <p:sp>
        <p:nvSpPr>
          <p:cNvPr id="4" name="SmartArt Placeholder 3"/>
          <p:cNvSpPr>
            <a:spLocks noGrp="1" noChangeAspect="1"/>
          </p:cNvSpPr>
          <p:nvPr>
            <p:ph type="dgm" sz="quarter" idx="13"/>
          </p:nvPr>
        </p:nvSpPr>
        <p:spPr>
          <a:xfrm>
            <a:off x="622605" y="1593851"/>
            <a:ext cx="10977033" cy="4449536"/>
          </a:xfrm>
        </p:spPr>
        <p:txBody>
          <a:bodyPr>
            <a:noAutofit/>
          </a:bodyPr>
          <a:lstStyle/>
          <a:p>
            <a:endParaRPr lang="en-US" noProof="0"/>
          </a:p>
        </p:txBody>
      </p:sp>
      <p:sp>
        <p:nvSpPr>
          <p:cNvPr id="3" name="Footer Placeholder 2"/>
          <p:cNvSpPr>
            <a:spLocks noGrp="1"/>
          </p:cNvSpPr>
          <p:nvPr>
            <p:ph type="ftr" sz="quarter" idx="14"/>
          </p:nvPr>
        </p:nvSpPr>
        <p:spPr/>
        <p:txBody>
          <a:bodyPr/>
          <a:lstStyle/>
          <a:p>
            <a:r>
              <a:rPr lang="en-US"/>
              <a:t>Biogen | Confidential and Proprietary</a:t>
            </a:r>
          </a:p>
        </p:txBody>
      </p:sp>
      <p:sp>
        <p:nvSpPr>
          <p:cNvPr id="5" name="Slide Number Placeholder 4"/>
          <p:cNvSpPr>
            <a:spLocks noGrp="1"/>
          </p:cNvSpPr>
          <p:nvPr>
            <p:ph type="sldNum" sz="quarter" idx="15"/>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35191004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2604" y="187460"/>
            <a:ext cx="10972800" cy="1143000"/>
          </a:xfrm>
        </p:spPr>
        <p:txBody>
          <a:bodyPr anchor="t">
            <a:noAutofit/>
          </a:bodyPr>
          <a:lstStyle>
            <a:lvl1pPr algn="l">
              <a:defRPr sz="4800" b="1">
                <a:solidFill>
                  <a:srgbClr val="2573BA"/>
                </a:solidFill>
              </a:defRPr>
            </a:lvl1pPr>
          </a:lstStyle>
          <a:p>
            <a:r>
              <a:rPr lang="en-US" noProof="0"/>
              <a:t>Click to edit title</a:t>
            </a:r>
          </a:p>
        </p:txBody>
      </p:sp>
      <p:sp>
        <p:nvSpPr>
          <p:cNvPr id="6" name="Chart Placeholder 4"/>
          <p:cNvSpPr>
            <a:spLocks noGrp="1" noChangeAspect="1"/>
          </p:cNvSpPr>
          <p:nvPr>
            <p:ph type="chart" sz="quarter" idx="14"/>
          </p:nvPr>
        </p:nvSpPr>
        <p:spPr>
          <a:xfrm>
            <a:off x="622604" y="1593851"/>
            <a:ext cx="10972800" cy="4496533"/>
          </a:xfrm>
        </p:spPr>
        <p:txBody>
          <a:bodyPr>
            <a:noAutofit/>
          </a:bodyPr>
          <a:lstStyle/>
          <a:p>
            <a:endParaRPr lang="en-US" noProof="0"/>
          </a:p>
        </p:txBody>
      </p:sp>
      <p:sp>
        <p:nvSpPr>
          <p:cNvPr id="3" name="Footer Placeholder 2"/>
          <p:cNvSpPr>
            <a:spLocks noGrp="1"/>
          </p:cNvSpPr>
          <p:nvPr>
            <p:ph type="ftr" sz="quarter" idx="15"/>
          </p:nvPr>
        </p:nvSpPr>
        <p:spPr/>
        <p:txBody>
          <a:bodyPr/>
          <a:lstStyle/>
          <a:p>
            <a:r>
              <a:rPr lang="en-US"/>
              <a:t>Biogen | Confidential and Proprietary</a:t>
            </a:r>
          </a:p>
        </p:txBody>
      </p:sp>
      <p:sp>
        <p:nvSpPr>
          <p:cNvPr id="4" name="Slide Number Placeholder 3"/>
          <p:cNvSpPr>
            <a:spLocks noGrp="1"/>
          </p:cNvSpPr>
          <p:nvPr>
            <p:ph type="sldNum" sz="quarter" idx="16"/>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235192123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2 Headers + 2 Charts">
    <p:spTree>
      <p:nvGrpSpPr>
        <p:cNvPr id="1" name=""/>
        <p:cNvGrpSpPr/>
        <p:nvPr/>
      </p:nvGrpSpPr>
      <p:grpSpPr>
        <a:xfrm>
          <a:off x="0" y="0"/>
          <a:ext cx="0" cy="0"/>
          <a:chOff x="0" y="0"/>
          <a:chExt cx="0" cy="0"/>
        </a:xfrm>
      </p:grpSpPr>
      <p:sp>
        <p:nvSpPr>
          <p:cNvPr id="5" name="Chart Placeholder 6"/>
          <p:cNvSpPr>
            <a:spLocks noGrp="1" noChangeAspect="1"/>
          </p:cNvSpPr>
          <p:nvPr>
            <p:ph type="chart" sz="quarter" idx="10"/>
          </p:nvPr>
        </p:nvSpPr>
        <p:spPr>
          <a:xfrm>
            <a:off x="6306098" y="2057930"/>
            <a:ext cx="5389033" cy="4056565"/>
          </a:xfrm>
        </p:spPr>
        <p:txBody>
          <a:bodyPr>
            <a:noAutofit/>
          </a:bodyPr>
          <a:lstStyle/>
          <a:p>
            <a:endParaRPr lang="en-US" noProof="0"/>
          </a:p>
        </p:txBody>
      </p:sp>
      <p:sp>
        <p:nvSpPr>
          <p:cNvPr id="8" name="Chart Placeholder 6"/>
          <p:cNvSpPr>
            <a:spLocks noGrp="1" noChangeAspect="1"/>
          </p:cNvSpPr>
          <p:nvPr>
            <p:ph type="chart" sz="quarter" idx="11"/>
          </p:nvPr>
        </p:nvSpPr>
        <p:spPr>
          <a:xfrm>
            <a:off x="623195" y="2057930"/>
            <a:ext cx="5399027" cy="4002877"/>
          </a:xfrm>
        </p:spPr>
        <p:txBody>
          <a:bodyPr>
            <a:noAutofit/>
          </a:bodyPr>
          <a:lstStyle/>
          <a:p>
            <a:endParaRPr lang="en-US" noProof="0"/>
          </a:p>
        </p:txBody>
      </p:sp>
      <p:sp>
        <p:nvSpPr>
          <p:cNvPr id="6" name="Text Placeholder 2"/>
          <p:cNvSpPr>
            <a:spLocks noGrp="1"/>
          </p:cNvSpPr>
          <p:nvPr>
            <p:ph type="body" idx="1" hasCustomPrompt="1"/>
          </p:nvPr>
        </p:nvSpPr>
        <p:spPr>
          <a:xfrm>
            <a:off x="623195" y="1418166"/>
            <a:ext cx="5386917"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7" name="Text Placeholder 4"/>
          <p:cNvSpPr>
            <a:spLocks noGrp="1"/>
          </p:cNvSpPr>
          <p:nvPr>
            <p:ph type="body" sz="quarter" idx="3" hasCustomPrompt="1"/>
          </p:nvPr>
        </p:nvSpPr>
        <p:spPr>
          <a:xfrm>
            <a:off x="6306098" y="1418166"/>
            <a:ext cx="5389033" cy="639763"/>
          </a:xfrm>
        </p:spPr>
        <p:txBody>
          <a:bodyPr anchor="b">
            <a:noAutofit/>
          </a:bodyPr>
          <a:lstStyle>
            <a:lvl1pPr marL="0" indent="0">
              <a:buNone/>
              <a:defRPr sz="2133" b="1">
                <a:solidFill>
                  <a:srgbClr val="2573BA"/>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noProof="0"/>
              <a:t>Click to edit subhead</a:t>
            </a:r>
          </a:p>
        </p:txBody>
      </p:sp>
      <p:sp>
        <p:nvSpPr>
          <p:cNvPr id="9" name="Title 1"/>
          <p:cNvSpPr>
            <a:spLocks noGrp="1"/>
          </p:cNvSpPr>
          <p:nvPr>
            <p:ph type="title" hasCustomPrompt="1"/>
          </p:nvPr>
        </p:nvSpPr>
        <p:spPr>
          <a:xfrm>
            <a:off x="623195" y="187460"/>
            <a:ext cx="11089173" cy="1143000"/>
          </a:xfrm>
        </p:spPr>
        <p:txBody>
          <a:bodyPr anchor="t">
            <a:noAutofit/>
          </a:bodyPr>
          <a:lstStyle>
            <a:lvl1pPr algn="l">
              <a:defRPr sz="4800" b="1">
                <a:solidFill>
                  <a:srgbClr val="2573BA"/>
                </a:solidFill>
              </a:defRPr>
            </a:lvl1pPr>
          </a:lstStyle>
          <a:p>
            <a:r>
              <a:rPr lang="en-US" noProof="0"/>
              <a:t>Click to edit title</a:t>
            </a:r>
          </a:p>
        </p:txBody>
      </p:sp>
      <p:sp>
        <p:nvSpPr>
          <p:cNvPr id="2" name="Footer Placeholder 1"/>
          <p:cNvSpPr>
            <a:spLocks noGrp="1"/>
          </p:cNvSpPr>
          <p:nvPr>
            <p:ph type="ftr" sz="quarter" idx="12"/>
          </p:nvPr>
        </p:nvSpPr>
        <p:spPr/>
        <p:txBody>
          <a:bodyPr/>
          <a:lstStyle/>
          <a:p>
            <a:r>
              <a:rPr lang="en-US"/>
              <a:t>Biogen | Confidential and Proprietary</a:t>
            </a:r>
          </a:p>
        </p:txBody>
      </p:sp>
      <p:sp>
        <p:nvSpPr>
          <p:cNvPr id="3" name="Slide Number Placeholder 2"/>
          <p:cNvSpPr>
            <a:spLocks noGrp="1"/>
          </p:cNvSpPr>
          <p:nvPr>
            <p:ph type="sldNum" sz="quarter" idx="13"/>
          </p:nvPr>
        </p:nvSpPr>
        <p:spPr/>
        <p:txBody>
          <a:bodyPr/>
          <a:lstStyle/>
          <a:p>
            <a:fld id="{087CCAC6-BD4E-4823-BD81-42C9C7D90CF5}" type="slidenum">
              <a:rPr lang="en-US" smtClean="0"/>
              <a:pPr/>
              <a:t>‹#›</a:t>
            </a:fld>
            <a:endParaRPr lang="en-US"/>
          </a:p>
        </p:txBody>
      </p:sp>
    </p:spTree>
    <p:extLst>
      <p:ext uri="{BB962C8B-B14F-4D97-AF65-F5344CB8AC3E}">
        <p14:creationId xmlns:p14="http://schemas.microsoft.com/office/powerpoint/2010/main" val="393344885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4.emf"/><Relationship Id="rId2" Type="http://schemas.openxmlformats.org/officeDocument/2006/relationships/slideLayout" Target="../slideLayouts/slideLayout35.xml"/><Relationship Id="rId16" Type="http://schemas.openxmlformats.org/officeDocument/2006/relationships/theme" Target="../theme/theme2.xml"/><Relationship Id="rId20"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microsoft.com/office/2007/relationships/hdphoto" Target="../media/hdphoto1.wdp"/><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image" Target="../media/image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4.emf"/><Relationship Id="rId2" Type="http://schemas.openxmlformats.org/officeDocument/2006/relationships/slideLayout" Target="../slideLayouts/slideLayout50.xml"/><Relationship Id="rId16" Type="http://schemas.openxmlformats.org/officeDocument/2006/relationships/theme" Target="../theme/theme3.xml"/><Relationship Id="rId20" Type="http://schemas.openxmlformats.org/officeDocument/2006/relationships/image" Target="../media/image6.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microsoft.com/office/2007/relationships/hdphoto" Target="../media/hdphoto1.wdp"/><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8.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microsoft.com/office/2007/relationships/hdphoto" Target="../media/hdphoto2.wdp"/><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7.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4.emf"/><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image" Target="../media/image2.png"/><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image" Target="../media/image1.jpeg"/><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4.emf"/><Relationship Id="rId3" Type="http://schemas.openxmlformats.org/officeDocument/2006/relationships/slideLayout" Target="../slideLayouts/slideLayout108.xml"/><Relationship Id="rId21" Type="http://schemas.openxmlformats.org/officeDocument/2006/relationships/image" Target="../media/image6.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6.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microsoft.com/office/2007/relationships/hdphoto" Target="../media/hdphoto1.wdp"/><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5.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theme" Target="../theme/theme7.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9.svg"/><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image" Target="../media/image28.png"/><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background-ppt-biogen2-04.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0" y="1"/>
            <a:ext cx="12192000" cy="6857143"/>
          </a:xfrm>
          <a:prstGeom prst="rect">
            <a:avLst/>
          </a:prstGeom>
        </p:spPr>
      </p:pic>
      <p:pic>
        <p:nvPicPr>
          <p:cNvPr id="7" name="Picture 6" descr="background-ppt-biogen2-04.jp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0" y="1"/>
            <a:ext cx="12192000" cy="6857143"/>
          </a:xfrm>
          <a:prstGeom prst="rect">
            <a:avLst/>
          </a:prstGeom>
        </p:spPr>
      </p:pic>
      <p:sp>
        <p:nvSpPr>
          <p:cNvPr id="8" name="Slide Number Placeholder 11"/>
          <p:cNvSpPr txBox="1">
            <a:spLocks/>
          </p:cNvSpPr>
          <p:nvPr/>
        </p:nvSpPr>
        <p:spPr>
          <a:xfrm>
            <a:off x="11725963" y="6492724"/>
            <a:ext cx="466037" cy="365125"/>
          </a:xfrm>
          <a:prstGeom prst="rect">
            <a:avLst/>
          </a:prstGeom>
        </p:spPr>
        <p:txBody>
          <a:bodyPr anchor="b">
            <a:noAutofit/>
          </a:bodyPr>
          <a:lstStyle>
            <a:defPPr>
              <a:defRPr lang="en-US"/>
            </a:defPPr>
            <a:lvl1pPr marL="0" algn="l" defTabSz="457200" rtl="0" eaLnBrk="1" latinLnBrk="0" hangingPunct="1">
              <a:defRPr sz="1000" kern="1200" baseline="30000">
                <a:solidFill>
                  <a:srgbClr val="2573BA"/>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D79808A-BD48-6247-B53F-F089CE7B6EAB}" type="slidenum">
              <a:rPr lang="en-US" sz="1333" noProof="0" smtClean="0">
                <a:solidFill>
                  <a:srgbClr val="7C878E"/>
                </a:solidFill>
              </a:rPr>
              <a:pPr/>
              <a:t>‹#›</a:t>
            </a:fld>
            <a:endParaRPr lang="en-US" sz="1333" noProof="0">
              <a:solidFill>
                <a:srgbClr val="7C878E"/>
              </a:solidFill>
            </a:endParaRPr>
          </a:p>
        </p:txBody>
      </p:sp>
      <p:sp>
        <p:nvSpPr>
          <p:cNvPr id="12" name="Footer Placeholder 10"/>
          <p:cNvSpPr txBox="1">
            <a:spLocks/>
          </p:cNvSpPr>
          <p:nvPr/>
        </p:nvSpPr>
        <p:spPr>
          <a:xfrm>
            <a:off x="7865163" y="6494576"/>
            <a:ext cx="3860800" cy="365125"/>
          </a:xfrm>
          <a:prstGeom prst="rect">
            <a:avLst/>
          </a:prstGeom>
        </p:spPr>
        <p:txBody>
          <a:bodyPr anchor="b">
            <a:noAutofit/>
          </a:bodyPr>
          <a:lstStyle>
            <a:defPPr>
              <a:defRPr lang="en-US"/>
            </a:defPPr>
            <a:lvl1pPr marL="0" algn="r" defTabSz="457200" rtl="0" eaLnBrk="1" latinLnBrk="0" hangingPunct="1">
              <a:defRPr lang="en-US" sz="1000" b="0" i="0" u="none" strike="noStrike" kern="1200" baseline="30000" smtClean="0">
                <a:solidFill>
                  <a:srgbClr val="2573BA"/>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333" noProof="0">
                <a:solidFill>
                  <a:srgbClr val="7C878E"/>
                </a:solidFill>
              </a:rPr>
              <a:t>Biogen | Confidential and Proprietary</a:t>
            </a:r>
          </a:p>
        </p:txBody>
      </p:sp>
      <p:pic>
        <p:nvPicPr>
          <p:cNvPr id="9" name="Picture 8" descr="logo-02.png"/>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22227" y="6423968"/>
            <a:ext cx="1013720" cy="336552"/>
          </a:xfrm>
          <a:prstGeom prst="rect">
            <a:avLst/>
          </a:prstGeom>
        </p:spPr>
      </p:pic>
      <p:sp>
        <p:nvSpPr>
          <p:cNvPr id="2" name="Title Placeholder 1"/>
          <p:cNvSpPr>
            <a:spLocks noGrp="1"/>
          </p:cNvSpPr>
          <p:nvPr>
            <p:ph type="title"/>
          </p:nvPr>
        </p:nvSpPr>
        <p:spPr>
          <a:xfrm>
            <a:off x="609600" y="240771"/>
            <a:ext cx="10972800" cy="1143000"/>
          </a:xfrm>
          <a:prstGeom prst="rect">
            <a:avLst/>
          </a:prstGeom>
        </p:spPr>
        <p:txBody>
          <a:bodyPr vert="horz" lIns="91440" tIns="45720" rIns="91440" bIns="45720" rtlCol="0" anchor="t">
            <a:noAutofit/>
          </a:bodyPr>
          <a:lstStyle/>
          <a:p>
            <a:r>
              <a:rPr lang="en-US" noProof="0"/>
              <a:t>Click to edit Master title style</a:t>
            </a:r>
          </a:p>
        </p:txBody>
      </p:sp>
      <p:sp>
        <p:nvSpPr>
          <p:cNvPr id="13" name="Text Placeholder 3"/>
          <p:cNvSpPr>
            <a:spLocks noGrp="1"/>
          </p:cNvSpPr>
          <p:nvPr>
            <p:ph type="body" idx="1"/>
          </p:nvPr>
        </p:nvSpPr>
        <p:spPr>
          <a:xfrm>
            <a:off x="609600" y="1463040"/>
            <a:ext cx="10972800" cy="4351339"/>
          </a:xfrm>
          <a:prstGeom prst="rect">
            <a:avLst/>
          </a:prstGeom>
        </p:spPr>
        <p:txBody>
          <a:bodyPr vert="horz" lIns="91440" tIns="45720" rIns="91440" bIns="45720" rtlCol="0">
            <a:normAutofit/>
          </a:bodyPr>
          <a:lstStyle/>
          <a:p>
            <a:pPr lvl="0"/>
            <a:r>
              <a:rPr lang="en-US"/>
              <a:t>Click to edit Master text styles</a:t>
            </a:r>
          </a:p>
          <a:p>
            <a:pPr lvl="1"/>
            <a:r>
              <a:rPr lang="en-US"/>
              <a:t>Bullet level 1</a:t>
            </a:r>
          </a:p>
          <a:p>
            <a:pPr lvl="2"/>
            <a:r>
              <a:rPr lang="en-US"/>
              <a:t>Bullet level 2</a:t>
            </a:r>
          </a:p>
          <a:p>
            <a:pPr lvl="3"/>
            <a:r>
              <a:rPr lang="en-US"/>
              <a:t>Bullet level 3</a:t>
            </a:r>
          </a:p>
          <a:p>
            <a:pPr lvl="4"/>
            <a:r>
              <a:rPr lang="en-US"/>
              <a:t>Bullet level 4</a:t>
            </a:r>
          </a:p>
        </p:txBody>
      </p:sp>
    </p:spTree>
    <p:extLst>
      <p:ext uri="{BB962C8B-B14F-4D97-AF65-F5344CB8AC3E}">
        <p14:creationId xmlns:p14="http://schemas.microsoft.com/office/powerpoint/2010/main" val="137596715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685" r:id="rId20"/>
    <p:sldLayoutId id="2147483672"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6" r:id="rId31"/>
    <p:sldLayoutId id="2147483787" r:id="rId32"/>
    <p:sldLayoutId id="2147483805" r:id="rId33"/>
  </p:sldLayoutIdLst>
  <p:hf hdr="0" dt="0"/>
  <p:txStyles>
    <p:titleStyle>
      <a:lvl1pPr algn="l" defTabSz="609585" rtl="0" eaLnBrk="1" latinLnBrk="0" hangingPunct="1">
        <a:lnSpc>
          <a:spcPct val="110000"/>
        </a:lnSpc>
        <a:spcBef>
          <a:spcPts val="400"/>
        </a:spcBef>
        <a:spcAft>
          <a:spcPts val="400"/>
        </a:spcAft>
        <a:buNone/>
        <a:defRPr sz="4800" b="1" kern="1200" baseline="0">
          <a:solidFill>
            <a:schemeClr val="tx1"/>
          </a:solidFill>
          <a:latin typeface="+mj-lt"/>
          <a:ea typeface="+mj-ea"/>
          <a:cs typeface="+mj-cs"/>
        </a:defRPr>
      </a:lvl1pPr>
    </p:titleStyle>
    <p:bodyStyle>
      <a:lvl1pPr marL="0" indent="0" algn="l" defTabSz="609585" rtl="0" eaLnBrk="1" latinLnBrk="0" hangingPunct="1">
        <a:lnSpc>
          <a:spcPct val="110000"/>
        </a:lnSpc>
        <a:spcBef>
          <a:spcPts val="400"/>
        </a:spcBef>
        <a:spcAft>
          <a:spcPts val="400"/>
        </a:spcAft>
        <a:buFontTx/>
        <a:buNone/>
        <a:defRPr sz="4267" kern="1200">
          <a:solidFill>
            <a:srgbClr val="7C878E"/>
          </a:solidFill>
          <a:latin typeface="+mn-lt"/>
          <a:ea typeface="+mn-ea"/>
          <a:cs typeface="+mn-cs"/>
        </a:defRPr>
      </a:lvl1pPr>
      <a:lvl2pPr marL="609585" indent="-609585" algn="l" defTabSz="609585" rtl="0" eaLnBrk="1" latinLnBrk="0" hangingPunct="1">
        <a:lnSpc>
          <a:spcPct val="110000"/>
        </a:lnSpc>
        <a:spcBef>
          <a:spcPts val="400"/>
        </a:spcBef>
        <a:spcAft>
          <a:spcPts val="400"/>
        </a:spcAft>
        <a:buFont typeface="Arial" panose="020B0604020202020204" pitchFamily="34" charset="0"/>
        <a:buChar char="•"/>
        <a:defRPr sz="4267" kern="1200" baseline="0">
          <a:solidFill>
            <a:srgbClr val="7C878E"/>
          </a:solidFill>
          <a:latin typeface="+mn-lt"/>
          <a:ea typeface="+mn-ea"/>
          <a:cs typeface="+mn-cs"/>
        </a:defRPr>
      </a:lvl2pPr>
      <a:lvl3pPr marL="1219170" indent="-609585" algn="l" defTabSz="609585" rtl="0" eaLnBrk="1" latinLnBrk="0" hangingPunct="1">
        <a:lnSpc>
          <a:spcPct val="110000"/>
        </a:lnSpc>
        <a:spcBef>
          <a:spcPts val="400"/>
        </a:spcBef>
        <a:spcAft>
          <a:spcPts val="400"/>
        </a:spcAft>
        <a:buFont typeface="Courier New" panose="02070309020205020404" pitchFamily="49" charset="0"/>
        <a:buChar char="o"/>
        <a:defRPr sz="3733" kern="1200">
          <a:solidFill>
            <a:srgbClr val="7C878E"/>
          </a:solidFill>
          <a:latin typeface="+mn-lt"/>
          <a:ea typeface="+mn-ea"/>
          <a:cs typeface="+mn-cs"/>
        </a:defRPr>
      </a:lvl3pPr>
      <a:lvl4pPr marL="1828754" indent="-609585" algn="l" defTabSz="609585" rtl="0" eaLnBrk="1" latinLnBrk="0" hangingPunct="1">
        <a:lnSpc>
          <a:spcPct val="110000"/>
        </a:lnSpc>
        <a:spcBef>
          <a:spcPts val="400"/>
        </a:spcBef>
        <a:spcAft>
          <a:spcPts val="400"/>
        </a:spcAft>
        <a:buFont typeface="Wingdings" panose="05000000000000000000" pitchFamily="2" charset="2"/>
        <a:buChar char="§"/>
        <a:defRPr sz="3200" kern="1200">
          <a:solidFill>
            <a:srgbClr val="7C878E"/>
          </a:solidFill>
          <a:latin typeface="+mn-lt"/>
          <a:ea typeface="+mn-ea"/>
          <a:cs typeface="+mn-cs"/>
        </a:defRPr>
      </a:lvl4pPr>
      <a:lvl5pPr marL="2438339" indent="-609585" algn="l" defTabSz="609585" rtl="0" eaLnBrk="1" latinLnBrk="0" hangingPunct="1">
        <a:lnSpc>
          <a:spcPct val="110000"/>
        </a:lnSpc>
        <a:spcBef>
          <a:spcPts val="400"/>
        </a:spcBef>
        <a:spcAft>
          <a:spcPts val="400"/>
        </a:spcAft>
        <a:buFont typeface="Arial" panose="020B0604020202020204" pitchFamily="34" charset="0"/>
        <a:buChar char="-"/>
        <a:defRPr sz="3200" kern="1200">
          <a:solidFill>
            <a:srgbClr val="7C878E"/>
          </a:solidFill>
          <a:latin typeface="+mn-lt"/>
          <a:ea typeface="+mn-ea"/>
          <a:cs typeface="+mn-cs"/>
        </a:defRPr>
      </a:lvl5pPr>
      <a:lvl6pPr marL="1950671" indent="0" algn="l" defTabSz="609585"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422"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73"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924" indent="0" algn="l" defTabSz="609585"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2880">
          <p15:clr>
            <a:srgbClr val="F26B43"/>
          </p15:clr>
        </p15:guide>
        <p15:guide id="3" pos="2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10A9F2-A1E0-E94D-82A3-588C1C5F1A1D}"/>
              </a:ext>
            </a:extLst>
          </p:cNvPr>
          <p:cNvSpPr/>
          <p:nvPr userDrawn="1"/>
        </p:nvSpPr>
        <p:spPr>
          <a:xfrm>
            <a:off x="0" y="6267980"/>
            <a:ext cx="12192000" cy="5900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pic>
        <p:nvPicPr>
          <p:cNvPr id="12" name="Picture 11">
            <a:extLst>
              <a:ext uri="{FF2B5EF4-FFF2-40B4-BE49-F238E27FC236}">
                <a16:creationId xmlns:a16="http://schemas.microsoft.com/office/drawing/2014/main" id="{69A85343-723A-3440-A14C-8D2A91DCAE98}"/>
              </a:ext>
            </a:extLst>
          </p:cNvPr>
          <p:cNvPicPr>
            <a:picLocks noChangeAspect="1"/>
          </p:cNvPicPr>
          <p:nvPr userDrawn="1"/>
        </p:nvPicPr>
        <p:blipFill>
          <a:blip r:embed="rId17" cstate="screen">
            <a:lum bright="100000"/>
            <a:extLst>
              <a:ext uri="{28A0092B-C50C-407E-A947-70E740481C1C}">
                <a14:useLocalDpi xmlns:a14="http://schemas.microsoft.com/office/drawing/2010/main"/>
              </a:ext>
            </a:extLst>
          </a:blip>
          <a:stretch>
            <a:fillRect/>
          </a:stretch>
        </p:blipFill>
        <p:spPr>
          <a:xfrm>
            <a:off x="357809" y="6350767"/>
            <a:ext cx="2413103" cy="434259"/>
          </a:xfrm>
          <a:prstGeom prst="rect">
            <a:avLst/>
          </a:prstGeom>
        </p:spPr>
      </p:pic>
      <p:sp>
        <p:nvSpPr>
          <p:cNvPr id="2" name="Title Placeholder 1"/>
          <p:cNvSpPr>
            <a:spLocks noGrp="1"/>
          </p:cNvSpPr>
          <p:nvPr userDrawn="1">
            <p:ph type="title"/>
          </p:nvPr>
        </p:nvSpPr>
        <p:spPr>
          <a:xfrm>
            <a:off x="383396" y="204645"/>
            <a:ext cx="11425211" cy="684355"/>
          </a:xfrm>
          <a:prstGeom prst="rect">
            <a:avLst/>
          </a:prstGeom>
        </p:spPr>
        <p:txBody>
          <a:bodyPr vert="horz" lIns="91440" tIns="45720" rIns="0" bIns="45720" rtlCol="0" anchor="t">
            <a:noAutofit/>
          </a:bodyPr>
          <a:lstStyle/>
          <a:p>
            <a:r>
              <a:rPr lang="en-US" noProof="0"/>
              <a:t>Click to Add Title</a:t>
            </a:r>
          </a:p>
        </p:txBody>
      </p:sp>
      <p:sp>
        <p:nvSpPr>
          <p:cNvPr id="18" name="Rectangle 17">
            <a:extLst>
              <a:ext uri="{FF2B5EF4-FFF2-40B4-BE49-F238E27FC236}">
                <a16:creationId xmlns:a16="http://schemas.microsoft.com/office/drawing/2014/main" id="{BB85E2C7-9DEE-2749-8D3E-424DEB13B151}"/>
              </a:ext>
            </a:extLst>
          </p:cNvPr>
          <p:cNvSpPr/>
          <p:nvPr userDrawn="1"/>
        </p:nvSpPr>
        <p:spPr>
          <a:xfrm>
            <a:off x="5159688" y="6488348"/>
            <a:ext cx="1872629" cy="256545"/>
          </a:xfrm>
          <a:prstGeom prst="rect">
            <a:avLst/>
          </a:prstGeom>
        </p:spPr>
        <p:txBody>
          <a:bodyPr wrap="none" anchor="ctr">
            <a:spAutoFit/>
          </a:bodyPr>
          <a:lstStyle/>
          <a:p>
            <a:pPr marL="0" algn="ctr" defTabSz="609570" rtl="0" eaLnBrk="1" latinLnBrk="0" hangingPunct="1"/>
            <a:r>
              <a:rPr lang="en-US" sz="1067">
                <a:solidFill>
                  <a:schemeClr val="bg1"/>
                </a:solidFill>
              </a:rPr>
              <a:t>Confidential and Proprietary</a:t>
            </a:r>
          </a:p>
        </p:txBody>
      </p:sp>
      <p:sp>
        <p:nvSpPr>
          <p:cNvPr id="3" name="Slide Number Placeholder 2">
            <a:extLst>
              <a:ext uri="{FF2B5EF4-FFF2-40B4-BE49-F238E27FC236}">
                <a16:creationId xmlns:a16="http://schemas.microsoft.com/office/drawing/2014/main" id="{C2F31DDE-E6BB-EF45-952A-D0FA21CC1CF0}"/>
              </a:ext>
            </a:extLst>
          </p:cNvPr>
          <p:cNvSpPr>
            <a:spLocks noGrp="1"/>
          </p:cNvSpPr>
          <p:nvPr userDrawn="1">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3" name="Text Placeholder 3">
            <a:extLst>
              <a:ext uri="{FF2B5EF4-FFF2-40B4-BE49-F238E27FC236}">
                <a16:creationId xmlns:a16="http://schemas.microsoft.com/office/drawing/2014/main" id="{251E2FDE-C943-DC49-81D4-58535D13C7F1}"/>
              </a:ext>
            </a:extLst>
          </p:cNvPr>
          <p:cNvSpPr>
            <a:spLocks noGrp="1"/>
          </p:cNvSpPr>
          <p:nvPr userDrawn="1">
            <p:ph type="body" idx="1"/>
          </p:nvPr>
        </p:nvSpPr>
        <p:spPr>
          <a:xfrm>
            <a:off x="383394" y="1230694"/>
            <a:ext cx="11425209" cy="4645173"/>
          </a:xfrm>
          <a:prstGeom prst="rect">
            <a:avLst/>
          </a:prstGeom>
        </p:spPr>
        <p:txBody>
          <a:bodyPr vert="horz" lIns="91440" tIns="45720" rIns="91440" bIns="45720" rtlCol="0">
            <a:noAutofit/>
          </a:bodyPr>
          <a:lstStyle/>
          <a:p>
            <a:pPr lvl="0"/>
            <a:r>
              <a:rPr lang="en-US"/>
              <a:t>Click to add text </a:t>
            </a:r>
          </a:p>
          <a:p>
            <a:pPr lvl="1"/>
            <a:r>
              <a:rPr lang="en-US"/>
              <a:t> First level bullet</a:t>
            </a:r>
          </a:p>
          <a:p>
            <a:pPr lvl="2"/>
            <a:r>
              <a:rPr lang="en-US"/>
              <a:t>Second level bullet</a:t>
            </a:r>
          </a:p>
          <a:p>
            <a:pPr lvl="3"/>
            <a:r>
              <a:rPr lang="en-US"/>
              <a:t>Third level bullet</a:t>
            </a:r>
          </a:p>
          <a:p>
            <a:pPr lvl="4"/>
            <a:r>
              <a:rPr lang="en-US"/>
              <a:t>Fourth level bullet</a:t>
            </a:r>
          </a:p>
        </p:txBody>
      </p:sp>
      <p:grpSp>
        <p:nvGrpSpPr>
          <p:cNvPr id="21" name="Group 20">
            <a:extLst>
              <a:ext uri="{FF2B5EF4-FFF2-40B4-BE49-F238E27FC236}">
                <a16:creationId xmlns:a16="http://schemas.microsoft.com/office/drawing/2014/main" id="{68BB477A-C9AB-4E42-BEA0-CDEC44B18175}"/>
              </a:ext>
            </a:extLst>
          </p:cNvPr>
          <p:cNvGrpSpPr/>
          <p:nvPr userDrawn="1"/>
        </p:nvGrpSpPr>
        <p:grpSpPr>
          <a:xfrm>
            <a:off x="10672238" y="6392339"/>
            <a:ext cx="1150623" cy="385495"/>
            <a:chOff x="8004175" y="4794250"/>
            <a:chExt cx="862967" cy="289121"/>
          </a:xfrm>
        </p:grpSpPr>
        <p:pic>
          <p:nvPicPr>
            <p:cNvPr id="17" name="Picture 16" descr="A close up of a sign&#10;&#10;Description automatically generated">
              <a:extLst>
                <a:ext uri="{FF2B5EF4-FFF2-40B4-BE49-F238E27FC236}">
                  <a16:creationId xmlns:a16="http://schemas.microsoft.com/office/drawing/2014/main" id="{D85B9D30-0856-2A44-8F9F-A576604A0548}"/>
                </a:ext>
              </a:extLst>
            </p:cNvPr>
            <p:cNvPicPr>
              <a:picLocks noChangeAspect="1"/>
            </p:cNvPicPr>
            <p:nvPr userDrawn="1"/>
          </p:nvPicPr>
          <p:blipFill rotWithShape="1">
            <a:blip r:embed="rId18" cstate="screen">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p:blipFill>
          <p:spPr>
            <a:xfrm>
              <a:off x="8191500" y="4794250"/>
              <a:ext cx="675642" cy="289121"/>
            </a:xfrm>
            <a:prstGeom prst="rect">
              <a:avLst/>
            </a:prstGeom>
          </p:spPr>
        </p:pic>
        <p:pic>
          <p:nvPicPr>
            <p:cNvPr id="20" name="Picture 19" descr="A close up of a sign&#10;&#10;Description automatically generated">
              <a:extLst>
                <a:ext uri="{FF2B5EF4-FFF2-40B4-BE49-F238E27FC236}">
                  <a16:creationId xmlns:a16="http://schemas.microsoft.com/office/drawing/2014/main" id="{CDC8142B-67DB-9540-81FA-1B3130036BC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004175" y="4794250"/>
              <a:ext cx="187325" cy="289121"/>
            </a:xfrm>
            <a:prstGeom prst="rect">
              <a:avLst/>
            </a:prstGeom>
          </p:spPr>
        </p:pic>
      </p:grpSp>
    </p:spTree>
    <p:extLst>
      <p:ext uri="{BB962C8B-B14F-4D97-AF65-F5344CB8AC3E}">
        <p14:creationId xmlns:p14="http://schemas.microsoft.com/office/powerpoint/2010/main" val="215618934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Lst>
  <p:transition>
    <p:fade/>
  </p:transition>
  <p:hf hdr="0" ftr="0" dt="0"/>
  <p:txStyles>
    <p:titleStyle>
      <a:lvl1pPr algn="l" defTabSz="609570"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p:titleStyle>
    <p:bodyStyle>
      <a:lvl1pPr marL="160859"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solidFill>
          <a:latin typeface="+mn-lt"/>
          <a:ea typeface="Helvetica Neue Thin" panose="020B0403020202020204" pitchFamily="34" charset="0"/>
          <a:cs typeface="+mn-cs"/>
        </a:defRPr>
      </a:lvl1pPr>
      <a:lvl2pPr marL="160859" indent="-160859" algn="l" defTabSz="609570"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solidFill>
          <a:latin typeface="+mn-lt"/>
          <a:ea typeface="Helvetica Neue Thin" panose="020B0403020202020204" pitchFamily="34" charset="0"/>
          <a:cs typeface="+mn-cs"/>
        </a:defRPr>
      </a:lvl2pPr>
      <a:lvl3pPr marL="459295"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3pPr>
      <a:lvl4pPr marL="764080"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4pPr>
      <a:lvl5pPr marL="1066747" indent="-148159"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5pPr>
      <a:lvl6pPr marL="1950622" indent="0" algn="l" defTabSz="609570"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365"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06"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848" indent="0" algn="l" defTabSz="609570"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
          <p15:clr>
            <a:srgbClr val="F26B43"/>
          </p15:clr>
        </p15:guide>
        <p15:guide id="2" pos="2880">
          <p15:clr>
            <a:srgbClr val="F26B43"/>
          </p15:clr>
        </p15:guide>
        <p15:guide id="3" pos="168">
          <p15:clr>
            <a:srgbClr val="F26B43"/>
          </p15:clr>
        </p15:guide>
        <p15:guide id="5" orient="horz" pos="3163">
          <p15:clr>
            <a:srgbClr val="F26B43"/>
          </p15:clr>
        </p15:guide>
        <p15:guide id="6" pos="5580">
          <p15:clr>
            <a:srgbClr val="F26B43"/>
          </p15:clr>
        </p15:guide>
        <p15:guide id="7" orient="horz" pos="425">
          <p15:clr>
            <a:srgbClr val="F26B43"/>
          </p15:clr>
        </p15:guide>
        <p15:guide id="8" orient="horz" pos="5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10A9F2-A1E0-E94D-82A3-588C1C5F1A1D}"/>
              </a:ext>
            </a:extLst>
          </p:cNvPr>
          <p:cNvSpPr/>
          <p:nvPr userDrawn="1"/>
        </p:nvSpPr>
        <p:spPr>
          <a:xfrm>
            <a:off x="0" y="6267980"/>
            <a:ext cx="12192000" cy="5900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pic>
        <p:nvPicPr>
          <p:cNvPr id="12" name="Picture 11">
            <a:extLst>
              <a:ext uri="{FF2B5EF4-FFF2-40B4-BE49-F238E27FC236}">
                <a16:creationId xmlns:a16="http://schemas.microsoft.com/office/drawing/2014/main" id="{69A85343-723A-3440-A14C-8D2A91DCAE98}"/>
              </a:ext>
            </a:extLst>
          </p:cNvPr>
          <p:cNvPicPr>
            <a:picLocks noChangeAspect="1"/>
          </p:cNvPicPr>
          <p:nvPr userDrawn="1"/>
        </p:nvPicPr>
        <p:blipFill>
          <a:blip r:embed="rId17" cstate="screen">
            <a:lum bright="100000"/>
            <a:extLst>
              <a:ext uri="{28A0092B-C50C-407E-A947-70E740481C1C}">
                <a14:useLocalDpi xmlns:a14="http://schemas.microsoft.com/office/drawing/2010/main"/>
              </a:ext>
            </a:extLst>
          </a:blip>
          <a:stretch>
            <a:fillRect/>
          </a:stretch>
        </p:blipFill>
        <p:spPr>
          <a:xfrm>
            <a:off x="357809" y="6350767"/>
            <a:ext cx="2413103" cy="434259"/>
          </a:xfrm>
          <a:prstGeom prst="rect">
            <a:avLst/>
          </a:prstGeom>
        </p:spPr>
      </p:pic>
      <p:sp>
        <p:nvSpPr>
          <p:cNvPr id="2" name="Title Placeholder 1"/>
          <p:cNvSpPr>
            <a:spLocks noGrp="1"/>
          </p:cNvSpPr>
          <p:nvPr userDrawn="1">
            <p:ph type="title"/>
          </p:nvPr>
        </p:nvSpPr>
        <p:spPr>
          <a:xfrm>
            <a:off x="383396" y="204645"/>
            <a:ext cx="11425211" cy="684355"/>
          </a:xfrm>
          <a:prstGeom prst="rect">
            <a:avLst/>
          </a:prstGeom>
        </p:spPr>
        <p:txBody>
          <a:bodyPr vert="horz" lIns="91440" tIns="45720" rIns="0" bIns="45720" rtlCol="0" anchor="t">
            <a:noAutofit/>
          </a:bodyPr>
          <a:lstStyle/>
          <a:p>
            <a:r>
              <a:rPr lang="en-US" noProof="0"/>
              <a:t>Click to Add Title</a:t>
            </a:r>
          </a:p>
        </p:txBody>
      </p:sp>
      <p:sp>
        <p:nvSpPr>
          <p:cNvPr id="18" name="Rectangle 17">
            <a:extLst>
              <a:ext uri="{FF2B5EF4-FFF2-40B4-BE49-F238E27FC236}">
                <a16:creationId xmlns:a16="http://schemas.microsoft.com/office/drawing/2014/main" id="{BB85E2C7-9DEE-2749-8D3E-424DEB13B151}"/>
              </a:ext>
            </a:extLst>
          </p:cNvPr>
          <p:cNvSpPr/>
          <p:nvPr userDrawn="1"/>
        </p:nvSpPr>
        <p:spPr>
          <a:xfrm>
            <a:off x="5159688" y="6488348"/>
            <a:ext cx="1872629" cy="256545"/>
          </a:xfrm>
          <a:prstGeom prst="rect">
            <a:avLst/>
          </a:prstGeom>
        </p:spPr>
        <p:txBody>
          <a:bodyPr wrap="none" anchor="ctr">
            <a:spAutoFit/>
          </a:bodyPr>
          <a:lstStyle/>
          <a:p>
            <a:pPr marL="0" algn="ctr" defTabSz="609570" rtl="0" eaLnBrk="1" latinLnBrk="0" hangingPunct="1"/>
            <a:r>
              <a:rPr lang="en-US" sz="1067">
                <a:solidFill>
                  <a:schemeClr val="bg1"/>
                </a:solidFill>
              </a:rPr>
              <a:t>Confidential and Proprietary</a:t>
            </a:r>
          </a:p>
        </p:txBody>
      </p:sp>
      <p:sp>
        <p:nvSpPr>
          <p:cNvPr id="3" name="Slide Number Placeholder 2">
            <a:extLst>
              <a:ext uri="{FF2B5EF4-FFF2-40B4-BE49-F238E27FC236}">
                <a16:creationId xmlns:a16="http://schemas.microsoft.com/office/drawing/2014/main" id="{C2F31DDE-E6BB-EF45-952A-D0FA21CC1CF0}"/>
              </a:ext>
            </a:extLst>
          </p:cNvPr>
          <p:cNvSpPr>
            <a:spLocks noGrp="1"/>
          </p:cNvSpPr>
          <p:nvPr userDrawn="1">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3" name="Text Placeholder 3">
            <a:extLst>
              <a:ext uri="{FF2B5EF4-FFF2-40B4-BE49-F238E27FC236}">
                <a16:creationId xmlns:a16="http://schemas.microsoft.com/office/drawing/2014/main" id="{251E2FDE-C943-DC49-81D4-58535D13C7F1}"/>
              </a:ext>
            </a:extLst>
          </p:cNvPr>
          <p:cNvSpPr>
            <a:spLocks noGrp="1"/>
          </p:cNvSpPr>
          <p:nvPr userDrawn="1">
            <p:ph type="body" idx="1"/>
          </p:nvPr>
        </p:nvSpPr>
        <p:spPr>
          <a:xfrm>
            <a:off x="383394" y="1230694"/>
            <a:ext cx="11425209" cy="4645173"/>
          </a:xfrm>
          <a:prstGeom prst="rect">
            <a:avLst/>
          </a:prstGeom>
        </p:spPr>
        <p:txBody>
          <a:bodyPr vert="horz" lIns="91440" tIns="45720" rIns="91440" bIns="45720" rtlCol="0">
            <a:noAutofit/>
          </a:bodyPr>
          <a:lstStyle/>
          <a:p>
            <a:pPr lvl="0"/>
            <a:r>
              <a:rPr lang="en-US"/>
              <a:t>Click to add text </a:t>
            </a:r>
          </a:p>
          <a:p>
            <a:pPr lvl="1"/>
            <a:r>
              <a:rPr lang="en-US"/>
              <a:t> First level bullet</a:t>
            </a:r>
          </a:p>
          <a:p>
            <a:pPr lvl="2"/>
            <a:r>
              <a:rPr lang="en-US"/>
              <a:t>Second level bullet</a:t>
            </a:r>
          </a:p>
          <a:p>
            <a:pPr lvl="3"/>
            <a:r>
              <a:rPr lang="en-US"/>
              <a:t>Third level bullet</a:t>
            </a:r>
          </a:p>
          <a:p>
            <a:pPr lvl="4"/>
            <a:r>
              <a:rPr lang="en-US"/>
              <a:t>Fourth level bullet</a:t>
            </a:r>
          </a:p>
        </p:txBody>
      </p:sp>
      <p:grpSp>
        <p:nvGrpSpPr>
          <p:cNvPr id="21" name="Group 20">
            <a:extLst>
              <a:ext uri="{FF2B5EF4-FFF2-40B4-BE49-F238E27FC236}">
                <a16:creationId xmlns:a16="http://schemas.microsoft.com/office/drawing/2014/main" id="{68BB477A-C9AB-4E42-BEA0-CDEC44B18175}"/>
              </a:ext>
            </a:extLst>
          </p:cNvPr>
          <p:cNvGrpSpPr/>
          <p:nvPr userDrawn="1"/>
        </p:nvGrpSpPr>
        <p:grpSpPr>
          <a:xfrm>
            <a:off x="10672238" y="6392339"/>
            <a:ext cx="1150623" cy="385495"/>
            <a:chOff x="8004175" y="4794250"/>
            <a:chExt cx="862967" cy="289121"/>
          </a:xfrm>
        </p:grpSpPr>
        <p:pic>
          <p:nvPicPr>
            <p:cNvPr id="17" name="Picture 16" descr="A close up of a sign&#10;&#10;Description automatically generated">
              <a:extLst>
                <a:ext uri="{FF2B5EF4-FFF2-40B4-BE49-F238E27FC236}">
                  <a16:creationId xmlns:a16="http://schemas.microsoft.com/office/drawing/2014/main" id="{D85B9D30-0856-2A44-8F9F-A576604A0548}"/>
                </a:ext>
              </a:extLst>
            </p:cNvPr>
            <p:cNvPicPr>
              <a:picLocks noChangeAspect="1"/>
            </p:cNvPicPr>
            <p:nvPr userDrawn="1"/>
          </p:nvPicPr>
          <p:blipFill rotWithShape="1">
            <a:blip r:embed="rId18" cstate="screen">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p:blipFill>
          <p:spPr>
            <a:xfrm>
              <a:off x="8191500" y="4794250"/>
              <a:ext cx="675642" cy="289121"/>
            </a:xfrm>
            <a:prstGeom prst="rect">
              <a:avLst/>
            </a:prstGeom>
          </p:spPr>
        </p:pic>
        <p:pic>
          <p:nvPicPr>
            <p:cNvPr id="20" name="Picture 19" descr="A close up of a sign&#10;&#10;Description automatically generated">
              <a:extLst>
                <a:ext uri="{FF2B5EF4-FFF2-40B4-BE49-F238E27FC236}">
                  <a16:creationId xmlns:a16="http://schemas.microsoft.com/office/drawing/2014/main" id="{CDC8142B-67DB-9540-81FA-1B3130036BCC}"/>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a:stretch/>
          </p:blipFill>
          <p:spPr>
            <a:xfrm>
              <a:off x="8004175" y="4794250"/>
              <a:ext cx="187325" cy="289121"/>
            </a:xfrm>
            <a:prstGeom prst="rect">
              <a:avLst/>
            </a:prstGeom>
          </p:spPr>
        </p:pic>
      </p:grpSp>
    </p:spTree>
    <p:extLst>
      <p:ext uri="{BB962C8B-B14F-4D97-AF65-F5344CB8AC3E}">
        <p14:creationId xmlns:p14="http://schemas.microsoft.com/office/powerpoint/2010/main" val="399699400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transition>
    <p:fade/>
  </p:transition>
  <p:hf hdr="0" ftr="0" dt="0"/>
  <p:txStyles>
    <p:titleStyle>
      <a:lvl1pPr algn="l" defTabSz="609570"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p:titleStyle>
    <p:bodyStyle>
      <a:lvl1pPr marL="160859"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solidFill>
          <a:latin typeface="+mn-lt"/>
          <a:ea typeface="Helvetica Neue Thin" panose="020B0403020202020204" pitchFamily="34" charset="0"/>
          <a:cs typeface="+mn-cs"/>
        </a:defRPr>
      </a:lvl1pPr>
      <a:lvl2pPr marL="160859" indent="-160859" algn="l" defTabSz="609570"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solidFill>
          <a:latin typeface="+mn-lt"/>
          <a:ea typeface="Helvetica Neue Thin" panose="020B0403020202020204" pitchFamily="34" charset="0"/>
          <a:cs typeface="+mn-cs"/>
        </a:defRPr>
      </a:lvl2pPr>
      <a:lvl3pPr marL="459295"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3pPr>
      <a:lvl4pPr marL="764080"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4pPr>
      <a:lvl5pPr marL="1066747" indent="-148159"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5pPr>
      <a:lvl6pPr marL="1950622" indent="0" algn="l" defTabSz="609570"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365"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06"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848" indent="0" algn="l" defTabSz="609570"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
          <p15:clr>
            <a:srgbClr val="F26B43"/>
          </p15:clr>
        </p15:guide>
        <p15:guide id="2" pos="2880">
          <p15:clr>
            <a:srgbClr val="F26B43"/>
          </p15:clr>
        </p15:guide>
        <p15:guide id="3" pos="168">
          <p15:clr>
            <a:srgbClr val="F26B43"/>
          </p15:clr>
        </p15:guide>
        <p15:guide id="5" orient="horz" pos="3163">
          <p15:clr>
            <a:srgbClr val="F26B43"/>
          </p15:clr>
        </p15:guide>
        <p15:guide id="6" pos="5580">
          <p15:clr>
            <a:srgbClr val="F26B43"/>
          </p15:clr>
        </p15:guide>
        <p15:guide id="7" orient="horz" pos="425">
          <p15:clr>
            <a:srgbClr val="F26B43"/>
          </p15:clr>
        </p15:guide>
        <p15:guide id="8" orient="horz" pos="5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10A9F2-A1E0-E94D-82A3-588C1C5F1A1D}"/>
              </a:ext>
            </a:extLst>
          </p:cNvPr>
          <p:cNvSpPr/>
          <p:nvPr/>
        </p:nvSpPr>
        <p:spPr>
          <a:xfrm>
            <a:off x="0" y="6267980"/>
            <a:ext cx="12192000" cy="5900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pic>
        <p:nvPicPr>
          <p:cNvPr id="12" name="Picture 11">
            <a:extLst>
              <a:ext uri="{FF2B5EF4-FFF2-40B4-BE49-F238E27FC236}">
                <a16:creationId xmlns:a16="http://schemas.microsoft.com/office/drawing/2014/main" id="{69A85343-723A-3440-A14C-8D2A91DCAE98}"/>
              </a:ext>
            </a:extLst>
          </p:cNvPr>
          <p:cNvPicPr>
            <a:picLocks noChangeAspect="1"/>
          </p:cNvPicPr>
          <p:nvPr/>
        </p:nvPicPr>
        <p:blipFill>
          <a:blip r:embed="rId23" cstate="screen">
            <a:lum bright="100000"/>
            <a:extLst>
              <a:ext uri="{28A0092B-C50C-407E-A947-70E740481C1C}">
                <a14:useLocalDpi xmlns:a14="http://schemas.microsoft.com/office/drawing/2010/main"/>
              </a:ext>
            </a:extLst>
          </a:blip>
          <a:stretch>
            <a:fillRect/>
          </a:stretch>
        </p:blipFill>
        <p:spPr>
          <a:xfrm>
            <a:off x="357807" y="6350767"/>
            <a:ext cx="2413101" cy="434259"/>
          </a:xfrm>
          <a:prstGeom prst="rect">
            <a:avLst/>
          </a:prstGeom>
        </p:spPr>
      </p:pic>
      <p:sp>
        <p:nvSpPr>
          <p:cNvPr id="2" name="Title Placeholder 1"/>
          <p:cNvSpPr>
            <a:spLocks noGrp="1"/>
          </p:cNvSpPr>
          <p:nvPr>
            <p:ph type="title"/>
          </p:nvPr>
        </p:nvSpPr>
        <p:spPr>
          <a:xfrm>
            <a:off x="383396" y="204645"/>
            <a:ext cx="11425211" cy="684355"/>
          </a:xfrm>
          <a:prstGeom prst="rect">
            <a:avLst/>
          </a:prstGeom>
        </p:spPr>
        <p:txBody>
          <a:bodyPr vert="horz" lIns="91440" tIns="45720" rIns="0" bIns="45720" rtlCol="0" anchor="t">
            <a:noAutofit/>
          </a:bodyPr>
          <a:lstStyle/>
          <a:p>
            <a:r>
              <a:rPr lang="en-US" noProof="0"/>
              <a:t>Click to Add Title</a:t>
            </a:r>
          </a:p>
        </p:txBody>
      </p:sp>
      <p:sp>
        <p:nvSpPr>
          <p:cNvPr id="18" name="Rectangle 17">
            <a:extLst>
              <a:ext uri="{FF2B5EF4-FFF2-40B4-BE49-F238E27FC236}">
                <a16:creationId xmlns:a16="http://schemas.microsoft.com/office/drawing/2014/main" id="{BB85E2C7-9DEE-2749-8D3E-424DEB13B151}"/>
              </a:ext>
            </a:extLst>
          </p:cNvPr>
          <p:cNvSpPr/>
          <p:nvPr/>
        </p:nvSpPr>
        <p:spPr>
          <a:xfrm>
            <a:off x="5159688" y="6488347"/>
            <a:ext cx="1872629" cy="256545"/>
          </a:xfrm>
          <a:prstGeom prst="rect">
            <a:avLst/>
          </a:prstGeom>
        </p:spPr>
        <p:txBody>
          <a:bodyPr wrap="none" anchor="ctr">
            <a:spAutoFit/>
          </a:bodyPr>
          <a:lstStyle/>
          <a:p>
            <a:pPr marL="0" algn="ctr" defTabSz="609585" rtl="0" eaLnBrk="1" latinLnBrk="0" hangingPunct="1"/>
            <a:r>
              <a:rPr lang="en-US" sz="1067">
                <a:solidFill>
                  <a:schemeClr val="bg1"/>
                </a:solidFill>
              </a:rPr>
              <a:t>Confidential and Proprietary</a:t>
            </a:r>
          </a:p>
        </p:txBody>
      </p:sp>
      <p:sp>
        <p:nvSpPr>
          <p:cNvPr id="3" name="Slide Number Placeholder 2">
            <a:extLst>
              <a:ext uri="{FF2B5EF4-FFF2-40B4-BE49-F238E27FC236}">
                <a16:creationId xmlns:a16="http://schemas.microsoft.com/office/drawing/2014/main" id="{C2F31DDE-E6BB-EF45-952A-D0FA21CC1CF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540910B0-6F64-48CA-96F4-52D085A094A6}" type="slidenum">
              <a:rPr lang="en-US" smtClean="0"/>
              <a:t>‹#›</a:t>
            </a:fld>
            <a:endParaRPr lang="en-US"/>
          </a:p>
        </p:txBody>
      </p:sp>
      <p:sp>
        <p:nvSpPr>
          <p:cNvPr id="13" name="Text Placeholder 3">
            <a:extLst>
              <a:ext uri="{FF2B5EF4-FFF2-40B4-BE49-F238E27FC236}">
                <a16:creationId xmlns:a16="http://schemas.microsoft.com/office/drawing/2014/main" id="{251E2FDE-C943-DC49-81D4-58535D13C7F1}"/>
              </a:ext>
            </a:extLst>
          </p:cNvPr>
          <p:cNvSpPr>
            <a:spLocks noGrp="1"/>
          </p:cNvSpPr>
          <p:nvPr>
            <p:ph type="body" idx="1"/>
          </p:nvPr>
        </p:nvSpPr>
        <p:spPr>
          <a:xfrm>
            <a:off x="383394" y="1230694"/>
            <a:ext cx="11425209" cy="4645173"/>
          </a:xfrm>
          <a:prstGeom prst="rect">
            <a:avLst/>
          </a:prstGeom>
        </p:spPr>
        <p:txBody>
          <a:bodyPr vert="horz" lIns="91440" tIns="45720" rIns="91440" bIns="45720" rtlCol="0">
            <a:noAutofit/>
          </a:bodyPr>
          <a:lstStyle/>
          <a:p>
            <a:pPr lvl="0"/>
            <a:r>
              <a:rPr lang="en-US"/>
              <a:t>Click to add text </a:t>
            </a:r>
          </a:p>
          <a:p>
            <a:pPr lvl="1"/>
            <a:r>
              <a:rPr lang="en-US"/>
              <a:t> First level bullet</a:t>
            </a:r>
          </a:p>
          <a:p>
            <a:pPr lvl="2"/>
            <a:r>
              <a:rPr lang="en-US"/>
              <a:t>Second level bullet</a:t>
            </a:r>
          </a:p>
          <a:p>
            <a:pPr lvl="3"/>
            <a:r>
              <a:rPr lang="en-US"/>
              <a:t>Third level bullet</a:t>
            </a:r>
          </a:p>
          <a:p>
            <a:pPr lvl="4"/>
            <a:r>
              <a:rPr lang="en-US"/>
              <a:t>Fourth level bullet</a:t>
            </a:r>
          </a:p>
        </p:txBody>
      </p:sp>
      <p:grpSp>
        <p:nvGrpSpPr>
          <p:cNvPr id="21" name="Group 20">
            <a:extLst>
              <a:ext uri="{FF2B5EF4-FFF2-40B4-BE49-F238E27FC236}">
                <a16:creationId xmlns:a16="http://schemas.microsoft.com/office/drawing/2014/main" id="{68BB477A-C9AB-4E42-BEA0-CDEC44B18175}"/>
              </a:ext>
            </a:extLst>
          </p:cNvPr>
          <p:cNvGrpSpPr/>
          <p:nvPr/>
        </p:nvGrpSpPr>
        <p:grpSpPr>
          <a:xfrm>
            <a:off x="10672234" y="6392334"/>
            <a:ext cx="1150623" cy="385495"/>
            <a:chOff x="8004175" y="4794250"/>
            <a:chExt cx="862967" cy="289121"/>
          </a:xfrm>
        </p:grpSpPr>
        <p:pic>
          <p:nvPicPr>
            <p:cNvPr id="17" name="Picture 16" descr="A close up of a sign&#10;&#10;Description automatically generated">
              <a:extLst>
                <a:ext uri="{FF2B5EF4-FFF2-40B4-BE49-F238E27FC236}">
                  <a16:creationId xmlns:a16="http://schemas.microsoft.com/office/drawing/2014/main" id="{D85B9D30-0856-2A44-8F9F-A576604A0548}"/>
                </a:ext>
              </a:extLst>
            </p:cNvPr>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100000"/>
                      </a14:imgEffect>
                    </a14:imgLayer>
                  </a14:imgProps>
                </a:ext>
              </a:extLst>
            </a:blip>
            <a:srcRect l="21996"/>
            <a:stretch/>
          </p:blipFill>
          <p:spPr>
            <a:xfrm>
              <a:off x="8191500" y="4794250"/>
              <a:ext cx="675642" cy="289121"/>
            </a:xfrm>
            <a:prstGeom prst="rect">
              <a:avLst/>
            </a:prstGeom>
          </p:spPr>
        </p:pic>
        <p:pic>
          <p:nvPicPr>
            <p:cNvPr id="20" name="Picture 19" descr="A close up of a sign&#10;&#10;Description automatically generated">
              <a:extLst>
                <a:ext uri="{FF2B5EF4-FFF2-40B4-BE49-F238E27FC236}">
                  <a16:creationId xmlns:a16="http://schemas.microsoft.com/office/drawing/2014/main" id="{CDC8142B-67DB-9540-81FA-1B3130036BCC}"/>
                </a:ext>
              </a:extLst>
            </p:cNvPr>
            <p:cNvPicPr>
              <a:picLocks noChangeAspect="1"/>
            </p:cNvPicPr>
            <p:nvPr/>
          </p:nvPicPr>
          <p:blipFill rotWithShape="1">
            <a:blip r:embed="rId26"/>
            <a:srcRect l="369" r="78004"/>
            <a:stretch/>
          </p:blipFill>
          <p:spPr>
            <a:xfrm>
              <a:off x="8004175" y="4794250"/>
              <a:ext cx="187325" cy="289121"/>
            </a:xfrm>
            <a:prstGeom prst="rect">
              <a:avLst/>
            </a:prstGeom>
          </p:spPr>
        </p:pic>
      </p:grpSp>
    </p:spTree>
    <p:extLst>
      <p:ext uri="{BB962C8B-B14F-4D97-AF65-F5344CB8AC3E}">
        <p14:creationId xmlns:p14="http://schemas.microsoft.com/office/powerpoint/2010/main" val="373269569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Lst>
  <p:transition>
    <p:fade/>
  </p:transition>
  <p:txStyles>
    <p:titleStyle>
      <a:lvl1pPr algn="l" defTabSz="609585"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p:titleStyle>
    <p:bodyStyle>
      <a:lvl1pPr marL="160863"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solidFill>
          <a:latin typeface="+mn-lt"/>
          <a:ea typeface="Helvetica Neue Thin" panose="020B0403020202020204" pitchFamily="34" charset="0"/>
          <a:cs typeface="+mn-cs"/>
        </a:defRPr>
      </a:lvl1pPr>
      <a:lvl2pPr marL="160863" indent="-160863" algn="l" defTabSz="609585"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solidFill>
          <a:latin typeface="+mn-lt"/>
          <a:ea typeface="Helvetica Neue Thin" panose="020B0403020202020204" pitchFamily="34" charset="0"/>
          <a:cs typeface="+mn-cs"/>
        </a:defRPr>
      </a:lvl2pPr>
      <a:lvl3pPr marL="459306" indent="-158492"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3pPr>
      <a:lvl4pPr marL="764098" indent="-158492"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4pPr>
      <a:lvl5pPr marL="1066773" indent="-148163"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5pPr>
      <a:lvl6pPr marL="1950671" indent="0" algn="l" defTabSz="609585"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422"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73"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924" indent="0" algn="l" defTabSz="609585"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
          <p15:clr>
            <a:srgbClr val="F26B43"/>
          </p15:clr>
        </p15:guide>
        <p15:guide id="2" pos="2880">
          <p15:clr>
            <a:srgbClr val="F26B43"/>
          </p15:clr>
        </p15:guide>
        <p15:guide id="3" pos="168">
          <p15:clr>
            <a:srgbClr val="F26B43"/>
          </p15:clr>
        </p15:guide>
        <p15:guide id="5" orient="horz" pos="3163">
          <p15:clr>
            <a:srgbClr val="F26B43"/>
          </p15:clr>
        </p15:guide>
        <p15:guide id="6" pos="5580">
          <p15:clr>
            <a:srgbClr val="F26B43"/>
          </p15:clr>
        </p15:guide>
        <p15:guide id="7" orient="horz" pos="425">
          <p15:clr>
            <a:srgbClr val="F26B43"/>
          </p15:clr>
        </p15:guide>
        <p15:guide id="8" orient="horz" pos="5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ackground-ppt-biogen2-04.jpg"/>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0" y="1"/>
            <a:ext cx="12192000" cy="6857143"/>
          </a:xfrm>
          <a:prstGeom prst="rect">
            <a:avLst/>
          </a:prstGeom>
        </p:spPr>
      </p:pic>
      <p:sp>
        <p:nvSpPr>
          <p:cNvPr id="2" name="Title Placeholder 1"/>
          <p:cNvSpPr>
            <a:spLocks noGrp="1"/>
          </p:cNvSpPr>
          <p:nvPr>
            <p:ph type="title"/>
          </p:nvPr>
        </p:nvSpPr>
        <p:spPr>
          <a:xfrm>
            <a:off x="627141" y="181201"/>
            <a:ext cx="10972800" cy="1143000"/>
          </a:xfrm>
          <a:prstGeom prst="rect">
            <a:avLst/>
          </a:prstGeom>
        </p:spPr>
        <p:txBody>
          <a:bodyPr vert="horz" lIns="91440" tIns="45720" rIns="91440" bIns="45720" rtlCol="0" anchor="t">
            <a:noAutofit/>
          </a:bodyPr>
          <a:lstStyle/>
          <a:p>
            <a:r>
              <a:rPr lang="en-US" noProof="0"/>
              <a:t>Click to edit master title style</a:t>
            </a:r>
          </a:p>
        </p:txBody>
      </p:sp>
      <p:sp>
        <p:nvSpPr>
          <p:cNvPr id="3" name="Text Placeholder 2"/>
          <p:cNvSpPr>
            <a:spLocks noGrp="1"/>
          </p:cNvSpPr>
          <p:nvPr>
            <p:ph type="body" idx="1"/>
          </p:nvPr>
        </p:nvSpPr>
        <p:spPr>
          <a:xfrm>
            <a:off x="627141" y="1608972"/>
            <a:ext cx="10972800" cy="4525963"/>
          </a:xfrm>
          <a:prstGeom prst="rect">
            <a:avLst/>
          </a:prstGeom>
        </p:spPr>
        <p:txBody>
          <a:bodyPr vert="horz" lIns="91440" tIns="45720" rIns="91440" bIns="45720" rtlCol="0">
            <a:noAutofit/>
          </a:bodyPr>
          <a:lstStyle/>
          <a:p>
            <a:pPr lvl="0"/>
            <a:r>
              <a:rPr lang="en-US" noProof="0"/>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pic>
        <p:nvPicPr>
          <p:cNvPr id="7" name="Picture 6" descr="logo-02.pn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422227" y="6347622"/>
            <a:ext cx="1013720" cy="336857"/>
          </a:xfrm>
          <a:prstGeom prst="rect">
            <a:avLst/>
          </a:prstGeom>
        </p:spPr>
      </p:pic>
      <p:sp>
        <p:nvSpPr>
          <p:cNvPr id="12" name="Footer Placeholder 10"/>
          <p:cNvSpPr txBox="1">
            <a:spLocks/>
          </p:cNvSpPr>
          <p:nvPr userDrawn="1"/>
        </p:nvSpPr>
        <p:spPr>
          <a:xfrm>
            <a:off x="7877116" y="6494575"/>
            <a:ext cx="3860800" cy="365125"/>
          </a:xfrm>
          <a:prstGeom prst="rect">
            <a:avLst/>
          </a:prstGeom>
        </p:spPr>
        <p:txBody>
          <a:bodyPr anchor="b">
            <a:noAutofit/>
          </a:bodyPr>
          <a:lstStyle>
            <a:defPPr>
              <a:defRPr lang="en-US"/>
            </a:defPPr>
            <a:lvl1pPr marL="0" algn="r" defTabSz="457200" rtl="0" eaLnBrk="1" latinLnBrk="0" hangingPunct="1">
              <a:defRPr lang="en-US" sz="1000" b="0" i="0" u="none" strike="noStrike" kern="1200" baseline="30000" smtClean="0">
                <a:solidFill>
                  <a:srgbClr val="2573BA"/>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1333" noProof="0">
              <a:solidFill>
                <a:srgbClr val="7C878E"/>
              </a:solidFill>
            </a:endParaRPr>
          </a:p>
        </p:txBody>
      </p:sp>
      <p:sp>
        <p:nvSpPr>
          <p:cNvPr id="4" name="Footer Placeholder 3"/>
          <p:cNvSpPr>
            <a:spLocks noGrp="1"/>
          </p:cNvSpPr>
          <p:nvPr>
            <p:ph type="ftr" sz="quarter" idx="3"/>
          </p:nvPr>
        </p:nvSpPr>
        <p:spPr>
          <a:xfrm>
            <a:off x="9512246" y="6537969"/>
            <a:ext cx="2212788" cy="366183"/>
          </a:xfrm>
          <a:prstGeom prst="rect">
            <a:avLst/>
          </a:prstGeom>
        </p:spPr>
        <p:txBody>
          <a:bodyPr vert="horz" lIns="91440" tIns="45720" rIns="91440" bIns="45720" rtlCol="0" anchor="ctr"/>
          <a:lstStyle>
            <a:lvl1pPr marL="0" algn="r" defTabSz="609585" rtl="0" eaLnBrk="1" latinLnBrk="0" hangingPunct="1">
              <a:defRPr lang="en-US" sz="1333" b="0" i="0" u="none" strike="noStrike" kern="1200" baseline="30000" smtClean="0">
                <a:solidFill>
                  <a:srgbClr val="7C878E"/>
                </a:solidFill>
                <a:latin typeface="+mn-lt"/>
                <a:ea typeface="+mn-ea"/>
                <a:cs typeface="+mn-cs"/>
              </a:defRPr>
            </a:lvl1pPr>
          </a:lstStyle>
          <a:p>
            <a:r>
              <a:rPr lang="en-US"/>
              <a:t>Biogen | Confidential and Proprietary</a:t>
            </a:r>
          </a:p>
        </p:txBody>
      </p:sp>
      <p:sp>
        <p:nvSpPr>
          <p:cNvPr id="5" name="Slide Number Placeholder 4"/>
          <p:cNvSpPr>
            <a:spLocks noGrp="1"/>
          </p:cNvSpPr>
          <p:nvPr>
            <p:ph type="sldNum" sz="quarter" idx="4"/>
          </p:nvPr>
        </p:nvSpPr>
        <p:spPr>
          <a:xfrm>
            <a:off x="11719474" y="6537969"/>
            <a:ext cx="503805" cy="366183"/>
          </a:xfrm>
          <a:prstGeom prst="rect">
            <a:avLst/>
          </a:prstGeom>
        </p:spPr>
        <p:txBody>
          <a:bodyPr vert="horz" lIns="91440" tIns="45720" rIns="91440" bIns="45720" rtlCol="0" anchor="ctr"/>
          <a:lstStyle>
            <a:lvl1pPr algn="l">
              <a:defRPr lang="en-US" sz="1333" kern="1200" baseline="30000" smtClean="0">
                <a:solidFill>
                  <a:srgbClr val="7C878E"/>
                </a:solidFill>
                <a:latin typeface="+mn-lt"/>
                <a:ea typeface="+mn-ea"/>
                <a:cs typeface="+mn-cs"/>
              </a:defRPr>
            </a:lvl1pPr>
          </a:lstStyle>
          <a:p>
            <a:fld id="{087CCAC6-BD4E-4823-BD81-42C9C7D90CF5}" type="slidenum">
              <a:rPr lang="en-US" smtClean="0"/>
              <a:pPr/>
              <a:t>‹#›</a:t>
            </a:fld>
            <a:endParaRPr lang="en-US"/>
          </a:p>
        </p:txBody>
      </p:sp>
    </p:spTree>
    <p:extLst>
      <p:ext uri="{BB962C8B-B14F-4D97-AF65-F5344CB8AC3E}">
        <p14:creationId xmlns:p14="http://schemas.microsoft.com/office/powerpoint/2010/main" val="4185384293"/>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Lst>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hf hdr="0" dt="0"/>
  <p:txStyles>
    <p:titleStyle>
      <a:lvl1pPr algn="l" defTabSz="609585" rtl="0" eaLnBrk="1" latinLnBrk="0" hangingPunct="1">
        <a:spcBef>
          <a:spcPct val="0"/>
        </a:spcBef>
        <a:buNone/>
        <a:defRPr sz="4800" b="1" kern="1200">
          <a:solidFill>
            <a:schemeClr val="tx1"/>
          </a:solidFill>
          <a:latin typeface="+mj-lt"/>
          <a:ea typeface="+mj-ea"/>
          <a:cs typeface="+mj-cs"/>
        </a:defRPr>
      </a:lvl1pPr>
    </p:titleStyle>
    <p:bodyStyle>
      <a:lvl1pPr marL="0" indent="0" algn="l" defTabSz="609585" rtl="0" eaLnBrk="1" latinLnBrk="0" hangingPunct="1">
        <a:lnSpc>
          <a:spcPct val="140000"/>
        </a:lnSpc>
        <a:spcBef>
          <a:spcPct val="20000"/>
        </a:spcBef>
        <a:buFontTx/>
        <a:buNone/>
        <a:defRPr sz="1867" kern="1200" baseline="0">
          <a:solidFill>
            <a:srgbClr val="7C878E"/>
          </a:solidFill>
          <a:latin typeface="+mn-lt"/>
          <a:ea typeface="+mn-ea"/>
          <a:cs typeface="+mn-cs"/>
        </a:defRPr>
      </a:lvl1pPr>
      <a:lvl2pPr marL="455073" indent="-455073"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2pPr>
      <a:lvl3pPr marL="912261"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3pPr>
      <a:lvl4pPr marL="1367332"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4pPr>
      <a:lvl5pPr marL="1832988" indent="-465655" algn="l" defTabSz="609585" rtl="0" eaLnBrk="1" latinLnBrk="0" hangingPunct="1">
        <a:lnSpc>
          <a:spcPct val="140000"/>
        </a:lnSpc>
        <a:spcBef>
          <a:spcPct val="20000"/>
        </a:spcBef>
        <a:buFont typeface="Arial" panose="020B0604020202020204" pitchFamily="34" charset="0"/>
        <a:buChar char="•"/>
        <a:defRPr sz="1867" kern="1200" baseline="0">
          <a:solidFill>
            <a:srgbClr val="7C878E"/>
          </a:solidFill>
          <a:latin typeface="+mn-lt"/>
          <a:ea typeface="+mn-ea"/>
          <a:cs typeface="+mn-cs"/>
        </a:defRPr>
      </a:lvl5pPr>
      <a:lvl6pPr marL="2290176" indent="-457189" algn="l" defTabSz="609585" rtl="0" eaLnBrk="1" latinLnBrk="0" hangingPunct="1">
        <a:lnSpc>
          <a:spcPct val="140000"/>
        </a:lnSpc>
        <a:spcBef>
          <a:spcPct val="20000"/>
        </a:spcBef>
        <a:buFont typeface="Arial"/>
        <a:buChar char="•"/>
        <a:defRPr sz="1867" kern="1200">
          <a:solidFill>
            <a:srgbClr val="7C878E"/>
          </a:solidFill>
          <a:latin typeface="+mn-lt"/>
          <a:ea typeface="+mn-ea"/>
          <a:cs typeface="+mn-cs"/>
        </a:defRPr>
      </a:lvl6pPr>
      <a:lvl7pPr marL="2745249" indent="-455073" algn="l" defTabSz="609585" rtl="0" eaLnBrk="1" latinLnBrk="0" hangingPunct="1">
        <a:lnSpc>
          <a:spcPct val="140000"/>
        </a:lnSpc>
        <a:spcBef>
          <a:spcPct val="20000"/>
        </a:spcBef>
        <a:buFont typeface="Arial"/>
        <a:buChar char="•"/>
        <a:tabLst/>
        <a:defRPr sz="1867" kern="1200">
          <a:solidFill>
            <a:srgbClr val="7C878E"/>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
          <p15:clr>
            <a:srgbClr val="F26B43"/>
          </p15:clr>
        </p15:guide>
        <p15:guide id="2" pos="2880">
          <p15:clr>
            <a:srgbClr val="F26B43"/>
          </p15:clr>
        </p15:guide>
        <p15:guide id="4" orient="horz" pos="75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10A9F2-A1E0-E94D-82A3-588C1C5F1A1D}"/>
              </a:ext>
            </a:extLst>
          </p:cNvPr>
          <p:cNvSpPr/>
          <p:nvPr userDrawn="1"/>
        </p:nvSpPr>
        <p:spPr>
          <a:xfrm>
            <a:off x="0" y="6267980"/>
            <a:ext cx="12192000" cy="5900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pic>
        <p:nvPicPr>
          <p:cNvPr id="12" name="Picture 11">
            <a:extLst>
              <a:ext uri="{FF2B5EF4-FFF2-40B4-BE49-F238E27FC236}">
                <a16:creationId xmlns:a16="http://schemas.microsoft.com/office/drawing/2014/main" id="{69A85343-723A-3440-A14C-8D2A91DCAE98}"/>
              </a:ext>
            </a:extLst>
          </p:cNvPr>
          <p:cNvPicPr>
            <a:picLocks noChangeAspect="1"/>
          </p:cNvPicPr>
          <p:nvPr userDrawn="1"/>
        </p:nvPicPr>
        <p:blipFill>
          <a:blip r:embed="rId18" cstate="screen">
            <a:lum bright="100000"/>
            <a:extLst>
              <a:ext uri="{28A0092B-C50C-407E-A947-70E740481C1C}">
                <a14:useLocalDpi xmlns:a14="http://schemas.microsoft.com/office/drawing/2010/main"/>
              </a:ext>
            </a:extLst>
          </a:blip>
          <a:stretch>
            <a:fillRect/>
          </a:stretch>
        </p:blipFill>
        <p:spPr>
          <a:xfrm>
            <a:off x="357809" y="6350767"/>
            <a:ext cx="2413103" cy="434259"/>
          </a:xfrm>
          <a:prstGeom prst="rect">
            <a:avLst/>
          </a:prstGeom>
        </p:spPr>
      </p:pic>
      <p:sp>
        <p:nvSpPr>
          <p:cNvPr id="2" name="Title Placeholder 1"/>
          <p:cNvSpPr>
            <a:spLocks noGrp="1"/>
          </p:cNvSpPr>
          <p:nvPr userDrawn="1">
            <p:ph type="title"/>
          </p:nvPr>
        </p:nvSpPr>
        <p:spPr>
          <a:xfrm>
            <a:off x="383396" y="204645"/>
            <a:ext cx="11425211" cy="684355"/>
          </a:xfrm>
          <a:prstGeom prst="rect">
            <a:avLst/>
          </a:prstGeom>
        </p:spPr>
        <p:txBody>
          <a:bodyPr vert="horz" lIns="91440" tIns="45720" rIns="0" bIns="45720" rtlCol="0" anchor="t">
            <a:noAutofit/>
          </a:bodyPr>
          <a:lstStyle/>
          <a:p>
            <a:r>
              <a:rPr lang="en-US" noProof="0"/>
              <a:t>Click to Add Title</a:t>
            </a:r>
          </a:p>
        </p:txBody>
      </p:sp>
      <p:sp>
        <p:nvSpPr>
          <p:cNvPr id="18" name="Rectangle 17">
            <a:extLst>
              <a:ext uri="{FF2B5EF4-FFF2-40B4-BE49-F238E27FC236}">
                <a16:creationId xmlns:a16="http://schemas.microsoft.com/office/drawing/2014/main" id="{BB85E2C7-9DEE-2749-8D3E-424DEB13B151}"/>
              </a:ext>
            </a:extLst>
          </p:cNvPr>
          <p:cNvSpPr/>
          <p:nvPr userDrawn="1"/>
        </p:nvSpPr>
        <p:spPr>
          <a:xfrm>
            <a:off x="5159688" y="6488348"/>
            <a:ext cx="1872629" cy="256545"/>
          </a:xfrm>
          <a:prstGeom prst="rect">
            <a:avLst/>
          </a:prstGeom>
        </p:spPr>
        <p:txBody>
          <a:bodyPr wrap="none" anchor="ctr">
            <a:spAutoFit/>
          </a:bodyPr>
          <a:lstStyle/>
          <a:p>
            <a:pPr marL="0" algn="ctr" defTabSz="609570" rtl="0" eaLnBrk="1" latinLnBrk="0" hangingPunct="1"/>
            <a:r>
              <a:rPr lang="en-US" sz="1067">
                <a:solidFill>
                  <a:schemeClr val="bg1"/>
                </a:solidFill>
              </a:rPr>
              <a:t>Confidential and Proprietary</a:t>
            </a:r>
          </a:p>
        </p:txBody>
      </p:sp>
      <p:sp>
        <p:nvSpPr>
          <p:cNvPr id="3" name="Slide Number Placeholder 2">
            <a:extLst>
              <a:ext uri="{FF2B5EF4-FFF2-40B4-BE49-F238E27FC236}">
                <a16:creationId xmlns:a16="http://schemas.microsoft.com/office/drawing/2014/main" id="{C2F31DDE-E6BB-EF45-952A-D0FA21CC1CF0}"/>
              </a:ext>
            </a:extLst>
          </p:cNvPr>
          <p:cNvSpPr>
            <a:spLocks noGrp="1"/>
          </p:cNvSpPr>
          <p:nvPr userDrawn="1">
            <p:ph type="sldNum" sz="quarter" idx="4"/>
          </p:nvPr>
        </p:nvSpPr>
        <p:spPr>
          <a:xfrm>
            <a:off x="11753967"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3" name="Text Placeholder 3">
            <a:extLst>
              <a:ext uri="{FF2B5EF4-FFF2-40B4-BE49-F238E27FC236}">
                <a16:creationId xmlns:a16="http://schemas.microsoft.com/office/drawing/2014/main" id="{251E2FDE-C943-DC49-81D4-58535D13C7F1}"/>
              </a:ext>
            </a:extLst>
          </p:cNvPr>
          <p:cNvSpPr>
            <a:spLocks noGrp="1"/>
          </p:cNvSpPr>
          <p:nvPr userDrawn="1">
            <p:ph type="body" idx="1"/>
          </p:nvPr>
        </p:nvSpPr>
        <p:spPr>
          <a:xfrm>
            <a:off x="383394" y="1230694"/>
            <a:ext cx="11425209" cy="4645173"/>
          </a:xfrm>
          <a:prstGeom prst="rect">
            <a:avLst/>
          </a:prstGeom>
        </p:spPr>
        <p:txBody>
          <a:bodyPr vert="horz" lIns="91440" tIns="45720" rIns="91440" bIns="45720" rtlCol="0">
            <a:noAutofit/>
          </a:bodyPr>
          <a:lstStyle/>
          <a:p>
            <a:pPr lvl="0"/>
            <a:r>
              <a:rPr lang="en-US"/>
              <a:t>Click to add text </a:t>
            </a:r>
          </a:p>
          <a:p>
            <a:pPr lvl="1"/>
            <a:r>
              <a:rPr lang="en-US"/>
              <a:t> First level bullet</a:t>
            </a:r>
          </a:p>
          <a:p>
            <a:pPr lvl="2"/>
            <a:r>
              <a:rPr lang="en-US"/>
              <a:t>Second level bullet</a:t>
            </a:r>
          </a:p>
          <a:p>
            <a:pPr lvl="3"/>
            <a:r>
              <a:rPr lang="en-US"/>
              <a:t>Third level bullet</a:t>
            </a:r>
          </a:p>
          <a:p>
            <a:pPr lvl="4"/>
            <a:r>
              <a:rPr lang="en-US"/>
              <a:t>Fourth level bullet</a:t>
            </a:r>
          </a:p>
        </p:txBody>
      </p:sp>
      <p:grpSp>
        <p:nvGrpSpPr>
          <p:cNvPr id="21" name="Group 20">
            <a:extLst>
              <a:ext uri="{FF2B5EF4-FFF2-40B4-BE49-F238E27FC236}">
                <a16:creationId xmlns:a16="http://schemas.microsoft.com/office/drawing/2014/main" id="{68BB477A-C9AB-4E42-BEA0-CDEC44B18175}"/>
              </a:ext>
            </a:extLst>
          </p:cNvPr>
          <p:cNvGrpSpPr/>
          <p:nvPr userDrawn="1"/>
        </p:nvGrpSpPr>
        <p:grpSpPr>
          <a:xfrm>
            <a:off x="10672238" y="6392339"/>
            <a:ext cx="1150623" cy="385495"/>
            <a:chOff x="8004175" y="4794250"/>
            <a:chExt cx="862967" cy="289121"/>
          </a:xfrm>
        </p:grpSpPr>
        <p:pic>
          <p:nvPicPr>
            <p:cNvPr id="17" name="Picture 16" descr="A close up of a sign&#10;&#10;Description automatically generated">
              <a:extLst>
                <a:ext uri="{FF2B5EF4-FFF2-40B4-BE49-F238E27FC236}">
                  <a16:creationId xmlns:a16="http://schemas.microsoft.com/office/drawing/2014/main" id="{D85B9D30-0856-2A44-8F9F-A576604A0548}"/>
                </a:ext>
              </a:extLst>
            </p:cNvPr>
            <p:cNvPicPr>
              <a:picLocks noChangeAspect="1"/>
            </p:cNvPicPr>
            <p:nvPr userDrawn="1"/>
          </p:nvPicPr>
          <p:blipFill rotWithShape="1">
            <a:blip r:embed="rId19" cstate="screen">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rcRect/>
            <a:stretch/>
          </p:blipFill>
          <p:spPr>
            <a:xfrm>
              <a:off x="8191500" y="4794250"/>
              <a:ext cx="675642" cy="289121"/>
            </a:xfrm>
            <a:prstGeom prst="rect">
              <a:avLst/>
            </a:prstGeom>
          </p:spPr>
        </p:pic>
        <p:pic>
          <p:nvPicPr>
            <p:cNvPr id="20" name="Picture 19" descr="A close up of a sign&#10;&#10;Description automatically generated">
              <a:extLst>
                <a:ext uri="{FF2B5EF4-FFF2-40B4-BE49-F238E27FC236}">
                  <a16:creationId xmlns:a16="http://schemas.microsoft.com/office/drawing/2014/main" id="{CDC8142B-67DB-9540-81FA-1B3130036BCC}"/>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a:stretch/>
          </p:blipFill>
          <p:spPr>
            <a:xfrm>
              <a:off x="8004175" y="4794250"/>
              <a:ext cx="187325" cy="289121"/>
            </a:xfrm>
            <a:prstGeom prst="rect">
              <a:avLst/>
            </a:prstGeom>
          </p:spPr>
        </p:pic>
      </p:grpSp>
    </p:spTree>
    <p:extLst>
      <p:ext uri="{BB962C8B-B14F-4D97-AF65-F5344CB8AC3E}">
        <p14:creationId xmlns:p14="http://schemas.microsoft.com/office/powerpoint/2010/main" val="46488930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transition>
    <p:fade/>
  </p:transition>
  <p:hf hdr="0" ftr="0" dt="0"/>
  <p:txStyles>
    <p:titleStyle>
      <a:lvl1pPr algn="l" defTabSz="609570"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p:titleStyle>
    <p:bodyStyle>
      <a:lvl1pPr marL="160859"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solidFill>
          <a:latin typeface="+mn-lt"/>
          <a:ea typeface="Helvetica Neue Thin" panose="020B0403020202020204" pitchFamily="34" charset="0"/>
          <a:cs typeface="+mn-cs"/>
        </a:defRPr>
      </a:lvl1pPr>
      <a:lvl2pPr marL="160859" indent="-160859" algn="l" defTabSz="609570"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solidFill>
          <a:latin typeface="+mn-lt"/>
          <a:ea typeface="Helvetica Neue Thin" panose="020B0403020202020204" pitchFamily="34" charset="0"/>
          <a:cs typeface="+mn-cs"/>
        </a:defRPr>
      </a:lvl2pPr>
      <a:lvl3pPr marL="459295"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3pPr>
      <a:lvl4pPr marL="764080"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4pPr>
      <a:lvl5pPr marL="1066747" indent="-148159"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5pPr>
      <a:lvl6pPr marL="1950622" indent="0" algn="l" defTabSz="609570"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365"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06"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848" indent="0" algn="l" defTabSz="609570"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
          <p15:clr>
            <a:srgbClr val="F26B43"/>
          </p15:clr>
        </p15:guide>
        <p15:guide id="2" pos="2880">
          <p15:clr>
            <a:srgbClr val="F26B43"/>
          </p15:clr>
        </p15:guide>
        <p15:guide id="3" pos="168">
          <p15:clr>
            <a:srgbClr val="F26B43"/>
          </p15:clr>
        </p15:guide>
        <p15:guide id="5" orient="horz" pos="3163">
          <p15:clr>
            <a:srgbClr val="F26B43"/>
          </p15:clr>
        </p15:guide>
        <p15:guide id="6" pos="5580">
          <p15:clr>
            <a:srgbClr val="F26B43"/>
          </p15:clr>
        </p15:guide>
        <p15:guide id="7" orient="horz" pos="425">
          <p15:clr>
            <a:srgbClr val="F26B43"/>
          </p15:clr>
        </p15:guide>
        <p15:guide id="8" orient="horz" pos="5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10A9F2-A1E0-E94D-82A3-588C1C5F1A1D}"/>
              </a:ext>
            </a:extLst>
          </p:cNvPr>
          <p:cNvSpPr/>
          <p:nvPr userDrawn="1"/>
        </p:nvSpPr>
        <p:spPr>
          <a:xfrm>
            <a:off x="0" y="6267980"/>
            <a:ext cx="12192000" cy="5900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solidFill>
            </a:endParaRPr>
          </a:p>
        </p:txBody>
      </p:sp>
      <p:pic>
        <p:nvPicPr>
          <p:cNvPr id="12" name="Picture 11">
            <a:extLst>
              <a:ext uri="{FF2B5EF4-FFF2-40B4-BE49-F238E27FC236}">
                <a16:creationId xmlns:a16="http://schemas.microsoft.com/office/drawing/2014/main" id="{69A85343-723A-3440-A14C-8D2A91DCAE98}"/>
              </a:ext>
            </a:extLst>
          </p:cNvPr>
          <p:cNvPicPr>
            <a:picLocks noChangeAspect="1"/>
          </p:cNvPicPr>
          <p:nvPr userDrawn="1"/>
        </p:nvPicPr>
        <p:blipFill>
          <a:blip r:embed="rId22" cstate="screen">
            <a:lum bright="100000"/>
            <a:extLst>
              <a:ext uri="{28A0092B-C50C-407E-A947-70E740481C1C}">
                <a14:useLocalDpi xmlns:a14="http://schemas.microsoft.com/office/drawing/2010/main"/>
              </a:ext>
            </a:extLst>
          </a:blip>
          <a:stretch>
            <a:fillRect/>
          </a:stretch>
        </p:blipFill>
        <p:spPr>
          <a:xfrm>
            <a:off x="357807" y="6350767"/>
            <a:ext cx="2413101" cy="434259"/>
          </a:xfrm>
          <a:prstGeom prst="rect">
            <a:avLst/>
          </a:prstGeom>
        </p:spPr>
      </p:pic>
      <p:sp>
        <p:nvSpPr>
          <p:cNvPr id="2" name="Title Placeholder 1"/>
          <p:cNvSpPr>
            <a:spLocks noGrp="1"/>
          </p:cNvSpPr>
          <p:nvPr>
            <p:ph type="title"/>
          </p:nvPr>
        </p:nvSpPr>
        <p:spPr>
          <a:xfrm>
            <a:off x="383396" y="204645"/>
            <a:ext cx="11425211" cy="684355"/>
          </a:xfrm>
          <a:prstGeom prst="rect">
            <a:avLst/>
          </a:prstGeom>
        </p:spPr>
        <p:txBody>
          <a:bodyPr vert="horz" lIns="91440" tIns="45720" rIns="0" bIns="45720" rtlCol="0" anchor="t">
            <a:noAutofit/>
          </a:bodyPr>
          <a:lstStyle/>
          <a:p>
            <a:r>
              <a:rPr lang="en-US" noProof="0"/>
              <a:t>Click to Add Title</a:t>
            </a:r>
          </a:p>
        </p:txBody>
      </p:sp>
      <p:sp>
        <p:nvSpPr>
          <p:cNvPr id="18" name="Rectangle 17">
            <a:extLst>
              <a:ext uri="{FF2B5EF4-FFF2-40B4-BE49-F238E27FC236}">
                <a16:creationId xmlns:a16="http://schemas.microsoft.com/office/drawing/2014/main" id="{BB85E2C7-9DEE-2749-8D3E-424DEB13B151}"/>
              </a:ext>
            </a:extLst>
          </p:cNvPr>
          <p:cNvSpPr/>
          <p:nvPr userDrawn="1"/>
        </p:nvSpPr>
        <p:spPr>
          <a:xfrm>
            <a:off x="5159688" y="6488347"/>
            <a:ext cx="1872629" cy="256545"/>
          </a:xfrm>
          <a:prstGeom prst="rect">
            <a:avLst/>
          </a:prstGeom>
        </p:spPr>
        <p:txBody>
          <a:bodyPr wrap="none" anchor="ctr">
            <a:spAutoFit/>
          </a:bodyPr>
          <a:lstStyle/>
          <a:p>
            <a:pPr marL="0" algn="ctr" defTabSz="609585" rtl="0" eaLnBrk="1" latinLnBrk="0" hangingPunct="1"/>
            <a:r>
              <a:rPr lang="en-US" sz="1067">
                <a:solidFill>
                  <a:schemeClr val="bg1"/>
                </a:solidFill>
              </a:rPr>
              <a:t>Confidential and Proprietary</a:t>
            </a:r>
          </a:p>
        </p:txBody>
      </p:sp>
      <p:sp>
        <p:nvSpPr>
          <p:cNvPr id="3" name="Slide Number Placeholder 2">
            <a:extLst>
              <a:ext uri="{FF2B5EF4-FFF2-40B4-BE49-F238E27FC236}">
                <a16:creationId xmlns:a16="http://schemas.microsoft.com/office/drawing/2014/main" id="{C2F31DDE-E6BB-EF45-952A-D0FA21CC1CF0}"/>
              </a:ext>
            </a:extLst>
          </p:cNvPr>
          <p:cNvSpPr>
            <a:spLocks noGrp="1"/>
          </p:cNvSpPr>
          <p:nvPr>
            <p:ph type="sldNum" sz="quarter" idx="4"/>
          </p:nvPr>
        </p:nvSpPr>
        <p:spPr>
          <a:xfrm>
            <a:off x="11753963" y="6507051"/>
            <a:ext cx="438036" cy="292608"/>
          </a:xfrm>
          <a:prstGeom prst="rect">
            <a:avLst/>
          </a:prstGeom>
        </p:spPr>
        <p:txBody>
          <a:bodyPr vert="horz" lIns="91440" tIns="45720" rIns="91440" bIns="45720" rtlCol="0" anchor="b"/>
          <a:lstStyle>
            <a:lvl1pPr algn="r">
              <a:defRPr sz="1067">
                <a:solidFill>
                  <a:schemeClr val="bg1"/>
                </a:solidFill>
              </a:defRPr>
            </a:lvl1pPr>
          </a:lstStyle>
          <a:p>
            <a:fld id="{AD6BAA4E-5F47-E640-8B90-67FB6D90528D}" type="slidenum">
              <a:rPr lang="en-US" smtClean="0"/>
              <a:pPr/>
              <a:t>‹#›</a:t>
            </a:fld>
            <a:endParaRPr lang="en-US"/>
          </a:p>
        </p:txBody>
      </p:sp>
      <p:sp>
        <p:nvSpPr>
          <p:cNvPr id="13" name="Text Placeholder 3">
            <a:extLst>
              <a:ext uri="{FF2B5EF4-FFF2-40B4-BE49-F238E27FC236}">
                <a16:creationId xmlns:a16="http://schemas.microsoft.com/office/drawing/2014/main" id="{251E2FDE-C943-DC49-81D4-58535D13C7F1}"/>
              </a:ext>
            </a:extLst>
          </p:cNvPr>
          <p:cNvSpPr>
            <a:spLocks noGrp="1"/>
          </p:cNvSpPr>
          <p:nvPr>
            <p:ph type="body" idx="1"/>
          </p:nvPr>
        </p:nvSpPr>
        <p:spPr>
          <a:xfrm>
            <a:off x="383394" y="1230694"/>
            <a:ext cx="11425209" cy="4645173"/>
          </a:xfrm>
          <a:prstGeom prst="rect">
            <a:avLst/>
          </a:prstGeom>
        </p:spPr>
        <p:txBody>
          <a:bodyPr vert="horz" lIns="91440" tIns="45720" rIns="91440" bIns="45720" rtlCol="0">
            <a:noAutofit/>
          </a:bodyPr>
          <a:lstStyle/>
          <a:p>
            <a:pPr lvl="0"/>
            <a:r>
              <a:rPr lang="en-US"/>
              <a:t>Click to add text </a:t>
            </a:r>
          </a:p>
          <a:p>
            <a:pPr lvl="1"/>
            <a:r>
              <a:rPr lang="en-US"/>
              <a:t> First level bullet</a:t>
            </a:r>
          </a:p>
          <a:p>
            <a:pPr lvl="2"/>
            <a:r>
              <a:rPr lang="en-US"/>
              <a:t>Second level bullet</a:t>
            </a:r>
          </a:p>
          <a:p>
            <a:pPr lvl="3"/>
            <a:r>
              <a:rPr lang="en-US"/>
              <a:t>Third level bullet</a:t>
            </a:r>
          </a:p>
          <a:p>
            <a:pPr lvl="4"/>
            <a:r>
              <a:rPr lang="en-US"/>
              <a:t>Fourth level bullet</a:t>
            </a:r>
          </a:p>
        </p:txBody>
      </p:sp>
      <p:pic>
        <p:nvPicPr>
          <p:cNvPr id="5" name="Biogen Logo (White)">
            <a:extLst>
              <a:ext uri="{FF2B5EF4-FFF2-40B4-BE49-F238E27FC236}">
                <a16:creationId xmlns:a16="http://schemas.microsoft.com/office/drawing/2014/main" id="{B5744D59-491A-4539-94D5-666652E5F33E}"/>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674351" y="6394495"/>
            <a:ext cx="1120775" cy="372696"/>
          </a:xfrm>
          <a:prstGeom prst="rect">
            <a:avLst/>
          </a:prstGeom>
        </p:spPr>
      </p:pic>
    </p:spTree>
    <p:extLst>
      <p:ext uri="{BB962C8B-B14F-4D97-AF65-F5344CB8AC3E}">
        <p14:creationId xmlns:p14="http://schemas.microsoft.com/office/powerpoint/2010/main" val="558184506"/>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Lst>
  <p:transition>
    <p:fade/>
  </p:transition>
  <p:hf hdr="0" ftr="0" dt="0"/>
  <p:txStyles>
    <p:titleStyle>
      <a:lvl1pPr algn="l" defTabSz="609585"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p:titleStyle>
    <p:bodyStyle>
      <a:lvl1pPr marL="160863" indent="-160863" algn="l" defTabSz="609585"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lumMod val="50000"/>
            </a:schemeClr>
          </a:solidFill>
          <a:latin typeface="+mn-lt"/>
          <a:ea typeface="Helvetica Neue Thin" panose="020B0403020202020204" pitchFamily="34" charset="0"/>
          <a:cs typeface="+mn-cs"/>
        </a:defRPr>
      </a:lvl1pPr>
      <a:lvl2pPr marL="160863" indent="-160863" algn="l" defTabSz="609585"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lumMod val="50000"/>
            </a:schemeClr>
          </a:solidFill>
          <a:latin typeface="+mn-lt"/>
          <a:ea typeface="Helvetica Neue Thin" panose="020B0403020202020204" pitchFamily="34" charset="0"/>
          <a:cs typeface="+mn-cs"/>
        </a:defRPr>
      </a:lvl2pPr>
      <a:lvl3pPr marL="459306" indent="-158492"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lumMod val="50000"/>
            </a:schemeClr>
          </a:solidFill>
          <a:latin typeface="+mn-lt"/>
          <a:ea typeface="Helvetica Neue Thin" panose="020B0403020202020204" pitchFamily="34" charset="0"/>
          <a:cs typeface="+mn-cs"/>
        </a:defRPr>
      </a:lvl3pPr>
      <a:lvl4pPr marL="764098" indent="-158492"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lumMod val="50000"/>
            </a:schemeClr>
          </a:solidFill>
          <a:latin typeface="+mn-lt"/>
          <a:ea typeface="Helvetica Neue Thin" panose="020B0403020202020204" pitchFamily="34" charset="0"/>
          <a:cs typeface="+mn-cs"/>
        </a:defRPr>
      </a:lvl4pPr>
      <a:lvl5pPr marL="1066773" indent="-148163" algn="l" defTabSz="609585"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lumMod val="50000"/>
            </a:schemeClr>
          </a:solidFill>
          <a:latin typeface="+mn-lt"/>
          <a:ea typeface="Helvetica Neue Thin" panose="020B0403020202020204" pitchFamily="34" charset="0"/>
          <a:cs typeface="+mn-cs"/>
        </a:defRPr>
      </a:lvl5pPr>
      <a:lvl6pPr marL="1950671" indent="0" algn="l" defTabSz="609585"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422"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73" indent="0" algn="l" defTabSz="609585"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924" indent="0" algn="l" defTabSz="609585"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3">
          <p15:clr>
            <a:srgbClr val="F26B43"/>
          </p15:clr>
        </p15:guide>
        <p15:guide id="2" pos="2880">
          <p15:clr>
            <a:srgbClr val="F26B43"/>
          </p15:clr>
        </p15:guide>
        <p15:guide id="3" pos="168">
          <p15:clr>
            <a:srgbClr val="F26B43"/>
          </p15:clr>
        </p15:guide>
        <p15:guide id="5" orient="horz" pos="3163">
          <p15:clr>
            <a:srgbClr val="F26B43"/>
          </p15:clr>
        </p15:guide>
        <p15:guide id="6" pos="5580">
          <p15:clr>
            <a:srgbClr val="F26B43"/>
          </p15:clr>
        </p15:guide>
        <p15:guide id="7" orient="horz" pos="425">
          <p15:clr>
            <a:srgbClr val="F26B43"/>
          </p15:clr>
        </p15:guide>
        <p15:guide id="8" orient="horz" pos="5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9.jpeg"/><Relationship Id="rId5" Type="http://schemas.openxmlformats.org/officeDocument/2006/relationships/image" Target="../media/image38.emf"/><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9.xml"/><Relationship Id="rId7"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57.emf"/><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8/10/relationships/comments" Target="../comments/modernComment_7FFD55A3_E4A5B4C2.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60.emf"/><Relationship Id="rId13" Type="http://schemas.openxmlformats.org/officeDocument/2006/relationships/oleObject" Target="../embeddings/oleObject5.bin"/><Relationship Id="rId18" Type="http://schemas.openxmlformats.org/officeDocument/2006/relationships/oleObject" Target="../embeddings/oleObject7.bin"/><Relationship Id="rId3" Type="http://schemas.openxmlformats.org/officeDocument/2006/relationships/notesSlide" Target="../notesSlides/notesSlide12.xml"/><Relationship Id="rId21" Type="http://schemas.openxmlformats.org/officeDocument/2006/relationships/image" Target="../media/image66.emf"/><Relationship Id="rId7" Type="http://schemas.openxmlformats.org/officeDocument/2006/relationships/oleObject" Target="../embeddings/oleObject2.bin"/><Relationship Id="rId12" Type="http://schemas.openxmlformats.org/officeDocument/2006/relationships/image" Target="../media/image62.emf"/><Relationship Id="rId17" Type="http://schemas.openxmlformats.org/officeDocument/2006/relationships/image" Target="../media/image71.png"/><Relationship Id="rId2" Type="http://schemas.openxmlformats.org/officeDocument/2006/relationships/slideLayout" Target="../slideLayouts/slideLayout14.xml"/><Relationship Id="rId16" Type="http://schemas.openxmlformats.org/officeDocument/2006/relationships/image" Target="../media/image64.emf"/><Relationship Id="rId20" Type="http://schemas.openxmlformats.org/officeDocument/2006/relationships/oleObject" Target="../embeddings/oleObject8.bin"/><Relationship Id="rId1" Type="http://schemas.openxmlformats.org/officeDocument/2006/relationships/vmlDrawing" Target="../drawings/vmlDrawing2.vml"/><Relationship Id="rId6" Type="http://schemas.openxmlformats.org/officeDocument/2006/relationships/image" Target="../media/image70.png"/><Relationship Id="rId11" Type="http://schemas.openxmlformats.org/officeDocument/2006/relationships/oleObject" Target="../embeddings/oleObject4.bin"/><Relationship Id="rId5" Type="http://schemas.openxmlformats.org/officeDocument/2006/relationships/image" Target="../media/image69.png"/><Relationship Id="rId15" Type="http://schemas.openxmlformats.org/officeDocument/2006/relationships/oleObject" Target="../embeddings/oleObject6.bin"/><Relationship Id="rId23" Type="http://schemas.openxmlformats.org/officeDocument/2006/relationships/image" Target="../media/image67.emf"/><Relationship Id="rId10" Type="http://schemas.openxmlformats.org/officeDocument/2006/relationships/image" Target="../media/image61.emf"/><Relationship Id="rId19" Type="http://schemas.openxmlformats.org/officeDocument/2006/relationships/image" Target="../media/image65.emf"/><Relationship Id="rId4" Type="http://schemas.openxmlformats.org/officeDocument/2006/relationships/image" Target="../media/image68.png"/><Relationship Id="rId9" Type="http://schemas.openxmlformats.org/officeDocument/2006/relationships/oleObject" Target="../embeddings/oleObject3.bin"/><Relationship Id="rId14" Type="http://schemas.openxmlformats.org/officeDocument/2006/relationships/image" Target="../media/image63.emf"/><Relationship Id="rId22"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3.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72.emf"/><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77.png"/><Relationship Id="rId3" Type="http://schemas.openxmlformats.org/officeDocument/2006/relationships/notesSlide" Target="../notesSlides/notesSlide14.xml"/><Relationship Id="rId7" Type="http://schemas.openxmlformats.org/officeDocument/2006/relationships/diagramLayout" Target="../diagrams/layout2.xml"/><Relationship Id="rId12" Type="http://schemas.openxmlformats.org/officeDocument/2006/relationships/image" Target="../media/image76.png"/><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diagramData" Target="../diagrams/data2.xml"/><Relationship Id="rId11" Type="http://schemas.openxmlformats.org/officeDocument/2006/relationships/image" Target="../media/image75.png"/><Relationship Id="rId5" Type="http://schemas.openxmlformats.org/officeDocument/2006/relationships/image" Target="../media/image74.emf"/><Relationship Id="rId10" Type="http://schemas.microsoft.com/office/2007/relationships/diagramDrawing" Target="../diagrams/drawing2.xml"/><Relationship Id="rId4" Type="http://schemas.openxmlformats.org/officeDocument/2006/relationships/oleObject" Target="../embeddings/oleObject12.bin"/><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1.emf"/><Relationship Id="rId3" Type="http://schemas.openxmlformats.org/officeDocument/2006/relationships/notesSlide" Target="../notesSlides/notesSlide15.xml"/><Relationship Id="rId7" Type="http://schemas.openxmlformats.org/officeDocument/2006/relationships/oleObject" Target="../embeddings/oleObject15.bin"/><Relationship Id="rId12"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oleObject" Target="../embeddings/oleObject17.bin"/><Relationship Id="rId5" Type="http://schemas.openxmlformats.org/officeDocument/2006/relationships/image" Target="../media/image78.emf"/><Relationship Id="rId15" Type="http://schemas.openxmlformats.org/officeDocument/2006/relationships/image" Target="../media/image82.emf"/><Relationship Id="rId10" Type="http://schemas.openxmlformats.org/officeDocument/2006/relationships/image" Target="../media/image80.emf"/><Relationship Id="rId4" Type="http://schemas.openxmlformats.org/officeDocument/2006/relationships/oleObject" Target="../embeddings/oleObject13.bin"/><Relationship Id="rId9" Type="http://schemas.openxmlformats.org/officeDocument/2006/relationships/oleObject" Target="../embeddings/oleObject16.bin"/><Relationship Id="rId14" Type="http://schemas.openxmlformats.org/officeDocument/2006/relationships/oleObject" Target="../embeddings/oleObject19.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85.emf"/><Relationship Id="rId18" Type="http://schemas.openxmlformats.org/officeDocument/2006/relationships/oleObject" Target="../embeddings/oleObject27.bin"/><Relationship Id="rId3" Type="http://schemas.openxmlformats.org/officeDocument/2006/relationships/notesSlide" Target="../notesSlides/notesSlide16.xml"/><Relationship Id="rId21" Type="http://schemas.openxmlformats.org/officeDocument/2006/relationships/image" Target="../media/image89.emf"/><Relationship Id="rId7" Type="http://schemas.openxmlformats.org/officeDocument/2006/relationships/image" Target="../media/image83.emf"/><Relationship Id="rId12" Type="http://schemas.openxmlformats.org/officeDocument/2006/relationships/oleObject" Target="../embeddings/oleObject24.bin"/><Relationship Id="rId17" Type="http://schemas.openxmlformats.org/officeDocument/2006/relationships/image" Target="../media/image87.emf"/><Relationship Id="rId25" Type="http://schemas.openxmlformats.org/officeDocument/2006/relationships/image" Target="../media/image91.emf"/><Relationship Id="rId2" Type="http://schemas.openxmlformats.org/officeDocument/2006/relationships/slideLayout" Target="../slideLayouts/slideLayout14.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84.emf"/><Relationship Id="rId24" Type="http://schemas.openxmlformats.org/officeDocument/2006/relationships/oleObject" Target="../embeddings/oleObject30.bin"/><Relationship Id="rId5" Type="http://schemas.openxmlformats.org/officeDocument/2006/relationships/image" Target="../media/image78.emf"/><Relationship Id="rId15" Type="http://schemas.openxmlformats.org/officeDocument/2006/relationships/image" Target="../media/image86.emf"/><Relationship Id="rId23" Type="http://schemas.openxmlformats.org/officeDocument/2006/relationships/image" Target="../media/image90.emf"/><Relationship Id="rId10" Type="http://schemas.openxmlformats.org/officeDocument/2006/relationships/oleObject" Target="../embeddings/oleObject23.bin"/><Relationship Id="rId19" Type="http://schemas.openxmlformats.org/officeDocument/2006/relationships/image" Target="../media/image88.emf"/><Relationship Id="rId4" Type="http://schemas.openxmlformats.org/officeDocument/2006/relationships/oleObject" Target="../embeddings/oleObject20.bin"/><Relationship Id="rId9" Type="http://schemas.openxmlformats.org/officeDocument/2006/relationships/image" Target="../media/image79.emf"/><Relationship Id="rId14" Type="http://schemas.openxmlformats.org/officeDocument/2006/relationships/oleObject" Target="../embeddings/oleObject25.bin"/><Relationship Id="rId22"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36.bin"/><Relationship Id="rId3" Type="http://schemas.openxmlformats.org/officeDocument/2006/relationships/notesSlide" Target="../notesSlides/notesSlide17.xml"/><Relationship Id="rId7" Type="http://schemas.openxmlformats.org/officeDocument/2006/relationships/oleObject" Target="../embeddings/oleObject33.bin"/><Relationship Id="rId12" Type="http://schemas.openxmlformats.org/officeDocument/2006/relationships/image" Target="../media/image94.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32.bin"/><Relationship Id="rId11" Type="http://schemas.openxmlformats.org/officeDocument/2006/relationships/oleObject" Target="../embeddings/oleObject35.bin"/><Relationship Id="rId5" Type="http://schemas.openxmlformats.org/officeDocument/2006/relationships/image" Target="../media/image78.emf"/><Relationship Id="rId10" Type="http://schemas.openxmlformats.org/officeDocument/2006/relationships/image" Target="../media/image93.emf"/><Relationship Id="rId4" Type="http://schemas.openxmlformats.org/officeDocument/2006/relationships/oleObject" Target="../embeddings/oleObject31.bin"/><Relationship Id="rId9" Type="http://schemas.openxmlformats.org/officeDocument/2006/relationships/oleObject" Target="../embeddings/oleObject34.bin"/><Relationship Id="rId14" Type="http://schemas.openxmlformats.org/officeDocument/2006/relationships/image" Target="../media/image95.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oleObject" Target="../embeddings/oleObject41.bin"/><Relationship Id="rId3" Type="http://schemas.openxmlformats.org/officeDocument/2006/relationships/notesSlide" Target="../notesSlides/notesSlide18.xml"/><Relationship Id="rId7" Type="http://schemas.openxmlformats.org/officeDocument/2006/relationships/image" Target="../media/image96.emf"/><Relationship Id="rId12" Type="http://schemas.openxmlformats.org/officeDocument/2006/relationships/image" Target="../media/image100.png"/><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38.bin"/><Relationship Id="rId11" Type="http://schemas.openxmlformats.org/officeDocument/2006/relationships/image" Target="../media/image98.emf"/><Relationship Id="rId5" Type="http://schemas.openxmlformats.org/officeDocument/2006/relationships/image" Target="../media/image78.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97.emf"/><Relationship Id="rId14" Type="http://schemas.openxmlformats.org/officeDocument/2006/relationships/image" Target="../media/image99.emf"/></Relationships>
</file>

<file path=ppt/slides/_rels/slide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33.xml"/><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C8_28756A1D.xm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25.xml"/><Relationship Id="rId7" Type="http://schemas.openxmlformats.org/officeDocument/2006/relationships/image" Target="../media/image106.emf"/><Relationship Id="rId2" Type="http://schemas.openxmlformats.org/officeDocument/2006/relationships/slideLayout" Target="../slideLayouts/slideLayout103.xml"/><Relationship Id="rId1" Type="http://schemas.openxmlformats.org/officeDocument/2006/relationships/vmlDrawing" Target="../drawings/vmlDrawing9.vml"/><Relationship Id="rId6" Type="http://schemas.openxmlformats.org/officeDocument/2006/relationships/oleObject" Target="../embeddings/oleObject43.bin"/><Relationship Id="rId5" Type="http://schemas.openxmlformats.org/officeDocument/2006/relationships/image" Target="../media/image105.emf"/><Relationship Id="rId4" Type="http://schemas.openxmlformats.org/officeDocument/2006/relationships/oleObject" Target="../embeddings/oleObject42.bin"/></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microsoft.com/office/2018/10/relationships/comments" Target="../comments/modernComment_7FFD55AF_89D0F2C.xml"/><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11.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microsoft.com/office/2018/10/relationships/comments" Target="../comments/modernComment_7FFD55B2_1D953281.xm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112.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microsoft.com/office/2018/10/relationships/comments" Target="../comments/modernComment_2F1_942694CA.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106.xml"/><Relationship Id="rId4" Type="http://schemas.openxmlformats.org/officeDocument/2006/relationships/image" Target="../media/image120.emf"/></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107.xml"/><Relationship Id="rId1" Type="http://schemas.openxmlformats.org/officeDocument/2006/relationships/vmlDrawing" Target="../drawings/vmlDrawing10.vml"/><Relationship Id="rId6" Type="http://schemas.openxmlformats.org/officeDocument/2006/relationships/image" Target="../media/image123.emf"/><Relationship Id="rId5" Type="http://schemas.openxmlformats.org/officeDocument/2006/relationships/oleObject" Target="../embeddings/oleObject46.bin"/><Relationship Id="rId4" Type="http://schemas.openxmlformats.org/officeDocument/2006/relationships/image" Target="../media/image122.emf"/></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06.xml"/><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1.bin"/><Relationship Id="rId18" Type="http://schemas.openxmlformats.org/officeDocument/2006/relationships/oleObject" Target="../embeddings/oleObject52.bin"/><Relationship Id="rId3" Type="http://schemas.openxmlformats.org/officeDocument/2006/relationships/notesSlide" Target="../notesSlides/notesSlide33.xml"/><Relationship Id="rId21" Type="http://schemas.openxmlformats.org/officeDocument/2006/relationships/image" Target="../media/image132.emf"/><Relationship Id="rId7" Type="http://schemas.openxmlformats.org/officeDocument/2006/relationships/image" Target="../media/image128.emf"/><Relationship Id="rId12" Type="http://schemas.openxmlformats.org/officeDocument/2006/relationships/image" Target="../media/image135.png"/><Relationship Id="rId17" Type="http://schemas.openxmlformats.org/officeDocument/2006/relationships/image" Target="../media/image138.png"/><Relationship Id="rId2" Type="http://schemas.openxmlformats.org/officeDocument/2006/relationships/slideLayout" Target="../slideLayouts/slideLayout121.xml"/><Relationship Id="rId16" Type="http://schemas.openxmlformats.org/officeDocument/2006/relationships/image" Target="../media/image137.png"/><Relationship Id="rId20" Type="http://schemas.openxmlformats.org/officeDocument/2006/relationships/oleObject" Target="../embeddings/oleObject53.bin"/><Relationship Id="rId1" Type="http://schemas.openxmlformats.org/officeDocument/2006/relationships/vmlDrawing" Target="../drawings/vmlDrawing11.vml"/><Relationship Id="rId6" Type="http://schemas.openxmlformats.org/officeDocument/2006/relationships/oleObject" Target="../embeddings/oleObject49.bin"/><Relationship Id="rId11" Type="http://schemas.openxmlformats.org/officeDocument/2006/relationships/image" Target="../media/image134.png"/><Relationship Id="rId5" Type="http://schemas.openxmlformats.org/officeDocument/2006/relationships/image" Target="../media/image127.emf"/><Relationship Id="rId15" Type="http://schemas.openxmlformats.org/officeDocument/2006/relationships/image" Target="../media/image136.png"/><Relationship Id="rId10" Type="http://schemas.openxmlformats.org/officeDocument/2006/relationships/image" Target="../media/image133.png"/><Relationship Id="rId19" Type="http://schemas.openxmlformats.org/officeDocument/2006/relationships/image" Target="../media/image131.emf"/><Relationship Id="rId4" Type="http://schemas.openxmlformats.org/officeDocument/2006/relationships/oleObject" Target="../embeddings/oleObject48.bin"/><Relationship Id="rId9" Type="http://schemas.openxmlformats.org/officeDocument/2006/relationships/image" Target="../media/image129.emf"/><Relationship Id="rId14" Type="http://schemas.openxmlformats.org/officeDocument/2006/relationships/image" Target="../media/image130.emf"/><Relationship Id="rId22" Type="http://schemas.openxmlformats.org/officeDocument/2006/relationships/image" Target="../media/image13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42.emf"/><Relationship Id="rId2" Type="http://schemas.openxmlformats.org/officeDocument/2006/relationships/slideLayout" Target="../slideLayouts/slideLayout121.xml"/><Relationship Id="rId1" Type="http://schemas.openxmlformats.org/officeDocument/2006/relationships/vmlDrawing" Target="../drawings/vmlDrawing12.vml"/><Relationship Id="rId6" Type="http://schemas.openxmlformats.org/officeDocument/2006/relationships/image" Target="../media/image140.emf"/><Relationship Id="rId5" Type="http://schemas.openxmlformats.org/officeDocument/2006/relationships/oleObject" Target="../embeddings/oleObject54.bin"/><Relationship Id="rId4" Type="http://schemas.openxmlformats.org/officeDocument/2006/relationships/image" Target="../media/image141.emf"/></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121.xml"/></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116.xml"/><Relationship Id="rId5" Type="http://schemas.openxmlformats.org/officeDocument/2006/relationships/image" Target="../media/image146.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7.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D55A5_A61A67A1.xm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slideLayout" Target="../slideLayouts/slideLayout107.xml"/><Relationship Id="rId7" Type="http://schemas.openxmlformats.org/officeDocument/2006/relationships/image" Target="../media/image150.png"/><Relationship Id="rId2" Type="http://schemas.openxmlformats.org/officeDocument/2006/relationships/tags" Target="../tags/tag2.xml"/><Relationship Id="rId1" Type="http://schemas.openxmlformats.org/officeDocument/2006/relationships/vmlDrawing" Target="../drawings/vmlDrawing13.v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oleObject" Target="../embeddings/oleObject55.bin"/><Relationship Id="rId10" Type="http://schemas.openxmlformats.org/officeDocument/2006/relationships/image" Target="../media/image153.png"/><Relationship Id="rId4" Type="http://schemas.openxmlformats.org/officeDocument/2006/relationships/notesSlide" Target="../notesSlides/notesSlide38.xml"/><Relationship Id="rId9" Type="http://schemas.openxmlformats.org/officeDocument/2006/relationships/image" Target="../media/image152.png"/></Relationships>
</file>

<file path=ppt/slides/_rels/slide6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slideLayout" Target="../slideLayouts/slideLayout107.xml"/><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tags" Target="../tags/tag3.xml"/><Relationship Id="rId1" Type="http://schemas.openxmlformats.org/officeDocument/2006/relationships/vmlDrawing" Target="../drawings/vmlDrawing14.vml"/><Relationship Id="rId6" Type="http://schemas.openxmlformats.org/officeDocument/2006/relationships/image" Target="../media/image149.emf"/><Relationship Id="rId11" Type="http://schemas.openxmlformats.org/officeDocument/2006/relationships/image" Target="../media/image159.png"/><Relationship Id="rId5" Type="http://schemas.openxmlformats.org/officeDocument/2006/relationships/oleObject" Target="../embeddings/oleObject56.bin"/><Relationship Id="rId10" Type="http://schemas.openxmlformats.org/officeDocument/2006/relationships/image" Target="../media/image158.png"/><Relationship Id="rId4" Type="http://schemas.openxmlformats.org/officeDocument/2006/relationships/notesSlide" Target="../notesSlides/notesSlide39.xml"/><Relationship Id="rId9" Type="http://schemas.openxmlformats.org/officeDocument/2006/relationships/image" Target="../media/image1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cument"/>
          <p:cNvSpPr>
            <a:spLocks noEditPoints="1" noChangeArrowheads="1"/>
          </p:cNvSpPr>
          <p:nvPr/>
        </p:nvSpPr>
        <p:spPr bwMode="auto">
          <a:xfrm>
            <a:off x="1138518" y="97366"/>
            <a:ext cx="9780494" cy="1166657"/>
          </a:xfrm>
          <a:custGeom>
            <a:avLst/>
            <a:gdLst>
              <a:gd name="T0" fmla="*/ 2147483647 w 21600"/>
              <a:gd name="T1" fmla="*/ 1055167420 h 21600"/>
              <a:gd name="T2" fmla="*/ 2147483647 w 21600"/>
              <a:gd name="T3" fmla="*/ 529193465 h 21600"/>
              <a:gd name="T4" fmla="*/ 2147483647 w 21600"/>
              <a:gd name="T5" fmla="*/ 3950675 h 21600"/>
              <a:gd name="T6" fmla="*/ 2147483647 w 21600"/>
              <a:gd name="T7" fmla="*/ 519584285 h 21600"/>
              <a:gd name="T8" fmla="*/ 2147483647 w 21600"/>
              <a:gd name="T9" fmla="*/ 1055167420 h 21600"/>
              <a:gd name="T10" fmla="*/ 0 w 21600"/>
              <a:gd name="T11" fmla="*/ 0 h 21600"/>
              <a:gd name="T12" fmla="*/ 2147483647 w 21600"/>
              <a:gd name="T13" fmla="*/ 0 h 21600"/>
              <a:gd name="T14" fmla="*/ 2147483647 w 21600"/>
              <a:gd name="T15" fmla="*/ 105360635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algn="ctr"/>
            <a:r>
              <a:rPr lang="en-US" sz="2400">
                <a:solidFill>
                  <a:schemeClr val="tx2"/>
                </a:solidFill>
                <a:cs typeface="Arial" charset="0"/>
              </a:rPr>
              <a:t>General Instructions</a:t>
            </a:r>
          </a:p>
          <a:p>
            <a:pPr algn="ctr"/>
            <a:r>
              <a:rPr lang="en-US" sz="2400">
                <a:solidFill>
                  <a:schemeClr val="tx2"/>
                </a:solidFill>
                <a:cs typeface="Arial" charset="0"/>
              </a:rPr>
              <a:t>Delete this slide and green notes before finalizing presentation</a:t>
            </a:r>
          </a:p>
        </p:txBody>
      </p:sp>
      <p:sp>
        <p:nvSpPr>
          <p:cNvPr id="6" name="Rectangle 3"/>
          <p:cNvSpPr txBox="1">
            <a:spLocks noChangeArrowheads="1"/>
          </p:cNvSpPr>
          <p:nvPr/>
        </p:nvSpPr>
        <p:spPr bwMode="auto">
          <a:xfrm>
            <a:off x="1770063" y="1443648"/>
            <a:ext cx="8636000" cy="470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400" kern="1200">
                <a:solidFill>
                  <a:srgbClr val="7C878E"/>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400" kern="1200">
                <a:solidFill>
                  <a:srgbClr val="7C878E"/>
                </a:solidFill>
                <a:latin typeface="+mn-lt"/>
                <a:ea typeface="ＭＳ Ｐゴシック" charset="0"/>
                <a:cs typeface="+mn-cs"/>
              </a:defRPr>
            </a:lvl2pPr>
            <a:lvl3pPr marL="1085850" indent="-171450" algn="l" defTabSz="457200" rtl="0" eaLnBrk="1" fontAlgn="base" hangingPunct="1">
              <a:spcBef>
                <a:spcPct val="20000"/>
              </a:spcBef>
              <a:spcAft>
                <a:spcPct val="0"/>
              </a:spcAft>
              <a:buFont typeface="Arial" charset="0"/>
              <a:buChar char="•"/>
              <a:defRPr sz="1400" kern="1200">
                <a:solidFill>
                  <a:srgbClr val="7C878E"/>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400" kern="1200">
                <a:solidFill>
                  <a:srgbClr val="7C878E"/>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1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spcAft>
                <a:spcPts val="300"/>
              </a:spcAft>
            </a:pPr>
            <a:r>
              <a:rPr lang="en-US" b="1">
                <a:solidFill>
                  <a:srgbClr val="000000"/>
                </a:solidFill>
                <a:latin typeface="Arial" charset="0"/>
              </a:rPr>
              <a:t>Programs are allotted 60 min for Lead ID decisions.</a:t>
            </a:r>
          </a:p>
          <a:p>
            <a:pPr>
              <a:spcBef>
                <a:spcPts val="600"/>
              </a:spcBef>
              <a:spcAft>
                <a:spcPts val="300"/>
              </a:spcAft>
            </a:pPr>
            <a:r>
              <a:rPr lang="en-US" b="1">
                <a:solidFill>
                  <a:srgbClr val="000000"/>
                </a:solidFill>
                <a:latin typeface="Arial" charset="0"/>
              </a:rPr>
              <a:t>Team should plan to present all key slides within 20 min and allow 40 min for discussion; assume the DPAC committee has reviewed the pre-reads..</a:t>
            </a:r>
          </a:p>
          <a:p>
            <a:pPr>
              <a:spcBef>
                <a:spcPts val="600"/>
              </a:spcBef>
              <a:spcAft>
                <a:spcPts val="300"/>
              </a:spcAft>
            </a:pPr>
            <a:r>
              <a:rPr lang="en-US" b="1">
                <a:solidFill>
                  <a:srgbClr val="000000"/>
                </a:solidFill>
                <a:latin typeface="Arial" charset="0"/>
              </a:rPr>
              <a:t>We suggest </a:t>
            </a:r>
            <a:r>
              <a:rPr lang="en-US" b="1" u="sng">
                <a:solidFill>
                  <a:srgbClr val="000000"/>
                </a:solidFill>
                <a:latin typeface="Arial" charset="0"/>
              </a:rPr>
              <a:t>~15 slides </a:t>
            </a:r>
            <a:r>
              <a:rPr lang="en-US" b="1">
                <a:solidFill>
                  <a:srgbClr val="000000"/>
                </a:solidFill>
                <a:latin typeface="Arial" charset="0"/>
              </a:rPr>
              <a:t>within the main deck; back-up slides can be much more comprehensive.</a:t>
            </a:r>
          </a:p>
          <a:p>
            <a:pPr>
              <a:spcBef>
                <a:spcPts val="600"/>
              </a:spcBef>
              <a:spcAft>
                <a:spcPts val="300"/>
              </a:spcAft>
            </a:pPr>
            <a:r>
              <a:rPr lang="en-US" b="1" u="sng">
                <a:solidFill>
                  <a:srgbClr val="000000"/>
                </a:solidFill>
                <a:latin typeface="Arial" charset="0"/>
              </a:rPr>
              <a:t>One week</a:t>
            </a:r>
            <a:r>
              <a:rPr lang="en-US" b="1">
                <a:solidFill>
                  <a:srgbClr val="000000"/>
                </a:solidFill>
                <a:latin typeface="Arial" charset="0"/>
              </a:rPr>
              <a:t> prior to the meeting, deposit your presentation into the DPAC </a:t>
            </a:r>
            <a:r>
              <a:rPr lang="en-US" b="1" err="1">
                <a:solidFill>
                  <a:srgbClr val="000000"/>
                </a:solidFill>
                <a:latin typeface="Arial" charset="0"/>
              </a:rPr>
              <a:t>TeamNet</a:t>
            </a:r>
            <a:r>
              <a:rPr lang="en-US" b="1">
                <a:solidFill>
                  <a:srgbClr val="000000"/>
                </a:solidFill>
                <a:latin typeface="Arial" charset="0"/>
              </a:rPr>
              <a:t> folder so it can be reviewed by the committee: </a:t>
            </a:r>
            <a:r>
              <a:rPr lang="en-US" b="1" err="1">
                <a:solidFill>
                  <a:srgbClr val="000000"/>
                </a:solidFill>
                <a:latin typeface="Arial" charset="0"/>
              </a:rPr>
              <a:t>name_stage</a:t>
            </a:r>
            <a:r>
              <a:rPr lang="en-US" b="1">
                <a:solidFill>
                  <a:srgbClr val="000000"/>
                </a:solidFill>
                <a:latin typeface="Arial" charset="0"/>
              </a:rPr>
              <a:t> </a:t>
            </a:r>
            <a:r>
              <a:rPr lang="en-US" b="1" err="1">
                <a:solidFill>
                  <a:srgbClr val="000000"/>
                </a:solidFill>
                <a:latin typeface="Arial" charset="0"/>
              </a:rPr>
              <a:t>gate_date_preread</a:t>
            </a:r>
            <a:endParaRPr lang="en-US" b="1">
              <a:solidFill>
                <a:srgbClr val="000000"/>
              </a:solidFill>
              <a:latin typeface="Arial" charset="0"/>
            </a:endParaRPr>
          </a:p>
          <a:p>
            <a:pPr>
              <a:spcBef>
                <a:spcPts val="600"/>
              </a:spcBef>
              <a:spcAft>
                <a:spcPts val="300"/>
              </a:spcAft>
            </a:pPr>
            <a:r>
              <a:rPr lang="en-US" b="1">
                <a:solidFill>
                  <a:srgbClr val="000000"/>
                </a:solidFill>
                <a:latin typeface="Arial" charset="0"/>
              </a:rPr>
              <a:t>Final edits should be made by noon the day before the presentation and deposited in the DPAC </a:t>
            </a:r>
            <a:r>
              <a:rPr lang="en-US" b="1" err="1">
                <a:solidFill>
                  <a:srgbClr val="000000"/>
                </a:solidFill>
                <a:latin typeface="Arial" charset="0"/>
              </a:rPr>
              <a:t>TeamNet</a:t>
            </a:r>
            <a:r>
              <a:rPr lang="en-US" b="1">
                <a:solidFill>
                  <a:srgbClr val="000000"/>
                </a:solidFill>
                <a:latin typeface="Arial" charset="0"/>
              </a:rPr>
              <a:t> folder: program </a:t>
            </a:r>
            <a:r>
              <a:rPr lang="en-US" b="1" err="1">
                <a:solidFill>
                  <a:srgbClr val="000000"/>
                </a:solidFill>
                <a:latin typeface="Arial" charset="0"/>
              </a:rPr>
              <a:t>name_stage</a:t>
            </a:r>
            <a:r>
              <a:rPr lang="en-US" b="1">
                <a:solidFill>
                  <a:srgbClr val="000000"/>
                </a:solidFill>
                <a:latin typeface="Arial" charset="0"/>
              </a:rPr>
              <a:t> </a:t>
            </a:r>
            <a:r>
              <a:rPr lang="en-US" b="1" err="1">
                <a:solidFill>
                  <a:srgbClr val="000000"/>
                </a:solidFill>
                <a:latin typeface="Arial" charset="0"/>
              </a:rPr>
              <a:t>gate_date_showfile</a:t>
            </a:r>
            <a:endParaRPr lang="en-US" sz="1000" b="1">
              <a:solidFill>
                <a:srgbClr val="000000"/>
              </a:solidFill>
              <a:latin typeface="Arial" charset="0"/>
            </a:endParaRPr>
          </a:p>
          <a:p>
            <a:pPr>
              <a:spcBef>
                <a:spcPts val="600"/>
              </a:spcBef>
              <a:spcAft>
                <a:spcPts val="300"/>
              </a:spcAft>
            </a:pPr>
            <a:r>
              <a:rPr lang="en-US" b="1">
                <a:solidFill>
                  <a:srgbClr val="000000"/>
                </a:solidFill>
                <a:latin typeface="Arial" charset="0"/>
              </a:rPr>
              <a:t>Green notes throughout the this document provide instruction to the presenter and should be deleted before the slides are finalized.</a:t>
            </a:r>
          </a:p>
          <a:p>
            <a:pPr>
              <a:spcBef>
                <a:spcPts val="600"/>
              </a:spcBef>
              <a:spcAft>
                <a:spcPts val="300"/>
              </a:spcAft>
            </a:pPr>
            <a:r>
              <a:rPr lang="en-US" b="1" i="1">
                <a:solidFill>
                  <a:srgbClr val="000000"/>
                </a:solidFill>
                <a:latin typeface="Arial" charset="0"/>
              </a:rPr>
              <a:t>The following slide deck provides a recommended organization structure for presentations, but team leaders should use their judgment to ensure that the presentation focuses on the key issues for a given program at its current stage:.</a:t>
            </a:r>
            <a:r>
              <a:rPr lang="en-US" b="1" i="1" u="sng">
                <a:solidFill>
                  <a:srgbClr val="000000"/>
                </a:solidFill>
                <a:latin typeface="Arial" charset="0"/>
              </a:rPr>
              <a:t> bolded portions are stage gate requirements that must be included within the presentation deck or highlighted if missing at this stage.</a:t>
            </a:r>
            <a:endParaRPr lang="en-US" b="1" i="1">
              <a:solidFill>
                <a:srgbClr val="000000"/>
              </a:solidFill>
              <a:latin typeface="Arial" charset="0"/>
            </a:endParaRPr>
          </a:p>
          <a:p>
            <a:pPr>
              <a:spcBef>
                <a:spcPts val="600"/>
              </a:spcBef>
              <a:spcAft>
                <a:spcPts val="300"/>
              </a:spcAft>
            </a:pPr>
            <a:r>
              <a:rPr lang="en-US" b="1">
                <a:solidFill>
                  <a:srgbClr val="000000"/>
                </a:solidFill>
                <a:latin typeface="Arial" charset="0"/>
              </a:rPr>
              <a:t>As a best practice, teams should ensure full cross-functional alignment within the team regarding presentation content prior to </a:t>
            </a:r>
            <a:r>
              <a:rPr lang="en-US" sz="1200" b="1">
                <a:solidFill>
                  <a:srgbClr val="000000"/>
                </a:solidFill>
                <a:latin typeface="Arial" charset="0"/>
              </a:rPr>
              <a:t>DPAC.</a:t>
            </a:r>
            <a:endParaRPr lang="en-US" sz="1100" b="1">
              <a:solidFill>
                <a:srgbClr val="000000"/>
              </a:solidFill>
              <a:latin typeface="Arial" charset="0"/>
            </a:endParaRPr>
          </a:p>
        </p:txBody>
      </p:sp>
    </p:spTree>
    <p:extLst>
      <p:ext uri="{BB962C8B-B14F-4D97-AF65-F5344CB8AC3E}">
        <p14:creationId xmlns:p14="http://schemas.microsoft.com/office/powerpoint/2010/main" val="2335237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Huntington’s Disease</a:t>
            </a:r>
            <a:endParaRPr lang="en-US" i="1">
              <a:solidFill>
                <a:schemeClr val="bg1"/>
              </a:solidFill>
              <a:latin typeface="Arial Narrow" panose="020B0606020202030204" pitchFamily="34" charset="0"/>
            </a:endParaRPr>
          </a:p>
        </p:txBody>
      </p:sp>
      <p:sp>
        <p:nvSpPr>
          <p:cNvPr id="48" name="TextBox 47">
            <a:extLst>
              <a:ext uri="{FF2B5EF4-FFF2-40B4-BE49-F238E27FC236}">
                <a16:creationId xmlns:a16="http://schemas.microsoft.com/office/drawing/2014/main" id="{8DBDDB2E-DED1-2144-8164-4DFC84B29C16}"/>
              </a:ext>
            </a:extLst>
          </p:cNvPr>
          <p:cNvSpPr txBox="1"/>
          <p:nvPr/>
        </p:nvSpPr>
        <p:spPr>
          <a:xfrm>
            <a:off x="188545" y="1139205"/>
            <a:ext cx="6887844" cy="4093428"/>
          </a:xfrm>
          <a:prstGeom prst="rect">
            <a:avLst/>
          </a:prstGeom>
          <a:noFill/>
        </p:spPr>
        <p:txBody>
          <a:bodyPr wrap="square" lIns="121920" tIns="60960" rIns="121920" bIns="60960" rtlCol="0" anchor="t">
            <a:spAutoFit/>
          </a:bodyPr>
          <a:lstStyle/>
          <a:p>
            <a:pPr marL="285744" indent="-285744" defTabSz="609570" eaLnBrk="0" hangingPunct="0">
              <a:spcBef>
                <a:spcPts val="600"/>
              </a:spcBef>
              <a:spcAft>
                <a:spcPts val="600"/>
              </a:spcAft>
              <a:buFont typeface="Arial" panose="020B0604020202020204" pitchFamily="34" charset="0"/>
              <a:buChar char="•"/>
              <a:defRPr/>
            </a:pPr>
            <a:r>
              <a:rPr lang="en-US">
                <a:solidFill>
                  <a:srgbClr val="363838"/>
                </a:solidFill>
              </a:rPr>
              <a:t>Huntington’s Disease (HD) is an autosomal dominant neurodegenerative disorder manifesting as motor, behavioral, and cognitive symptoms</a:t>
            </a:r>
          </a:p>
          <a:p>
            <a:pPr marL="742944" lvl="1" indent="-285744" defTabSz="609570" eaLnBrk="0" hangingPunct="0">
              <a:spcBef>
                <a:spcPts val="600"/>
              </a:spcBef>
              <a:spcAft>
                <a:spcPts val="600"/>
              </a:spcAft>
              <a:buFont typeface="Arial" panose="020B0604020202020204" pitchFamily="34" charset="0"/>
              <a:buChar char="•"/>
              <a:defRPr/>
            </a:pPr>
            <a:r>
              <a:rPr lang="en-US" sz="1600">
                <a:solidFill>
                  <a:srgbClr val="363838"/>
                </a:solidFill>
              </a:rPr>
              <a:t>Profound degeneration of medium spiny neurons in striatum, but the cerebral cortex, other brain regions and the periphery are also affected </a:t>
            </a:r>
          </a:p>
          <a:p>
            <a:pPr marL="285750" indent="-285750" defTabSz="609585">
              <a:lnSpc>
                <a:spcPts val="2000"/>
              </a:lnSpc>
              <a:spcBef>
                <a:spcPts val="600"/>
              </a:spcBef>
              <a:spcAft>
                <a:spcPts val="600"/>
              </a:spcAft>
              <a:buFont typeface="Arial" panose="020B0604020202020204" pitchFamily="34" charset="0"/>
              <a:buChar char="•"/>
              <a:defRPr/>
            </a:pPr>
            <a:r>
              <a:rPr lang="en-US">
                <a:solidFill>
                  <a:srgbClr val="363838"/>
                </a:solidFill>
              </a:rPr>
              <a:t>HD is caused by an expansion in the number of CAG repeats (encoding poly Q tract) in the first exon of the </a:t>
            </a:r>
            <a:r>
              <a:rPr lang="en-US" i="1">
                <a:solidFill>
                  <a:srgbClr val="363838"/>
                </a:solidFill>
              </a:rPr>
              <a:t>HTT </a:t>
            </a:r>
            <a:r>
              <a:rPr lang="en-US">
                <a:solidFill>
                  <a:srgbClr val="363838"/>
                </a:solidFill>
              </a:rPr>
              <a:t>gene</a:t>
            </a:r>
          </a:p>
          <a:p>
            <a:pPr marL="285750" lvl="0" indent="-285750" defTabSz="609585">
              <a:lnSpc>
                <a:spcPts val="2000"/>
              </a:lnSpc>
              <a:spcBef>
                <a:spcPts val="600"/>
              </a:spcBef>
              <a:spcAft>
                <a:spcPts val="600"/>
              </a:spcAft>
              <a:buFont typeface="Arial" panose="020B0604020202020204" pitchFamily="34" charset="0"/>
              <a:buChar char="•"/>
              <a:defRPr/>
            </a:pPr>
            <a:r>
              <a:rPr lang="en-US">
                <a:solidFill>
                  <a:srgbClr val="363838"/>
                </a:solidFill>
              </a:rPr>
              <a:t>Prevalence in Western hemisphere is ~7-10/100,000</a:t>
            </a:r>
          </a:p>
          <a:p>
            <a:pPr marL="742950" lvl="1" indent="-285750" defTabSz="609585">
              <a:lnSpc>
                <a:spcPts val="2000"/>
              </a:lnSpc>
              <a:spcBef>
                <a:spcPts val="600"/>
              </a:spcBef>
              <a:spcAft>
                <a:spcPts val="600"/>
              </a:spcAft>
              <a:buFont typeface="Arial" panose="020B0604020202020204" pitchFamily="34" charset="0"/>
              <a:buChar char="•"/>
              <a:defRPr/>
            </a:pPr>
            <a:r>
              <a:rPr lang="en-US" sz="1600">
                <a:solidFill>
                  <a:srgbClr val="363838"/>
                </a:solidFill>
              </a:rPr>
              <a:t>30,000 HD patients in US and 150,000 at risk </a:t>
            </a:r>
          </a:p>
          <a:p>
            <a:pPr marL="285750" indent="-285750" defTabSz="609585">
              <a:lnSpc>
                <a:spcPts val="2000"/>
              </a:lnSpc>
              <a:spcBef>
                <a:spcPts val="600"/>
              </a:spcBef>
              <a:spcAft>
                <a:spcPts val="600"/>
              </a:spcAft>
              <a:buFont typeface="Arial" panose="020B0604020202020204" pitchFamily="34" charset="0"/>
              <a:buChar char="•"/>
              <a:defRPr/>
            </a:pPr>
            <a:r>
              <a:rPr lang="en-US">
                <a:solidFill>
                  <a:srgbClr val="363838"/>
                </a:solidFill>
              </a:rPr>
              <a:t>Mean age of onset is ~ 40,  survival time after diagnosis is ~20 years </a:t>
            </a:r>
          </a:p>
        </p:txBody>
      </p:sp>
      <p:sp>
        <p:nvSpPr>
          <p:cNvPr id="52" name="TextBox 51">
            <a:extLst>
              <a:ext uri="{FF2B5EF4-FFF2-40B4-BE49-F238E27FC236}">
                <a16:creationId xmlns:a16="http://schemas.microsoft.com/office/drawing/2014/main" id="{C7E9566F-FB1F-3A48-B5EA-84AE4D0B2B4C}"/>
              </a:ext>
            </a:extLst>
          </p:cNvPr>
          <p:cNvSpPr txBox="1"/>
          <p:nvPr/>
        </p:nvSpPr>
        <p:spPr>
          <a:xfrm>
            <a:off x="7307000" y="1213155"/>
            <a:ext cx="2386636"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5B82"/>
                </a:solidFill>
                <a:effectLst/>
                <a:uLnTx/>
                <a:uFillTx/>
              </a:rPr>
              <a:t>Disease Cause: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363838"/>
                </a:solidFill>
                <a:effectLst/>
                <a:uLnTx/>
                <a:uFillTx/>
              </a:rPr>
              <a:t>HTT gene with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363838"/>
                </a:solidFill>
                <a:effectLst/>
                <a:uLnTx/>
                <a:uFillTx/>
              </a:rPr>
              <a:t>≥40 CAG repeats</a:t>
            </a:r>
          </a:p>
        </p:txBody>
      </p:sp>
      <p:pic>
        <p:nvPicPr>
          <p:cNvPr id="53" name="Picture 52">
            <a:extLst>
              <a:ext uri="{FF2B5EF4-FFF2-40B4-BE49-F238E27FC236}">
                <a16:creationId xmlns:a16="http://schemas.microsoft.com/office/drawing/2014/main" id="{2B85BFD2-6DEC-E948-B5A4-4CF83F46BDA8}"/>
              </a:ext>
            </a:extLst>
          </p:cNvPr>
          <p:cNvPicPr>
            <a:picLocks noChangeAspect="1"/>
          </p:cNvPicPr>
          <p:nvPr/>
        </p:nvPicPr>
        <p:blipFill>
          <a:blip r:embed="rId3"/>
          <a:stretch>
            <a:fillRect/>
          </a:stretch>
        </p:blipFill>
        <p:spPr>
          <a:xfrm>
            <a:off x="9429065" y="1032399"/>
            <a:ext cx="1450360" cy="1165360"/>
          </a:xfrm>
          <a:prstGeom prst="rect">
            <a:avLst/>
          </a:prstGeom>
        </p:spPr>
      </p:pic>
      <p:sp>
        <p:nvSpPr>
          <p:cNvPr id="54" name="TextBox 53">
            <a:extLst>
              <a:ext uri="{FF2B5EF4-FFF2-40B4-BE49-F238E27FC236}">
                <a16:creationId xmlns:a16="http://schemas.microsoft.com/office/drawing/2014/main" id="{582B221D-2A56-354E-9A2C-0D2BF7C04F77}"/>
              </a:ext>
            </a:extLst>
          </p:cNvPr>
          <p:cNvSpPr txBox="1"/>
          <p:nvPr/>
        </p:nvSpPr>
        <p:spPr>
          <a:xfrm>
            <a:off x="9501128" y="1817506"/>
            <a:ext cx="55976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363838"/>
                </a:solidFill>
                <a:effectLst/>
                <a:uLnTx/>
                <a:uFillTx/>
              </a:rPr>
              <a:t>Chr</a:t>
            </a:r>
            <a:r>
              <a:rPr kumimoji="0" lang="en-US" sz="1200" b="0" i="0" u="none" strike="noStrike" kern="0" cap="none" spc="0" normalizeH="0" baseline="0" noProof="0">
                <a:ln>
                  <a:noFill/>
                </a:ln>
                <a:solidFill>
                  <a:srgbClr val="363838"/>
                </a:solidFill>
                <a:effectLst/>
                <a:uLnTx/>
                <a:uFillTx/>
              </a:rPr>
              <a:t> 4</a:t>
            </a:r>
          </a:p>
        </p:txBody>
      </p:sp>
      <p:sp>
        <p:nvSpPr>
          <p:cNvPr id="55" name="TextBox 54">
            <a:extLst>
              <a:ext uri="{FF2B5EF4-FFF2-40B4-BE49-F238E27FC236}">
                <a16:creationId xmlns:a16="http://schemas.microsoft.com/office/drawing/2014/main" id="{D8936915-3743-EF49-B7DD-DC7DF2C7ED28}"/>
              </a:ext>
            </a:extLst>
          </p:cNvPr>
          <p:cNvSpPr txBox="1"/>
          <p:nvPr/>
        </p:nvSpPr>
        <p:spPr>
          <a:xfrm>
            <a:off x="10636366" y="1081011"/>
            <a:ext cx="986179" cy="6001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0000"/>
                </a:solidFill>
                <a:effectLst/>
                <a:uLnTx/>
                <a:uFillTx/>
              </a:rPr>
              <a:t>Increased CAG repeats</a:t>
            </a:r>
          </a:p>
        </p:txBody>
      </p:sp>
      <p:sp>
        <p:nvSpPr>
          <p:cNvPr id="56" name="TextBox 55">
            <a:extLst>
              <a:ext uri="{FF2B5EF4-FFF2-40B4-BE49-F238E27FC236}">
                <a16:creationId xmlns:a16="http://schemas.microsoft.com/office/drawing/2014/main" id="{B8C70681-F5B3-524F-BD13-9A6EF65711D5}"/>
              </a:ext>
            </a:extLst>
          </p:cNvPr>
          <p:cNvSpPr txBox="1"/>
          <p:nvPr/>
        </p:nvSpPr>
        <p:spPr>
          <a:xfrm>
            <a:off x="10748351" y="1806982"/>
            <a:ext cx="716863"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err="1">
                <a:ln>
                  <a:noFill/>
                </a:ln>
                <a:solidFill>
                  <a:srgbClr val="6DAD46">
                    <a:lumMod val="75000"/>
                  </a:srgbClr>
                </a:solidFill>
                <a:effectLst/>
                <a:uLnTx/>
                <a:uFillTx/>
              </a:rPr>
              <a:t>Htt</a:t>
            </a:r>
            <a:r>
              <a:rPr kumimoji="0" lang="en-US" sz="1100" b="0" i="0" u="none" strike="noStrike" kern="0" cap="none" spc="0" normalizeH="0" baseline="0" noProof="0">
                <a:ln>
                  <a:noFill/>
                </a:ln>
                <a:solidFill>
                  <a:srgbClr val="6DAD46">
                    <a:lumMod val="75000"/>
                  </a:srgbClr>
                </a:solidFill>
                <a:effectLst/>
                <a:uLnTx/>
                <a:uFillTx/>
              </a:rPr>
              <a:t> gene</a:t>
            </a:r>
          </a:p>
        </p:txBody>
      </p:sp>
      <p:pic>
        <p:nvPicPr>
          <p:cNvPr id="62" name="Picture 2" descr="Image result for huntington disease">
            <a:extLst>
              <a:ext uri="{FF2B5EF4-FFF2-40B4-BE49-F238E27FC236}">
                <a16:creationId xmlns:a16="http://schemas.microsoft.com/office/drawing/2014/main" id="{2C2B4FA5-63A5-4843-AA31-E5DA30323E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09"/>
          <a:stretch/>
        </p:blipFill>
        <p:spPr bwMode="auto">
          <a:xfrm>
            <a:off x="7544826" y="2431544"/>
            <a:ext cx="4458629" cy="151676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BC2DE832-2228-C54F-B150-B24DAB0B989B}"/>
              </a:ext>
            </a:extLst>
          </p:cNvPr>
          <p:cNvSpPr txBox="1"/>
          <p:nvPr/>
        </p:nvSpPr>
        <p:spPr>
          <a:xfrm>
            <a:off x="8246818" y="2126048"/>
            <a:ext cx="845103" cy="338554"/>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363838"/>
                </a:solidFill>
                <a:effectLst/>
                <a:uLnTx/>
                <a:uFillTx/>
              </a:rPr>
              <a:t>Control</a:t>
            </a:r>
          </a:p>
        </p:txBody>
      </p:sp>
      <p:sp>
        <p:nvSpPr>
          <p:cNvPr id="64" name="TextBox 63">
            <a:extLst>
              <a:ext uri="{FF2B5EF4-FFF2-40B4-BE49-F238E27FC236}">
                <a16:creationId xmlns:a16="http://schemas.microsoft.com/office/drawing/2014/main" id="{C7026C67-2D0D-F146-8DB0-3BDF6D327C20}"/>
              </a:ext>
            </a:extLst>
          </p:cNvPr>
          <p:cNvSpPr txBox="1"/>
          <p:nvPr/>
        </p:nvSpPr>
        <p:spPr>
          <a:xfrm>
            <a:off x="10659118" y="2132178"/>
            <a:ext cx="479618" cy="338554"/>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363838"/>
                </a:solidFill>
                <a:effectLst/>
                <a:uLnTx/>
                <a:uFillTx/>
              </a:rPr>
              <a:t>HD</a:t>
            </a:r>
          </a:p>
        </p:txBody>
      </p:sp>
      <p:sp>
        <p:nvSpPr>
          <p:cNvPr id="65" name="TextBox 64">
            <a:extLst>
              <a:ext uri="{FF2B5EF4-FFF2-40B4-BE49-F238E27FC236}">
                <a16:creationId xmlns:a16="http://schemas.microsoft.com/office/drawing/2014/main" id="{EA64B4C6-EF44-2449-B536-9A3E6B91DEAC}"/>
              </a:ext>
            </a:extLst>
          </p:cNvPr>
          <p:cNvSpPr txBox="1"/>
          <p:nvPr/>
        </p:nvSpPr>
        <p:spPr>
          <a:xfrm>
            <a:off x="8866353" y="2420047"/>
            <a:ext cx="763351" cy="276999"/>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Caudate</a:t>
            </a:r>
            <a:endParaRPr kumimoji="0" lang="en-US" sz="1800" b="0" i="0" u="none" strike="noStrike" kern="0" cap="none" spc="0" normalizeH="0" baseline="0" noProof="0">
              <a:ln>
                <a:noFill/>
              </a:ln>
              <a:solidFill>
                <a:srgbClr val="FFFFFF"/>
              </a:solidFill>
              <a:effectLst/>
              <a:uLnTx/>
              <a:uFillTx/>
            </a:endParaRPr>
          </a:p>
        </p:txBody>
      </p:sp>
      <p:cxnSp>
        <p:nvCxnSpPr>
          <p:cNvPr id="66" name="Straight Connector 65">
            <a:extLst>
              <a:ext uri="{FF2B5EF4-FFF2-40B4-BE49-F238E27FC236}">
                <a16:creationId xmlns:a16="http://schemas.microsoft.com/office/drawing/2014/main" id="{E0634788-19E9-344A-8B73-7CE1311ABE37}"/>
              </a:ext>
            </a:extLst>
          </p:cNvPr>
          <p:cNvCxnSpPr>
            <a:cxnSpLocks/>
          </p:cNvCxnSpPr>
          <p:nvPr/>
        </p:nvCxnSpPr>
        <p:spPr>
          <a:xfrm flipV="1">
            <a:off x="9091921" y="2684751"/>
            <a:ext cx="253409" cy="461777"/>
          </a:xfrm>
          <a:prstGeom prst="line">
            <a:avLst/>
          </a:prstGeom>
          <a:noFill/>
          <a:ln w="9525" cap="flat" cmpd="sng" algn="ctr">
            <a:solidFill>
              <a:srgbClr val="FFFFFF"/>
            </a:solidFill>
            <a:prstDash val="solid"/>
          </a:ln>
          <a:effectLst/>
        </p:spPr>
      </p:cxnSp>
      <p:sp>
        <p:nvSpPr>
          <p:cNvPr id="67" name="TextBox 66">
            <a:extLst>
              <a:ext uri="{FF2B5EF4-FFF2-40B4-BE49-F238E27FC236}">
                <a16:creationId xmlns:a16="http://schemas.microsoft.com/office/drawing/2014/main" id="{90B51E17-C3EF-FB42-9444-7EE8CCA9D382}"/>
              </a:ext>
            </a:extLst>
          </p:cNvPr>
          <p:cNvSpPr txBox="1"/>
          <p:nvPr/>
        </p:nvSpPr>
        <p:spPr>
          <a:xfrm>
            <a:off x="8133965" y="3564145"/>
            <a:ext cx="1126803" cy="276999"/>
          </a:xfrm>
          <a:prstGeom prst="rect">
            <a:avLst/>
          </a:prstGeom>
          <a:noFill/>
        </p:spPr>
        <p:txBody>
          <a:bodyPr wrap="squar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Putamen</a:t>
            </a:r>
            <a:endParaRPr kumimoji="0" lang="en-US" sz="1800" b="0" i="0" u="none" strike="noStrike" kern="0" cap="none" spc="0" normalizeH="0" baseline="0" noProof="0">
              <a:ln>
                <a:noFill/>
              </a:ln>
              <a:solidFill>
                <a:srgbClr val="FFFFFF"/>
              </a:solidFill>
              <a:effectLst/>
              <a:uLnTx/>
              <a:uFillTx/>
            </a:endParaRPr>
          </a:p>
        </p:txBody>
      </p:sp>
      <p:cxnSp>
        <p:nvCxnSpPr>
          <p:cNvPr id="68" name="Straight Connector 67">
            <a:extLst>
              <a:ext uri="{FF2B5EF4-FFF2-40B4-BE49-F238E27FC236}">
                <a16:creationId xmlns:a16="http://schemas.microsoft.com/office/drawing/2014/main" id="{04D76B10-9456-7C49-BE20-0AD10FBBC34A}"/>
              </a:ext>
            </a:extLst>
          </p:cNvPr>
          <p:cNvCxnSpPr>
            <a:cxnSpLocks/>
            <a:endCxn id="67" idx="0"/>
          </p:cNvCxnSpPr>
          <p:nvPr/>
        </p:nvCxnSpPr>
        <p:spPr>
          <a:xfrm flipH="1">
            <a:off x="8697367" y="3272082"/>
            <a:ext cx="94964" cy="292063"/>
          </a:xfrm>
          <a:prstGeom prst="line">
            <a:avLst/>
          </a:prstGeom>
          <a:noFill/>
          <a:ln w="9525" cap="flat" cmpd="sng" algn="ctr">
            <a:solidFill>
              <a:srgbClr val="FFFFFF"/>
            </a:solidFill>
            <a:prstDash val="solid"/>
          </a:ln>
          <a:effectLst/>
        </p:spPr>
      </p:cxnSp>
      <p:pic>
        <p:nvPicPr>
          <p:cNvPr id="69" name="Picture 68">
            <a:extLst>
              <a:ext uri="{FF2B5EF4-FFF2-40B4-BE49-F238E27FC236}">
                <a16:creationId xmlns:a16="http://schemas.microsoft.com/office/drawing/2014/main" id="{DF15BF52-5FDF-B94A-98C2-D7652158A61D}"/>
              </a:ext>
            </a:extLst>
          </p:cNvPr>
          <p:cNvPicPr>
            <a:picLocks noChangeAspect="1"/>
          </p:cNvPicPr>
          <p:nvPr/>
        </p:nvPicPr>
        <p:blipFill>
          <a:blip r:embed="rId5"/>
          <a:stretch>
            <a:fillRect/>
          </a:stretch>
        </p:blipFill>
        <p:spPr>
          <a:xfrm>
            <a:off x="1681666" y="5006245"/>
            <a:ext cx="4956972" cy="1667345"/>
          </a:xfrm>
          <a:prstGeom prst="rect">
            <a:avLst/>
          </a:prstGeom>
        </p:spPr>
      </p:pic>
      <p:pic>
        <p:nvPicPr>
          <p:cNvPr id="70" name="Picture 4" descr="Figure 1">
            <a:extLst>
              <a:ext uri="{FF2B5EF4-FFF2-40B4-BE49-F238E27FC236}">
                <a16:creationId xmlns:a16="http://schemas.microsoft.com/office/drawing/2014/main" id="{B5BF5CB9-FDF6-E146-A323-24593AB2CA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7413"/>
          <a:stretch/>
        </p:blipFill>
        <p:spPr bwMode="auto">
          <a:xfrm>
            <a:off x="7801115" y="3989257"/>
            <a:ext cx="3959794" cy="268433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9467975-673A-7942-857B-04E57DF751FF}"/>
              </a:ext>
            </a:extLst>
          </p:cNvPr>
          <p:cNvSpPr/>
          <p:nvPr/>
        </p:nvSpPr>
        <p:spPr>
          <a:xfrm>
            <a:off x="10898927" y="6276540"/>
            <a:ext cx="1293073" cy="246221"/>
          </a:xfrm>
          <a:prstGeom prst="rect">
            <a:avLst/>
          </a:prstGeom>
        </p:spPr>
        <p:txBody>
          <a:bodyPr wrap="square" lIns="91440" tIns="45720" rIns="91440" bIns="45720" anchor="t">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63838"/>
                </a:solidFill>
                <a:effectLst/>
                <a:uLnTx/>
                <a:uFillTx/>
                <a:latin typeface="Arial" panose="020B0604020202020204"/>
                <a:ea typeface="+mn-ea"/>
                <a:cs typeface="+mn-cs"/>
              </a:rPr>
              <a:t>Bates </a:t>
            </a:r>
            <a:r>
              <a:rPr kumimoji="0" lang="en-US" sz="1000" b="0" i="1" u="none" strike="noStrike" kern="1200" cap="none" spc="0" normalizeH="0" baseline="0" noProof="0">
                <a:ln>
                  <a:noFill/>
                </a:ln>
                <a:solidFill>
                  <a:srgbClr val="363838"/>
                </a:solidFill>
                <a:effectLst/>
                <a:uLnTx/>
                <a:uFillTx/>
                <a:latin typeface="Arial" panose="020B0604020202020204"/>
                <a:ea typeface="+mn-ea"/>
                <a:cs typeface="+mn-cs"/>
              </a:rPr>
              <a:t>et al</a:t>
            </a:r>
            <a:r>
              <a:rPr kumimoji="0" lang="en-US" sz="1000" b="0" i="0" u="none" strike="noStrike" kern="1200" cap="none" spc="0" normalizeH="0" baseline="0" noProof="0">
                <a:ln>
                  <a:noFill/>
                </a:ln>
                <a:solidFill>
                  <a:srgbClr val="363838"/>
                </a:solidFill>
                <a:effectLst/>
                <a:uLnTx/>
                <a:uFillTx/>
                <a:latin typeface="Arial" panose="020B0604020202020204"/>
                <a:ea typeface="+mn-ea"/>
                <a:cs typeface="+mn-cs"/>
              </a:rPr>
              <a:t>, 2015</a:t>
            </a:r>
          </a:p>
        </p:txBody>
      </p:sp>
      <p:sp>
        <p:nvSpPr>
          <p:cNvPr id="19" name="TextBox 18">
            <a:extLst>
              <a:ext uri="{FF2B5EF4-FFF2-40B4-BE49-F238E27FC236}">
                <a16:creationId xmlns:a16="http://schemas.microsoft.com/office/drawing/2014/main" id="{ECE94075-8FCF-1D45-87BA-427A9443F02F}"/>
              </a:ext>
            </a:extLst>
          </p:cNvPr>
          <p:cNvSpPr txBox="1"/>
          <p:nvPr/>
        </p:nvSpPr>
        <p:spPr>
          <a:xfrm>
            <a:off x="11019883" y="0"/>
            <a:ext cx="1172116" cy="369332"/>
          </a:xfrm>
          <a:prstGeom prst="rect">
            <a:avLst/>
          </a:prstGeom>
          <a:noFill/>
        </p:spPr>
        <p:txBody>
          <a:bodyPr wrap="none" rtlCol="0">
            <a:spAutoFit/>
          </a:bodyPr>
          <a:lstStyle/>
          <a:p>
            <a:pPr algn="ctr"/>
            <a:r>
              <a:rPr lang="en-US">
                <a:solidFill>
                  <a:srgbClr val="000000"/>
                </a:solidFill>
                <a:highlight>
                  <a:srgbClr val="FFFF00"/>
                </a:highlight>
              </a:rPr>
              <a:t>Pre-Read</a:t>
            </a:r>
          </a:p>
        </p:txBody>
      </p:sp>
    </p:spTree>
    <p:extLst>
      <p:ext uri="{BB962C8B-B14F-4D97-AF65-F5344CB8AC3E}">
        <p14:creationId xmlns:p14="http://schemas.microsoft.com/office/powerpoint/2010/main" val="386458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Human genetic data suggests that up to a 70% reduction in HTT is tolerated</a:t>
            </a:r>
            <a:endParaRPr lang="en-US" i="1">
              <a:solidFill>
                <a:schemeClr val="bg1"/>
              </a:solidFill>
              <a:latin typeface="Arial Narrow" panose="020B0606020202030204" pitchFamily="34" charset="0"/>
            </a:endParaRPr>
          </a:p>
        </p:txBody>
      </p:sp>
      <p:grpSp>
        <p:nvGrpSpPr>
          <p:cNvPr id="11" name="Group 10">
            <a:extLst>
              <a:ext uri="{FF2B5EF4-FFF2-40B4-BE49-F238E27FC236}">
                <a16:creationId xmlns:a16="http://schemas.microsoft.com/office/drawing/2014/main" id="{DFAB668B-3DDB-1C4E-93D0-96DEA55A59F1}"/>
              </a:ext>
            </a:extLst>
          </p:cNvPr>
          <p:cNvGrpSpPr/>
          <p:nvPr/>
        </p:nvGrpSpPr>
        <p:grpSpPr>
          <a:xfrm>
            <a:off x="6185" y="1179671"/>
            <a:ext cx="4835249" cy="3019120"/>
            <a:chOff x="4638" y="884753"/>
            <a:chExt cx="3626437" cy="2264340"/>
          </a:xfrm>
        </p:grpSpPr>
        <p:pic>
          <p:nvPicPr>
            <p:cNvPr id="12" name="Picture 11">
              <a:extLst>
                <a:ext uri="{FF2B5EF4-FFF2-40B4-BE49-F238E27FC236}">
                  <a16:creationId xmlns:a16="http://schemas.microsoft.com/office/drawing/2014/main" id="{D89135FF-2171-9F4A-9684-8BC5FCB893D5}"/>
                </a:ext>
              </a:extLst>
            </p:cNvPr>
            <p:cNvPicPr>
              <a:picLocks noChangeAspect="1"/>
            </p:cNvPicPr>
            <p:nvPr/>
          </p:nvPicPr>
          <p:blipFill>
            <a:blip r:embed="rId3"/>
            <a:stretch>
              <a:fillRect/>
            </a:stretch>
          </p:blipFill>
          <p:spPr>
            <a:xfrm>
              <a:off x="4638" y="1161752"/>
              <a:ext cx="1509184" cy="1987341"/>
            </a:xfrm>
            <a:prstGeom prst="rect">
              <a:avLst/>
            </a:prstGeom>
          </p:spPr>
        </p:pic>
        <p:sp>
          <p:nvSpPr>
            <p:cNvPr id="13" name="TextBox 12">
              <a:extLst>
                <a:ext uri="{FF2B5EF4-FFF2-40B4-BE49-F238E27FC236}">
                  <a16:creationId xmlns:a16="http://schemas.microsoft.com/office/drawing/2014/main" id="{E90066FC-7DDA-5742-93C2-86C9C7300EB5}"/>
                </a:ext>
              </a:extLst>
            </p:cNvPr>
            <p:cNvSpPr txBox="1"/>
            <p:nvPr/>
          </p:nvSpPr>
          <p:spPr>
            <a:xfrm>
              <a:off x="319271" y="884753"/>
              <a:ext cx="3311804" cy="20774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63838"/>
                  </a:solidFill>
                  <a:effectLst/>
                  <a:uLnTx/>
                  <a:uFillTx/>
                  <a:latin typeface="Arial" panose="020B0604020202020204"/>
                  <a:ea typeface="+mn-ea"/>
                  <a:cs typeface="+mn-cs"/>
                </a:rPr>
                <a:t>HTT promoter SNP rs13102260 reduces protein by ~60%</a:t>
              </a:r>
            </a:p>
          </p:txBody>
        </p:sp>
      </p:grpSp>
      <p:grpSp>
        <p:nvGrpSpPr>
          <p:cNvPr id="14" name="Group 13">
            <a:extLst>
              <a:ext uri="{FF2B5EF4-FFF2-40B4-BE49-F238E27FC236}">
                <a16:creationId xmlns:a16="http://schemas.microsoft.com/office/drawing/2014/main" id="{1EBE9132-65EE-CB45-888A-7E5DF4B6FB94}"/>
              </a:ext>
            </a:extLst>
          </p:cNvPr>
          <p:cNvGrpSpPr/>
          <p:nvPr/>
        </p:nvGrpSpPr>
        <p:grpSpPr>
          <a:xfrm>
            <a:off x="135036" y="4252863"/>
            <a:ext cx="4997056" cy="1903675"/>
            <a:chOff x="5727538" y="2827822"/>
            <a:chExt cx="3747792" cy="1427756"/>
          </a:xfrm>
        </p:grpSpPr>
        <p:pic>
          <p:nvPicPr>
            <p:cNvPr id="16" name="Picture 2">
              <a:extLst>
                <a:ext uri="{FF2B5EF4-FFF2-40B4-BE49-F238E27FC236}">
                  <a16:creationId xmlns:a16="http://schemas.microsoft.com/office/drawing/2014/main" id="{154083D2-5529-E34B-868F-F6C2858149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3285" y="3032715"/>
              <a:ext cx="3672045" cy="12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0EC9CAF8-C986-A540-866A-D87D3F76CDC5}"/>
                </a:ext>
              </a:extLst>
            </p:cNvPr>
            <p:cNvSpPr txBox="1"/>
            <p:nvPr/>
          </p:nvSpPr>
          <p:spPr>
            <a:xfrm>
              <a:off x="5727538" y="2827822"/>
              <a:ext cx="2148046" cy="1924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err="1">
                  <a:ln>
                    <a:noFill/>
                  </a:ln>
                  <a:solidFill>
                    <a:srgbClr val="363838"/>
                  </a:solidFill>
                  <a:effectLst/>
                  <a:uLnTx/>
                  <a:uFillTx/>
                  <a:latin typeface="Arial" panose="020B0604020202020204"/>
                  <a:ea typeface="+mn-ea"/>
                  <a:cs typeface="+mn-cs"/>
                </a:rPr>
                <a:t>PheWAS</a:t>
              </a:r>
              <a:r>
                <a:rPr kumimoji="0" lang="en-US" sz="1067" b="1" i="0" u="none" strike="noStrike" kern="1200" cap="none" spc="0" normalizeH="0" baseline="0" noProof="0">
                  <a:ln>
                    <a:noFill/>
                  </a:ln>
                  <a:solidFill>
                    <a:srgbClr val="363838"/>
                  </a:solidFill>
                  <a:effectLst/>
                  <a:uLnTx/>
                  <a:uFillTx/>
                  <a:latin typeface="Arial" panose="020B0604020202020204"/>
                  <a:ea typeface="+mn-ea"/>
                  <a:cs typeface="+mn-cs"/>
                </a:rPr>
                <a:t> (UKB): </a:t>
              </a:r>
              <a:r>
                <a:rPr kumimoji="0" lang="en-US" sz="1067" b="1" i="0" u="sng" strike="noStrike" kern="1200" cap="none" spc="0" normalizeH="0" baseline="0" noProof="0">
                  <a:ln>
                    <a:noFill/>
                  </a:ln>
                  <a:solidFill>
                    <a:srgbClr val="363838"/>
                  </a:solidFill>
                  <a:effectLst/>
                  <a:uLnTx/>
                  <a:uFillTx/>
                  <a:latin typeface="Arial" panose="020B0604020202020204"/>
                  <a:ea typeface="+mn-ea"/>
                  <a:cs typeface="+mn-cs"/>
                </a:rPr>
                <a:t>No disease association </a:t>
              </a:r>
            </a:p>
          </p:txBody>
        </p:sp>
        <p:sp>
          <p:nvSpPr>
            <p:cNvPr id="25" name="TextBox 24">
              <a:extLst>
                <a:ext uri="{FF2B5EF4-FFF2-40B4-BE49-F238E27FC236}">
                  <a16:creationId xmlns:a16="http://schemas.microsoft.com/office/drawing/2014/main" id="{7C0D4D0E-BD30-A543-89B3-DB431FB195FA}"/>
                </a:ext>
              </a:extLst>
            </p:cNvPr>
            <p:cNvSpPr txBox="1"/>
            <p:nvPr/>
          </p:nvSpPr>
          <p:spPr>
            <a:xfrm>
              <a:off x="7140083" y="3014068"/>
              <a:ext cx="1725647" cy="1924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srgbClr val="363838"/>
                  </a:solidFill>
                  <a:effectLst/>
                  <a:uLnTx/>
                  <a:uFillTx/>
                  <a:latin typeface="Arial" panose="020B0604020202020204"/>
                  <a:ea typeface="+mn-ea"/>
                  <a:cs typeface="+mn-cs"/>
                </a:rPr>
                <a:t>~2300 AA homozygotes</a:t>
              </a:r>
            </a:p>
          </p:txBody>
        </p:sp>
      </p:grpSp>
      <p:grpSp>
        <p:nvGrpSpPr>
          <p:cNvPr id="26" name="Group 25">
            <a:extLst>
              <a:ext uri="{FF2B5EF4-FFF2-40B4-BE49-F238E27FC236}">
                <a16:creationId xmlns:a16="http://schemas.microsoft.com/office/drawing/2014/main" id="{502E8D70-1667-F348-B240-82D217CBE757}"/>
              </a:ext>
            </a:extLst>
          </p:cNvPr>
          <p:cNvGrpSpPr/>
          <p:nvPr/>
        </p:nvGrpSpPr>
        <p:grpSpPr>
          <a:xfrm>
            <a:off x="5967100" y="1291082"/>
            <a:ext cx="6069595" cy="2695135"/>
            <a:chOff x="172204" y="509811"/>
            <a:chExt cx="4552196" cy="2021351"/>
          </a:xfrm>
        </p:grpSpPr>
        <p:sp>
          <p:nvSpPr>
            <p:cNvPr id="27" name="TextBox 26">
              <a:extLst>
                <a:ext uri="{FF2B5EF4-FFF2-40B4-BE49-F238E27FC236}">
                  <a16:creationId xmlns:a16="http://schemas.microsoft.com/office/drawing/2014/main" id="{BE78B17E-9150-E142-AD3F-27E1E45CD338}"/>
                </a:ext>
              </a:extLst>
            </p:cNvPr>
            <p:cNvSpPr txBox="1"/>
            <p:nvPr/>
          </p:nvSpPr>
          <p:spPr>
            <a:xfrm>
              <a:off x="317478" y="513913"/>
              <a:ext cx="2537460" cy="20774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838"/>
                  </a:solidFill>
                  <a:effectLst/>
                  <a:uLnTx/>
                  <a:uFillTx/>
                  <a:latin typeface="Arial" panose="020B0604020202020204"/>
                  <a:ea typeface="+mn-ea"/>
                  <a:cs typeface="+mn-cs"/>
                </a:rPr>
                <a:t>Compound HET missense mutations in HTT</a:t>
              </a:r>
            </a:p>
          </p:txBody>
        </p:sp>
        <p:sp>
          <p:nvSpPr>
            <p:cNvPr id="28" name="TextBox 27">
              <a:extLst>
                <a:ext uri="{FF2B5EF4-FFF2-40B4-BE49-F238E27FC236}">
                  <a16:creationId xmlns:a16="http://schemas.microsoft.com/office/drawing/2014/main" id="{D6164576-2F83-CD4E-82FD-75A2740D9E8E}"/>
                </a:ext>
              </a:extLst>
            </p:cNvPr>
            <p:cNvSpPr txBox="1"/>
            <p:nvPr/>
          </p:nvSpPr>
          <p:spPr>
            <a:xfrm>
              <a:off x="2900658" y="509811"/>
              <a:ext cx="1823742" cy="20774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63838"/>
                  </a:solidFill>
                  <a:effectLst/>
                  <a:uLnTx/>
                  <a:uFillTx/>
                  <a:latin typeface="Arial" panose="020B0604020202020204"/>
                  <a:ea typeface="+mn-ea"/>
                  <a:cs typeface="+mn-cs"/>
                </a:rPr>
                <a:t>Balanced translocation </a:t>
              </a:r>
            </a:p>
          </p:txBody>
        </p:sp>
        <p:pic>
          <p:nvPicPr>
            <p:cNvPr id="29" name="Picture 28">
              <a:extLst>
                <a:ext uri="{FF2B5EF4-FFF2-40B4-BE49-F238E27FC236}">
                  <a16:creationId xmlns:a16="http://schemas.microsoft.com/office/drawing/2014/main" id="{EF4979F2-A17C-3049-8350-3120C9890798}"/>
                </a:ext>
              </a:extLst>
            </p:cNvPr>
            <p:cNvPicPr>
              <a:picLocks noChangeAspect="1"/>
            </p:cNvPicPr>
            <p:nvPr/>
          </p:nvPicPr>
          <p:blipFill>
            <a:blip r:embed="rId5"/>
            <a:stretch>
              <a:fillRect/>
            </a:stretch>
          </p:blipFill>
          <p:spPr>
            <a:xfrm>
              <a:off x="172204" y="706020"/>
              <a:ext cx="4312800" cy="1825142"/>
            </a:xfrm>
            <a:prstGeom prst="rect">
              <a:avLst/>
            </a:prstGeom>
          </p:spPr>
        </p:pic>
      </p:grpSp>
      <p:grpSp>
        <p:nvGrpSpPr>
          <p:cNvPr id="30" name="Group 29">
            <a:extLst>
              <a:ext uri="{FF2B5EF4-FFF2-40B4-BE49-F238E27FC236}">
                <a16:creationId xmlns:a16="http://schemas.microsoft.com/office/drawing/2014/main" id="{D6FCCBE8-A744-6A47-940C-588DCA482A42}"/>
              </a:ext>
            </a:extLst>
          </p:cNvPr>
          <p:cNvGrpSpPr/>
          <p:nvPr/>
        </p:nvGrpSpPr>
        <p:grpSpPr>
          <a:xfrm>
            <a:off x="5792111" y="4216039"/>
            <a:ext cx="5942088" cy="1829818"/>
            <a:chOff x="4036899" y="3162027"/>
            <a:chExt cx="4456566" cy="1372363"/>
          </a:xfrm>
        </p:grpSpPr>
        <p:grpSp>
          <p:nvGrpSpPr>
            <p:cNvPr id="31" name="Group 30">
              <a:extLst>
                <a:ext uri="{FF2B5EF4-FFF2-40B4-BE49-F238E27FC236}">
                  <a16:creationId xmlns:a16="http://schemas.microsoft.com/office/drawing/2014/main" id="{D6EB5D12-E379-CC45-99B0-A289349B65E4}"/>
                </a:ext>
              </a:extLst>
            </p:cNvPr>
            <p:cNvGrpSpPr/>
            <p:nvPr/>
          </p:nvGrpSpPr>
          <p:grpSpPr>
            <a:xfrm>
              <a:off x="4036899" y="3406381"/>
              <a:ext cx="4456566" cy="1128009"/>
              <a:chOff x="4036899" y="3406381"/>
              <a:chExt cx="4456566" cy="1128009"/>
            </a:xfrm>
          </p:grpSpPr>
          <p:sp>
            <p:nvSpPr>
              <p:cNvPr id="33" name="Rectangle: Rounded Corners 1031">
                <a:extLst>
                  <a:ext uri="{FF2B5EF4-FFF2-40B4-BE49-F238E27FC236}">
                    <a16:creationId xmlns:a16="http://schemas.microsoft.com/office/drawing/2014/main" id="{C4F2A0BF-6E20-6D42-915B-5E23170257D9}"/>
                  </a:ext>
                </a:extLst>
              </p:cNvPr>
              <p:cNvSpPr/>
              <p:nvPr/>
            </p:nvSpPr>
            <p:spPr>
              <a:xfrm>
                <a:off x="4180665" y="3421770"/>
                <a:ext cx="4312800" cy="239359"/>
              </a:xfrm>
              <a:prstGeom prst="roundRect">
                <a:avLst/>
              </a:prstGeom>
              <a:gradFill flip="none" rotWithShape="1">
                <a:gsLst>
                  <a:gs pos="0">
                    <a:srgbClr val="FF0000"/>
                  </a:gs>
                  <a:gs pos="28000">
                    <a:srgbClr val="92D050"/>
                  </a:gs>
                  <a:gs pos="100000">
                    <a:srgbClr val="00B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4" name="Straight Arrow Connector 33">
                <a:extLst>
                  <a:ext uri="{FF2B5EF4-FFF2-40B4-BE49-F238E27FC236}">
                    <a16:creationId xmlns:a16="http://schemas.microsoft.com/office/drawing/2014/main" id="{FA495181-E59C-AA4D-9F8F-8E0750098AFC}"/>
                  </a:ext>
                </a:extLst>
              </p:cNvPr>
              <p:cNvCxnSpPr>
                <a:cxnSpLocks/>
              </p:cNvCxnSpPr>
              <p:nvPr/>
            </p:nvCxnSpPr>
            <p:spPr>
              <a:xfrm flipV="1">
                <a:off x="4202709" y="3675982"/>
                <a:ext cx="0" cy="268144"/>
              </a:xfrm>
              <a:prstGeom prst="straightConnector1">
                <a:avLst/>
              </a:prstGeom>
              <a:ln w="15875">
                <a:solidFill>
                  <a:schemeClr val="bg1">
                    <a:lumMod val="50000"/>
                  </a:schemeClr>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D7DC86B-9A7A-B34A-842C-D1CFD182EB05}"/>
                  </a:ext>
                </a:extLst>
              </p:cNvPr>
              <p:cNvSpPr txBox="1"/>
              <p:nvPr/>
            </p:nvSpPr>
            <p:spPr>
              <a:xfrm>
                <a:off x="4036899" y="4003620"/>
                <a:ext cx="997892" cy="5307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Embryonic lethal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err="1">
                    <a:ln>
                      <a:noFill/>
                    </a:ln>
                    <a:solidFill>
                      <a:srgbClr val="363838"/>
                    </a:solidFill>
                    <a:effectLst/>
                    <a:uLnTx/>
                    <a:uFillTx/>
                    <a:latin typeface="Arial" panose="020B0604020202020204"/>
                    <a:ea typeface="+mn-ea"/>
                    <a:cs typeface="+mn-cs"/>
                  </a:rPr>
                  <a:t>pLI</a:t>
                </a: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=1 </a:t>
                </a:r>
              </a:p>
            </p:txBody>
          </p:sp>
          <p:sp>
            <p:nvSpPr>
              <p:cNvPr id="36" name="TextBox 35">
                <a:extLst>
                  <a:ext uri="{FF2B5EF4-FFF2-40B4-BE49-F238E27FC236}">
                    <a16:creationId xmlns:a16="http://schemas.microsoft.com/office/drawing/2014/main" id="{BA104AD7-2728-CF49-8715-A53F2A5FD86F}"/>
                  </a:ext>
                </a:extLst>
              </p:cNvPr>
              <p:cNvSpPr txBox="1"/>
              <p:nvPr/>
            </p:nvSpPr>
            <p:spPr>
              <a:xfrm>
                <a:off x="4119771" y="3421770"/>
                <a:ext cx="444960" cy="22309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0%</a:t>
                </a:r>
              </a:p>
            </p:txBody>
          </p:sp>
          <p:sp>
            <p:nvSpPr>
              <p:cNvPr id="37" name="TextBox 36">
                <a:extLst>
                  <a:ext uri="{FF2B5EF4-FFF2-40B4-BE49-F238E27FC236}">
                    <a16:creationId xmlns:a16="http://schemas.microsoft.com/office/drawing/2014/main" id="{DF578A36-E0AC-2F4F-B855-3E0F1C4CDD88}"/>
                  </a:ext>
                </a:extLst>
              </p:cNvPr>
              <p:cNvSpPr txBox="1"/>
              <p:nvPr/>
            </p:nvSpPr>
            <p:spPr>
              <a:xfrm>
                <a:off x="5034791" y="3408964"/>
                <a:ext cx="444960" cy="22309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30%</a:t>
                </a:r>
              </a:p>
            </p:txBody>
          </p:sp>
          <p:sp>
            <p:nvSpPr>
              <p:cNvPr id="38" name="TextBox 37">
                <a:extLst>
                  <a:ext uri="{FF2B5EF4-FFF2-40B4-BE49-F238E27FC236}">
                    <a16:creationId xmlns:a16="http://schemas.microsoft.com/office/drawing/2014/main" id="{8AC1D63F-D20F-D443-921B-F5898553410E}"/>
                  </a:ext>
                </a:extLst>
              </p:cNvPr>
              <p:cNvSpPr txBox="1"/>
              <p:nvPr/>
            </p:nvSpPr>
            <p:spPr>
              <a:xfrm>
                <a:off x="6053691" y="3410162"/>
                <a:ext cx="444960" cy="22309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50%</a:t>
                </a:r>
              </a:p>
            </p:txBody>
          </p:sp>
          <p:sp>
            <p:nvSpPr>
              <p:cNvPr id="39" name="Right Brace 38">
                <a:extLst>
                  <a:ext uri="{FF2B5EF4-FFF2-40B4-BE49-F238E27FC236}">
                    <a16:creationId xmlns:a16="http://schemas.microsoft.com/office/drawing/2014/main" id="{388CCD83-E780-6640-926F-9171AC6311F0}"/>
                  </a:ext>
                </a:extLst>
              </p:cNvPr>
              <p:cNvSpPr/>
              <p:nvPr/>
            </p:nvSpPr>
            <p:spPr>
              <a:xfrm rot="5400000">
                <a:off x="6838625" y="2437881"/>
                <a:ext cx="268818" cy="2986569"/>
              </a:xfrm>
              <a:prstGeom prst="rightBrace">
                <a:avLst/>
              </a:prstGeom>
              <a:ln w="158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63838"/>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2AE2BDE0-215A-4949-84AA-144C056F7927}"/>
                  </a:ext>
                </a:extLst>
              </p:cNvPr>
              <p:cNvSpPr txBox="1"/>
              <p:nvPr/>
            </p:nvSpPr>
            <p:spPr>
              <a:xfrm>
                <a:off x="7810302" y="3406381"/>
                <a:ext cx="668274" cy="223090"/>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100%</a:t>
                </a:r>
              </a:p>
            </p:txBody>
          </p:sp>
          <p:sp>
            <p:nvSpPr>
              <p:cNvPr id="41" name="TextBox 40">
                <a:extLst>
                  <a:ext uri="{FF2B5EF4-FFF2-40B4-BE49-F238E27FC236}">
                    <a16:creationId xmlns:a16="http://schemas.microsoft.com/office/drawing/2014/main" id="{B8FC719A-9D53-774A-A46F-86D0B92E4902}"/>
                  </a:ext>
                </a:extLst>
              </p:cNvPr>
              <p:cNvSpPr txBox="1"/>
              <p:nvPr/>
            </p:nvSpPr>
            <p:spPr>
              <a:xfrm>
                <a:off x="6083200" y="4116277"/>
                <a:ext cx="1530047" cy="22309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363838"/>
                    </a:solidFill>
                    <a:effectLst/>
                    <a:uLnTx/>
                    <a:uFillTx/>
                    <a:latin typeface="Arial" panose="020B0604020202020204"/>
                    <a:ea typeface="+mn-ea"/>
                    <a:cs typeface="+mn-cs"/>
                  </a:rPr>
                  <a:t>Phenotypically normal</a:t>
                </a:r>
              </a:p>
            </p:txBody>
          </p:sp>
        </p:grpSp>
        <p:sp>
          <p:nvSpPr>
            <p:cNvPr id="32" name="TextBox 31">
              <a:extLst>
                <a:ext uri="{FF2B5EF4-FFF2-40B4-BE49-F238E27FC236}">
                  <a16:creationId xmlns:a16="http://schemas.microsoft.com/office/drawing/2014/main" id="{AA79204B-B839-8A43-805E-CE60149B5E0E}"/>
                </a:ext>
              </a:extLst>
            </p:cNvPr>
            <p:cNvSpPr txBox="1"/>
            <p:nvPr/>
          </p:nvSpPr>
          <p:spPr>
            <a:xfrm>
              <a:off x="4140379" y="3162027"/>
              <a:ext cx="2148046" cy="2539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63838"/>
                  </a:solidFill>
                  <a:effectLst/>
                  <a:uLnTx/>
                  <a:uFillTx/>
                  <a:latin typeface="Arial" panose="020B0604020202020204"/>
                  <a:ea typeface="+mn-ea"/>
                  <a:cs typeface="+mn-cs"/>
                </a:rPr>
                <a:t>HTT protein level</a:t>
              </a:r>
            </a:p>
          </p:txBody>
        </p:sp>
      </p:grpSp>
      <p:grpSp>
        <p:nvGrpSpPr>
          <p:cNvPr id="42" name="Group 41">
            <a:extLst>
              <a:ext uri="{FF2B5EF4-FFF2-40B4-BE49-F238E27FC236}">
                <a16:creationId xmlns:a16="http://schemas.microsoft.com/office/drawing/2014/main" id="{7BB3D0B4-B955-0741-B1CF-BAC01D9D263C}"/>
              </a:ext>
            </a:extLst>
          </p:cNvPr>
          <p:cNvGrpSpPr/>
          <p:nvPr/>
        </p:nvGrpSpPr>
        <p:grpSpPr>
          <a:xfrm>
            <a:off x="8974593" y="4349637"/>
            <a:ext cx="1417184" cy="712707"/>
            <a:chOff x="6423761" y="3262226"/>
            <a:chExt cx="1062888" cy="534530"/>
          </a:xfrm>
        </p:grpSpPr>
        <p:sp>
          <p:nvSpPr>
            <p:cNvPr id="43" name="Oval 42">
              <a:extLst>
                <a:ext uri="{FF2B5EF4-FFF2-40B4-BE49-F238E27FC236}">
                  <a16:creationId xmlns:a16="http://schemas.microsoft.com/office/drawing/2014/main" id="{A19E246B-974C-B142-9E22-4133D6F7EB73}"/>
                </a:ext>
              </a:extLst>
            </p:cNvPr>
            <p:cNvSpPr/>
            <p:nvPr/>
          </p:nvSpPr>
          <p:spPr>
            <a:xfrm>
              <a:off x="6423761" y="3262226"/>
              <a:ext cx="1062888" cy="53453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TextBox 43">
              <a:extLst>
                <a:ext uri="{FF2B5EF4-FFF2-40B4-BE49-F238E27FC236}">
                  <a16:creationId xmlns:a16="http://schemas.microsoft.com/office/drawing/2014/main" id="{FA89A8EC-B41B-EA45-9A20-8745A90AF4C7}"/>
                </a:ext>
              </a:extLst>
            </p:cNvPr>
            <p:cNvSpPr txBox="1"/>
            <p:nvPr/>
          </p:nvSpPr>
          <p:spPr>
            <a:xfrm>
              <a:off x="6460415" y="3456810"/>
              <a:ext cx="989580" cy="17692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363838"/>
                  </a:solidFill>
                  <a:effectLst/>
                  <a:uLnTx/>
                  <a:uFillTx/>
                  <a:latin typeface="Arial" panose="020B0604020202020204"/>
                  <a:ea typeface="+mn-ea"/>
                  <a:cs typeface="+mn-cs"/>
                </a:rPr>
                <a:t>therapeutic target</a:t>
              </a:r>
            </a:p>
          </p:txBody>
        </p:sp>
      </p:grpSp>
      <p:grpSp>
        <p:nvGrpSpPr>
          <p:cNvPr id="45" name="Group 44">
            <a:extLst>
              <a:ext uri="{FF2B5EF4-FFF2-40B4-BE49-F238E27FC236}">
                <a16:creationId xmlns:a16="http://schemas.microsoft.com/office/drawing/2014/main" id="{3FC2E6AF-EE11-C648-9EF2-484F10290ACF}"/>
              </a:ext>
            </a:extLst>
          </p:cNvPr>
          <p:cNvGrpSpPr/>
          <p:nvPr/>
        </p:nvGrpSpPr>
        <p:grpSpPr>
          <a:xfrm>
            <a:off x="1801508" y="1688405"/>
            <a:ext cx="3581024" cy="2524795"/>
            <a:chOff x="1351131" y="1238188"/>
            <a:chExt cx="2685768" cy="1893596"/>
          </a:xfrm>
        </p:grpSpPr>
        <p:grpSp>
          <p:nvGrpSpPr>
            <p:cNvPr id="46" name="Group 45">
              <a:extLst>
                <a:ext uri="{FF2B5EF4-FFF2-40B4-BE49-F238E27FC236}">
                  <a16:creationId xmlns:a16="http://schemas.microsoft.com/office/drawing/2014/main" id="{2CD4A82E-01EC-154A-B897-69B420FEF2EA}"/>
                </a:ext>
              </a:extLst>
            </p:cNvPr>
            <p:cNvGrpSpPr/>
            <p:nvPr/>
          </p:nvGrpSpPr>
          <p:grpSpPr>
            <a:xfrm>
              <a:off x="1351131" y="1238188"/>
              <a:ext cx="2685768" cy="1797280"/>
              <a:chOff x="564498" y="0"/>
              <a:chExt cx="2969323" cy="1987031"/>
            </a:xfrm>
          </p:grpSpPr>
          <p:pic>
            <p:nvPicPr>
              <p:cNvPr id="49" name="Picture 48">
                <a:extLst>
                  <a:ext uri="{FF2B5EF4-FFF2-40B4-BE49-F238E27FC236}">
                    <a16:creationId xmlns:a16="http://schemas.microsoft.com/office/drawing/2014/main" id="{42E5E0B3-5443-974D-9390-FF9D2A05C10A}"/>
                  </a:ext>
                </a:extLst>
              </p:cNvPr>
              <p:cNvPicPr>
                <a:picLocks noChangeAspect="1"/>
              </p:cNvPicPr>
              <p:nvPr/>
            </p:nvPicPr>
            <p:blipFill rotWithShape="1">
              <a:blip r:embed="rId6"/>
              <a:srcRect r="36141" b="73288"/>
              <a:stretch/>
            </p:blipFill>
            <p:spPr>
              <a:xfrm>
                <a:off x="564498" y="0"/>
                <a:ext cx="2911726" cy="986541"/>
              </a:xfrm>
              <a:prstGeom prst="rect">
                <a:avLst/>
              </a:prstGeom>
              <a:noFill/>
            </p:spPr>
          </p:pic>
          <p:grpSp>
            <p:nvGrpSpPr>
              <p:cNvPr id="50" name="Group 49">
                <a:extLst>
                  <a:ext uri="{FF2B5EF4-FFF2-40B4-BE49-F238E27FC236}">
                    <a16:creationId xmlns:a16="http://schemas.microsoft.com/office/drawing/2014/main" id="{A84A2E5C-9026-B74D-9481-8C1B6DB75422}"/>
                  </a:ext>
                </a:extLst>
              </p:cNvPr>
              <p:cNvGrpSpPr/>
              <p:nvPr/>
            </p:nvGrpSpPr>
            <p:grpSpPr>
              <a:xfrm>
                <a:off x="691349" y="143402"/>
                <a:ext cx="914400" cy="212723"/>
                <a:chOff x="4089270" y="100540"/>
                <a:chExt cx="914400" cy="212723"/>
              </a:xfrm>
            </p:grpSpPr>
            <p:sp>
              <p:nvSpPr>
                <p:cNvPr id="55" name="Rectangle 54">
                  <a:extLst>
                    <a:ext uri="{FF2B5EF4-FFF2-40B4-BE49-F238E27FC236}">
                      <a16:creationId xmlns:a16="http://schemas.microsoft.com/office/drawing/2014/main" id="{B4985EC7-C440-DF49-B38E-1F79393F4004}"/>
                    </a:ext>
                  </a:extLst>
                </p:cNvPr>
                <p:cNvSpPr/>
                <p:nvPr/>
              </p:nvSpPr>
              <p:spPr>
                <a:xfrm>
                  <a:off x="4146867" y="100540"/>
                  <a:ext cx="727029" cy="118968"/>
                </a:xfrm>
                <a:prstGeom prst="rect">
                  <a:avLst/>
                </a:prstGeom>
                <a:solidFill>
                  <a:srgbClr val="F4F3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41200A19-240B-9A44-8AAE-C49D2E28C528}"/>
                    </a:ext>
                  </a:extLst>
                </p:cNvPr>
                <p:cNvSpPr txBox="1"/>
                <p:nvPr/>
              </p:nvSpPr>
              <p:spPr>
                <a:xfrm>
                  <a:off x="4089270" y="100540"/>
                  <a:ext cx="914400" cy="2127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363838"/>
                      </a:solidFill>
                      <a:effectLst/>
                      <a:uLnTx/>
                      <a:uFillTx/>
                      <a:latin typeface="Arial" panose="020B0604020202020204"/>
                      <a:ea typeface="+mn-ea"/>
                      <a:cs typeface="+mn-cs"/>
                    </a:rPr>
                    <a:t>Healthy</a:t>
                  </a:r>
                </a:p>
              </p:txBody>
            </p:sp>
          </p:grpSp>
          <p:grpSp>
            <p:nvGrpSpPr>
              <p:cNvPr id="51" name="Group 50">
                <a:extLst>
                  <a:ext uri="{FF2B5EF4-FFF2-40B4-BE49-F238E27FC236}">
                    <a16:creationId xmlns:a16="http://schemas.microsoft.com/office/drawing/2014/main" id="{B4E1B3EC-BA9D-C54A-8837-4248C84CFFA1}"/>
                  </a:ext>
                </a:extLst>
              </p:cNvPr>
              <p:cNvGrpSpPr/>
              <p:nvPr/>
            </p:nvGrpSpPr>
            <p:grpSpPr>
              <a:xfrm>
                <a:off x="636081" y="917383"/>
                <a:ext cx="2897740" cy="1069648"/>
                <a:chOff x="315883" y="2328768"/>
                <a:chExt cx="3559733" cy="1244499"/>
              </a:xfrm>
            </p:grpSpPr>
            <p:pic>
              <p:nvPicPr>
                <p:cNvPr id="53" name="Picture 52">
                  <a:extLst>
                    <a:ext uri="{FF2B5EF4-FFF2-40B4-BE49-F238E27FC236}">
                      <a16:creationId xmlns:a16="http://schemas.microsoft.com/office/drawing/2014/main" id="{E2521C0F-9C3E-0A4B-92F1-77C01CA5F01D}"/>
                    </a:ext>
                  </a:extLst>
                </p:cNvPr>
                <p:cNvPicPr>
                  <a:picLocks noChangeAspect="1"/>
                </p:cNvPicPr>
                <p:nvPr/>
              </p:nvPicPr>
              <p:blipFill>
                <a:blip r:embed="rId7"/>
                <a:stretch>
                  <a:fillRect/>
                </a:stretch>
              </p:blipFill>
              <p:spPr>
                <a:xfrm>
                  <a:off x="315883" y="2328768"/>
                  <a:ext cx="3559731" cy="697183"/>
                </a:xfrm>
                <a:prstGeom prst="rect">
                  <a:avLst/>
                </a:prstGeom>
              </p:spPr>
            </p:pic>
            <p:pic>
              <p:nvPicPr>
                <p:cNvPr id="54" name="Picture 53">
                  <a:extLst>
                    <a:ext uri="{FF2B5EF4-FFF2-40B4-BE49-F238E27FC236}">
                      <a16:creationId xmlns:a16="http://schemas.microsoft.com/office/drawing/2014/main" id="{830DD630-1798-C74C-A1BB-CC67ACB96F55}"/>
                    </a:ext>
                  </a:extLst>
                </p:cNvPr>
                <p:cNvPicPr>
                  <a:picLocks noChangeAspect="1"/>
                </p:cNvPicPr>
                <p:nvPr/>
              </p:nvPicPr>
              <p:blipFill rotWithShape="1">
                <a:blip r:embed="rId7"/>
                <a:srcRect t="14187"/>
                <a:stretch/>
              </p:blipFill>
              <p:spPr>
                <a:xfrm>
                  <a:off x="315883" y="2974990"/>
                  <a:ext cx="3559733" cy="598277"/>
                </a:xfrm>
                <a:prstGeom prst="rect">
                  <a:avLst/>
                </a:prstGeom>
              </p:spPr>
            </p:pic>
          </p:grpSp>
          <p:sp>
            <p:nvSpPr>
              <p:cNvPr id="52" name="TextBox 51">
                <a:extLst>
                  <a:ext uri="{FF2B5EF4-FFF2-40B4-BE49-F238E27FC236}">
                    <a16:creationId xmlns:a16="http://schemas.microsoft.com/office/drawing/2014/main" id="{87FA0A98-39DD-314E-88FB-1CD46D06C162}"/>
                  </a:ext>
                </a:extLst>
              </p:cNvPr>
              <p:cNvSpPr txBox="1"/>
              <p:nvPr/>
            </p:nvSpPr>
            <p:spPr>
              <a:xfrm>
                <a:off x="691349" y="942643"/>
                <a:ext cx="1807884" cy="2127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363838"/>
                    </a:solidFill>
                    <a:effectLst/>
                    <a:uLnTx/>
                    <a:uFillTx/>
                    <a:latin typeface="Arial" panose="020B0604020202020204"/>
                    <a:ea typeface="+mn-ea"/>
                    <a:cs typeface="+mn-cs"/>
                  </a:rPr>
                  <a:t>Healthy – reduced HTT</a:t>
                </a:r>
              </a:p>
            </p:txBody>
          </p:sp>
        </p:grpSp>
        <p:sp>
          <p:nvSpPr>
            <p:cNvPr id="47" name="Rectangle 46">
              <a:extLst>
                <a:ext uri="{FF2B5EF4-FFF2-40B4-BE49-F238E27FC236}">
                  <a16:creationId xmlns:a16="http://schemas.microsoft.com/office/drawing/2014/main" id="{3856B015-855C-5841-918E-1FF41491BC48}"/>
                </a:ext>
              </a:extLst>
            </p:cNvPr>
            <p:cNvSpPr/>
            <p:nvPr/>
          </p:nvSpPr>
          <p:spPr>
            <a:xfrm>
              <a:off x="3928745" y="1250091"/>
              <a:ext cx="108154" cy="1825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448FAD79-1DAB-1944-9371-CFE33552129C}"/>
                </a:ext>
              </a:extLst>
            </p:cNvPr>
            <p:cNvSpPr/>
            <p:nvPr/>
          </p:nvSpPr>
          <p:spPr>
            <a:xfrm rot="16200000">
              <a:off x="2650701" y="1797684"/>
              <a:ext cx="149267" cy="25189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7" name="TextBox 56">
            <a:extLst>
              <a:ext uri="{FF2B5EF4-FFF2-40B4-BE49-F238E27FC236}">
                <a16:creationId xmlns:a16="http://schemas.microsoft.com/office/drawing/2014/main" id="{61903588-B0F2-9A49-B663-4C392F7D8397}"/>
              </a:ext>
            </a:extLst>
          </p:cNvPr>
          <p:cNvSpPr txBox="1"/>
          <p:nvPr/>
        </p:nvSpPr>
        <p:spPr>
          <a:xfrm>
            <a:off x="3753115" y="6297220"/>
            <a:ext cx="520192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Ambrose </a:t>
            </a: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Som</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Cell Mol Genet 1994, 20(1):27-38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Lopes J Med Genet 2016 </a:t>
            </a: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doi</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10.1136/jmedgenet-2015-103568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Rodan</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Euro J Human Genet 2016 </a:t>
            </a: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doi</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10.1038/ejhg.201674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Becanovic</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Nat </a:t>
            </a: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Neurosci</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2015 </a:t>
            </a:r>
            <a:r>
              <a:rPr kumimoji="0" lang="en-US" sz="800" b="0" i="1" u="none" strike="noStrike" kern="1200" cap="none" spc="0" normalizeH="0" baseline="0" noProof="0" err="1">
                <a:ln>
                  <a:noFill/>
                </a:ln>
                <a:solidFill>
                  <a:srgbClr val="212121"/>
                </a:solidFill>
                <a:effectLst/>
                <a:uLnTx/>
                <a:uFillTx/>
                <a:latin typeface="Arial" panose="020B0604020202020204"/>
                <a:ea typeface="+mn-ea"/>
                <a:cs typeface="+mn-cs"/>
              </a:rPr>
              <a:t>doi</a:t>
            </a:r>
            <a:r>
              <a:rPr kumimoji="0" lang="en-US" sz="800" b="0" i="1" u="none" strike="noStrike" kern="1200" cap="none" spc="0" normalizeH="0" baseline="0" noProof="0">
                <a:ln>
                  <a:noFill/>
                </a:ln>
                <a:solidFill>
                  <a:srgbClr val="212121"/>
                </a:solidFill>
                <a:effectLst/>
                <a:uLnTx/>
                <a:uFillTx/>
                <a:latin typeface="Arial" panose="020B0604020202020204"/>
                <a:ea typeface="+mn-ea"/>
                <a:cs typeface="+mn-cs"/>
              </a:rPr>
              <a:t>: 10.1038/nn.4014</a:t>
            </a:r>
          </a:p>
        </p:txBody>
      </p:sp>
      <p:sp>
        <p:nvSpPr>
          <p:cNvPr id="58" name="TextBox 57">
            <a:extLst>
              <a:ext uri="{FF2B5EF4-FFF2-40B4-BE49-F238E27FC236}">
                <a16:creationId xmlns:a16="http://schemas.microsoft.com/office/drawing/2014/main" id="{4B9133D8-3842-AB41-AE48-44130229B9C7}"/>
              </a:ext>
            </a:extLst>
          </p:cNvPr>
          <p:cNvSpPr txBox="1"/>
          <p:nvPr/>
        </p:nvSpPr>
        <p:spPr>
          <a:xfrm>
            <a:off x="8376836" y="6070236"/>
            <a:ext cx="3932137" cy="523220"/>
          </a:xfrm>
          <a:prstGeom prst="rect">
            <a:avLst/>
          </a:prstGeom>
          <a:noFill/>
        </p:spPr>
        <p:txBody>
          <a:bodyPr wrap="square" rtlCol="0">
            <a:spAutoFit/>
          </a:bodyPr>
          <a:lstStyle/>
          <a:p>
            <a:r>
              <a:rPr lang="en-US" sz="1400" b="1" dirty="0"/>
              <a:t>In mice: </a:t>
            </a:r>
            <a:r>
              <a:rPr lang="en-US" sz="1400" dirty="0"/>
              <a:t>50% </a:t>
            </a:r>
            <a:r>
              <a:rPr lang="en-US" sz="1400" dirty="0" err="1"/>
              <a:t>Htt</a:t>
            </a:r>
            <a:r>
              <a:rPr lang="en-US" sz="1400" dirty="0"/>
              <a:t> </a:t>
            </a:r>
            <a:r>
              <a:rPr lang="en-US" sz="1400" dirty="0" err="1"/>
              <a:t>LoF</a:t>
            </a:r>
            <a:r>
              <a:rPr lang="en-US" sz="1400" dirty="0"/>
              <a:t> is compatible with generally normal development and function</a:t>
            </a:r>
            <a:endParaRPr lang="en-US" sz="1400" b="1" dirty="0"/>
          </a:p>
        </p:txBody>
      </p:sp>
      <p:sp>
        <p:nvSpPr>
          <p:cNvPr id="2" name="TextBox 1">
            <a:extLst>
              <a:ext uri="{FF2B5EF4-FFF2-40B4-BE49-F238E27FC236}">
                <a16:creationId xmlns:a16="http://schemas.microsoft.com/office/drawing/2014/main" id="{53ACFB06-4FA2-2048-BCE3-464D0990EF54}"/>
              </a:ext>
            </a:extLst>
          </p:cNvPr>
          <p:cNvSpPr txBox="1"/>
          <p:nvPr/>
        </p:nvSpPr>
        <p:spPr>
          <a:xfrm>
            <a:off x="1420510" y="1469927"/>
            <a:ext cx="4415737" cy="369332"/>
          </a:xfrm>
          <a:prstGeom prst="rect">
            <a:avLst/>
          </a:prstGeom>
          <a:noFill/>
        </p:spPr>
        <p:txBody>
          <a:bodyPr wrap="square" rtlCol="0">
            <a:spAutoFit/>
          </a:bodyPr>
          <a:lstStyle/>
          <a:p>
            <a:r>
              <a:rPr lang="en-US">
                <a:highlight>
                  <a:srgbClr val="FFFF00"/>
                </a:highlight>
              </a:rPr>
              <a:t>Include any new internal iPSC data here</a:t>
            </a:r>
          </a:p>
        </p:txBody>
      </p:sp>
      <p:sp>
        <p:nvSpPr>
          <p:cNvPr id="59" name="TextBox 58">
            <a:extLst>
              <a:ext uri="{FF2B5EF4-FFF2-40B4-BE49-F238E27FC236}">
                <a16:creationId xmlns:a16="http://schemas.microsoft.com/office/drawing/2014/main" id="{F3DA2F3E-09B6-D948-9B9A-ABAF69523F8D}"/>
              </a:ext>
            </a:extLst>
          </p:cNvPr>
          <p:cNvSpPr txBox="1"/>
          <p:nvPr/>
        </p:nvSpPr>
        <p:spPr>
          <a:xfrm>
            <a:off x="9305276" y="492101"/>
            <a:ext cx="2802651" cy="861774"/>
          </a:xfrm>
          <a:prstGeom prst="rect">
            <a:avLst/>
          </a:prstGeom>
          <a:noFill/>
        </p:spPr>
        <p:txBody>
          <a:bodyPr wrap="square" rtlCol="0">
            <a:spAutoFit/>
          </a:bodyPr>
          <a:lstStyle/>
          <a:p>
            <a:r>
              <a:rPr lang="en-US" sz="1000" dirty="0">
                <a:highlight>
                  <a:srgbClr val="FFFF00"/>
                </a:highlight>
              </a:rPr>
              <a:t>Chris Whelan to update</a:t>
            </a:r>
          </a:p>
          <a:p>
            <a:pPr marL="285750" indent="-285750">
              <a:buFontTx/>
              <a:buChar char="-"/>
            </a:pPr>
            <a:r>
              <a:rPr lang="en-US" sz="1000" dirty="0">
                <a:highlight>
                  <a:srgbClr val="FFFF00"/>
                </a:highlight>
              </a:rPr>
              <a:t>Include comments on pan vs. allele-specific approaches</a:t>
            </a:r>
          </a:p>
          <a:p>
            <a:pPr marL="285750" indent="-285750">
              <a:buFontTx/>
              <a:buChar char="-"/>
            </a:pPr>
            <a:r>
              <a:rPr lang="en-US" sz="1000" dirty="0">
                <a:highlight>
                  <a:srgbClr val="FFFF00"/>
                </a:highlight>
              </a:rPr>
              <a:t>Include evidence supporting tolerability of lowering X% in adults</a:t>
            </a:r>
          </a:p>
        </p:txBody>
      </p:sp>
    </p:spTree>
    <p:extLst>
      <p:ext uri="{BB962C8B-B14F-4D97-AF65-F5344CB8AC3E}">
        <p14:creationId xmlns:p14="http://schemas.microsoft.com/office/powerpoint/2010/main" val="4308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Molecular hypothesis for SM splice modulators</a:t>
            </a:r>
            <a:endParaRPr lang="en-US" i="1">
              <a:solidFill>
                <a:schemeClr val="bg1"/>
              </a:solidFill>
              <a:latin typeface="Arial Narrow" panose="020B0606020202030204" pitchFamily="34" charset="0"/>
            </a:endParaRPr>
          </a:p>
        </p:txBody>
      </p:sp>
      <p:grpSp>
        <p:nvGrpSpPr>
          <p:cNvPr id="3" name="Group 2">
            <a:extLst>
              <a:ext uri="{FF2B5EF4-FFF2-40B4-BE49-F238E27FC236}">
                <a16:creationId xmlns:a16="http://schemas.microsoft.com/office/drawing/2014/main" id="{2A4230A9-4613-D448-8000-220C890EDD00}"/>
              </a:ext>
            </a:extLst>
          </p:cNvPr>
          <p:cNvGrpSpPr/>
          <p:nvPr/>
        </p:nvGrpSpPr>
        <p:grpSpPr>
          <a:xfrm>
            <a:off x="5877455" y="849843"/>
            <a:ext cx="6128038" cy="5575923"/>
            <a:chOff x="239577" y="874231"/>
            <a:chExt cx="6128038" cy="5575923"/>
          </a:xfrm>
        </p:grpSpPr>
        <p:sp>
          <p:nvSpPr>
            <p:cNvPr id="136" name="TextBox 135">
              <a:extLst>
                <a:ext uri="{FF2B5EF4-FFF2-40B4-BE49-F238E27FC236}">
                  <a16:creationId xmlns:a16="http://schemas.microsoft.com/office/drawing/2014/main" id="{EB1E605E-9A28-894D-B66F-CB04B21BBD4E}"/>
                </a:ext>
              </a:extLst>
            </p:cNvPr>
            <p:cNvSpPr txBox="1"/>
            <p:nvPr/>
          </p:nvSpPr>
          <p:spPr>
            <a:xfrm>
              <a:off x="1309658" y="1926709"/>
              <a:ext cx="184731"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573BA"/>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573BA"/>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573BA"/>
                </a:solidFill>
                <a:effectLst/>
                <a:uLnTx/>
                <a:uFillTx/>
              </a:endParaRPr>
            </a:p>
          </p:txBody>
        </p:sp>
        <p:pic>
          <p:nvPicPr>
            <p:cNvPr id="139" name="Picture 138">
              <a:extLst>
                <a:ext uri="{FF2B5EF4-FFF2-40B4-BE49-F238E27FC236}">
                  <a16:creationId xmlns:a16="http://schemas.microsoft.com/office/drawing/2014/main" id="{DCA380AD-A294-7248-B5B5-1D995E9FCCCF}"/>
                </a:ext>
              </a:extLst>
            </p:cNvPr>
            <p:cNvPicPr>
              <a:picLocks noChangeAspect="1"/>
            </p:cNvPicPr>
            <p:nvPr/>
          </p:nvPicPr>
          <p:blipFill>
            <a:blip r:embed="rId4"/>
            <a:stretch>
              <a:fillRect/>
            </a:stretch>
          </p:blipFill>
          <p:spPr>
            <a:xfrm>
              <a:off x="6300948" y="3737785"/>
              <a:ext cx="66667" cy="47619"/>
            </a:xfrm>
            <a:prstGeom prst="rect">
              <a:avLst/>
            </a:prstGeom>
          </p:spPr>
        </p:pic>
        <p:pic>
          <p:nvPicPr>
            <p:cNvPr id="140" name="Picture 139">
              <a:extLst>
                <a:ext uri="{FF2B5EF4-FFF2-40B4-BE49-F238E27FC236}">
                  <a16:creationId xmlns:a16="http://schemas.microsoft.com/office/drawing/2014/main" id="{3CC807EB-4244-2542-9032-413425A5306C}"/>
                </a:ext>
              </a:extLst>
            </p:cNvPr>
            <p:cNvPicPr>
              <a:picLocks noChangeAspect="1"/>
            </p:cNvPicPr>
            <p:nvPr/>
          </p:nvPicPr>
          <p:blipFill>
            <a:blip r:embed="rId5"/>
            <a:stretch>
              <a:fillRect/>
            </a:stretch>
          </p:blipFill>
          <p:spPr>
            <a:xfrm>
              <a:off x="683265" y="4517302"/>
              <a:ext cx="3135684" cy="1932852"/>
            </a:xfrm>
            <a:prstGeom prst="rect">
              <a:avLst/>
            </a:prstGeom>
          </p:spPr>
        </p:pic>
        <p:grpSp>
          <p:nvGrpSpPr>
            <p:cNvPr id="141" name="Group 140">
              <a:extLst>
                <a:ext uri="{FF2B5EF4-FFF2-40B4-BE49-F238E27FC236}">
                  <a16:creationId xmlns:a16="http://schemas.microsoft.com/office/drawing/2014/main" id="{3DD3CA21-D49E-D649-9894-A5FB4F7A8308}"/>
                </a:ext>
              </a:extLst>
            </p:cNvPr>
            <p:cNvGrpSpPr/>
            <p:nvPr/>
          </p:nvGrpSpPr>
          <p:grpSpPr>
            <a:xfrm>
              <a:off x="1245929" y="874231"/>
              <a:ext cx="3509380" cy="1530208"/>
              <a:chOff x="232437" y="539210"/>
              <a:chExt cx="2928123" cy="1318250"/>
            </a:xfrm>
          </p:grpSpPr>
          <p:grpSp>
            <p:nvGrpSpPr>
              <p:cNvPr id="142" name="Group 141">
                <a:extLst>
                  <a:ext uri="{FF2B5EF4-FFF2-40B4-BE49-F238E27FC236}">
                    <a16:creationId xmlns:a16="http://schemas.microsoft.com/office/drawing/2014/main" id="{7ED8576C-9DE3-534C-9C4A-15E2FB0CEE31}"/>
                  </a:ext>
                </a:extLst>
              </p:cNvPr>
              <p:cNvGrpSpPr/>
              <p:nvPr/>
            </p:nvGrpSpPr>
            <p:grpSpPr>
              <a:xfrm>
                <a:off x="232437" y="1209880"/>
                <a:ext cx="2762455" cy="647580"/>
                <a:chOff x="1285128" y="2037819"/>
                <a:chExt cx="4226107" cy="900114"/>
              </a:xfrm>
            </p:grpSpPr>
            <p:grpSp>
              <p:nvGrpSpPr>
                <p:cNvPr id="144" name="Group 143">
                  <a:extLst>
                    <a:ext uri="{FF2B5EF4-FFF2-40B4-BE49-F238E27FC236}">
                      <a16:creationId xmlns:a16="http://schemas.microsoft.com/office/drawing/2014/main" id="{CA6CEFA9-765C-CF41-8B5D-0C6D82BC3ABC}"/>
                    </a:ext>
                  </a:extLst>
                </p:cNvPr>
                <p:cNvGrpSpPr/>
                <p:nvPr/>
              </p:nvGrpSpPr>
              <p:grpSpPr>
                <a:xfrm>
                  <a:off x="3877733" y="2049943"/>
                  <a:ext cx="1633502" cy="887990"/>
                  <a:chOff x="3877733" y="2049943"/>
                  <a:chExt cx="1633502" cy="887990"/>
                </a:xfrm>
              </p:grpSpPr>
              <p:sp>
                <p:nvSpPr>
                  <p:cNvPr id="148" name="Rectangle 147">
                    <a:extLst>
                      <a:ext uri="{FF2B5EF4-FFF2-40B4-BE49-F238E27FC236}">
                        <a16:creationId xmlns:a16="http://schemas.microsoft.com/office/drawing/2014/main" id="{AEE1EADA-0614-164D-BB15-2874F685C348}"/>
                      </a:ext>
                    </a:extLst>
                  </p:cNvPr>
                  <p:cNvSpPr/>
                  <p:nvPr/>
                </p:nvSpPr>
                <p:spPr>
                  <a:xfrm>
                    <a:off x="3877733" y="2146767"/>
                    <a:ext cx="584200" cy="791166"/>
                  </a:xfrm>
                  <a:prstGeom prst="rect">
                    <a:avLst/>
                  </a:prstGeom>
                  <a:solidFill>
                    <a:srgbClr val="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18C73FBB-74FE-B54C-BE33-164B8347E0D9}"/>
                      </a:ext>
                    </a:extLst>
                  </p:cNvPr>
                  <p:cNvSpPr/>
                  <p:nvPr/>
                </p:nvSpPr>
                <p:spPr>
                  <a:xfrm rot="5400000">
                    <a:off x="4632337" y="1755244"/>
                    <a:ext cx="584200" cy="1173597"/>
                  </a:xfrm>
                  <a:prstGeom prst="rect">
                    <a:avLst/>
                  </a:prstGeom>
                  <a:solidFill>
                    <a:srgbClr val="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5" name="Rectangle 144">
                  <a:extLst>
                    <a:ext uri="{FF2B5EF4-FFF2-40B4-BE49-F238E27FC236}">
                      <a16:creationId xmlns:a16="http://schemas.microsoft.com/office/drawing/2014/main" id="{6DF89859-4314-9E40-BF12-54284B9C8F1D}"/>
                    </a:ext>
                  </a:extLst>
                </p:cNvPr>
                <p:cNvSpPr/>
                <p:nvPr/>
              </p:nvSpPr>
              <p:spPr>
                <a:xfrm rot="5400000">
                  <a:off x="1853297" y="1503384"/>
                  <a:ext cx="584200" cy="1720538"/>
                </a:xfrm>
                <a:prstGeom prst="rect">
                  <a:avLst/>
                </a:prstGeom>
                <a:solidFill>
                  <a:srgbClr val="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FA862FB-5AC4-9442-B49B-F037DC43D1AB}"/>
                    </a:ext>
                  </a:extLst>
                </p:cNvPr>
                <p:cNvSpPr/>
                <p:nvPr/>
              </p:nvSpPr>
              <p:spPr>
                <a:xfrm>
                  <a:off x="2697585" y="2037819"/>
                  <a:ext cx="584200" cy="179606"/>
                </a:xfrm>
                <a:prstGeom prst="rect">
                  <a:avLst/>
                </a:prstGeom>
                <a:solidFill>
                  <a:srgbClr val="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559B2AB-757D-9A4E-A36C-ADB68608B585}"/>
                    </a:ext>
                  </a:extLst>
                </p:cNvPr>
                <p:cNvSpPr/>
                <p:nvPr/>
              </p:nvSpPr>
              <p:spPr>
                <a:xfrm>
                  <a:off x="2541130" y="2159123"/>
                  <a:ext cx="584200" cy="179606"/>
                </a:xfrm>
                <a:prstGeom prst="rect">
                  <a:avLst/>
                </a:prstGeom>
                <a:solidFill>
                  <a:srgbClr val="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3" name="Content Placeholder 3">
                <a:extLst>
                  <a:ext uri="{FF2B5EF4-FFF2-40B4-BE49-F238E27FC236}">
                    <a16:creationId xmlns:a16="http://schemas.microsoft.com/office/drawing/2014/main" id="{46F0B322-FE51-DE4B-92D6-E070C5457F30}"/>
                  </a:ext>
                </a:extLst>
              </p:cNvPr>
              <p:cNvSpPr txBox="1">
                <a:spLocks/>
              </p:cNvSpPr>
              <p:nvPr/>
            </p:nvSpPr>
            <p:spPr>
              <a:xfrm>
                <a:off x="286421" y="539210"/>
                <a:ext cx="2874139" cy="611649"/>
              </a:xfrm>
              <a:prstGeom prst="rect">
                <a:avLst/>
              </a:prstGeom>
            </p:spPr>
            <p:txBody>
              <a:bodyPr vert="horz" lIns="68580" tIns="34290" rIns="68580" bIns="3429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4C4F4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rgbClr val="4C4F4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rgbClr val="4C4F4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4C4F4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4C4F4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3995" marR="0" lvl="0" indent="-21399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Calibri" panose="020F0502020204030204"/>
                </a:endParaRP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1400" b="1" i="0" u="none" strike="noStrike" kern="1200" cap="none" spc="0" normalizeH="0" baseline="0" noProof="0">
                    <a:ln>
                      <a:noFill/>
                    </a:ln>
                    <a:solidFill>
                      <a:srgbClr val="363838">
                        <a:lumMod val="50000"/>
                      </a:srgbClr>
                    </a:solidFill>
                    <a:effectLst/>
                    <a:uLnTx/>
                    <a:uFillTx/>
                    <a:latin typeface="Arial" panose="020B0604020202020204"/>
                    <a:ea typeface="+mn-ea"/>
                    <a:cs typeface="+mn-cs"/>
                  </a:rPr>
                  <a:t>HTT is a high value </a:t>
                </a:r>
                <a:r>
                  <a:rPr kumimoji="0" lang="en-GB" sz="1400" b="1" i="0" u="none" strike="noStrike" kern="1200" cap="none" spc="0" normalizeH="0" baseline="0" noProof="0">
                    <a:ln>
                      <a:noFill/>
                    </a:ln>
                    <a:solidFill>
                      <a:srgbClr val="363838">
                        <a:lumMod val="50000"/>
                      </a:srgbClr>
                    </a:solidFill>
                    <a:effectLst/>
                    <a:uLnTx/>
                    <a:uFillTx/>
                    <a:latin typeface="Arial" panose="020B0604020202020204"/>
                    <a:ea typeface="+mn-lt"/>
                    <a:cs typeface="Calibri"/>
                  </a:rPr>
                  <a:t>genetic</a:t>
                </a:r>
                <a:r>
                  <a:rPr kumimoji="0" lang="en-GB" sz="1400" b="1" i="0" u="none" strike="noStrike" kern="1200" cap="none" spc="0" normalizeH="0" baseline="0" noProof="0">
                    <a:ln>
                      <a:noFill/>
                    </a:ln>
                    <a:solidFill>
                      <a:srgbClr val="363838">
                        <a:lumMod val="50000"/>
                      </a:srgbClr>
                    </a:solidFill>
                    <a:effectLst/>
                    <a:uLnTx/>
                    <a:uFillTx/>
                    <a:latin typeface="Arial" panose="020B0604020202020204"/>
                    <a:ea typeface="+mn-ea"/>
                    <a:cs typeface="+mn-cs"/>
                  </a:rPr>
                  <a:t> target that is amenable to modulation via splicing</a:t>
                </a:r>
                <a:endParaRPr kumimoji="0" lang="en-GB" sz="1400" b="1" i="0" u="none" strike="noStrike" kern="1200" cap="none" spc="0" normalizeH="0" baseline="0" noProof="0">
                  <a:ln>
                    <a:noFill/>
                  </a:ln>
                  <a:solidFill>
                    <a:srgbClr val="0070C0"/>
                  </a:solidFill>
                  <a:effectLst/>
                  <a:uLnTx/>
                  <a:uFillTx/>
                  <a:latin typeface="Arial" panose="020B0604020202020204"/>
                  <a:ea typeface="+mn-ea"/>
                  <a:cs typeface="+mn-cs"/>
                </a:endParaRP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mn-cs"/>
                </a:endParaRP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mn-cs"/>
                </a:endParaRPr>
              </a:p>
              <a:p>
                <a:pPr marL="213995" marR="0" lvl="0" indent="-21399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GB" sz="1400" b="0" i="0" u="none" strike="noStrike" kern="1200" cap="none" spc="0" normalizeH="0" baseline="0" noProof="0">
                  <a:ln>
                    <a:noFill/>
                  </a:ln>
                  <a:solidFill>
                    <a:prstClr val="black"/>
                  </a:solidFill>
                  <a:effectLst/>
                  <a:uLnTx/>
                  <a:uFillTx/>
                  <a:latin typeface="Arial" panose="020B0604020202020204"/>
                  <a:ea typeface="+mn-ea"/>
                  <a:cs typeface="Calibri" panose="020F0502020204030204"/>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GB" sz="1400" b="0" i="0" u="none" strike="noStrike" kern="1200" cap="none" spc="0" normalizeH="0" baseline="0" noProof="0">
                  <a:ln>
                    <a:noFill/>
                  </a:ln>
                  <a:solidFill>
                    <a:prstClr val="black"/>
                  </a:solidFill>
                  <a:effectLst/>
                  <a:uLnTx/>
                  <a:uFillTx/>
                  <a:latin typeface="Arial" panose="020B0604020202020204"/>
                  <a:ea typeface="+mn-ea"/>
                  <a:cs typeface="+mn-cs"/>
                </a:endParaRPr>
              </a:p>
              <a:p>
                <a:pPr marL="213995" marR="0" lvl="0" indent="-213995"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GB" sz="1400" b="0" i="0" u="none" strike="noStrike" kern="1200" cap="none" spc="0" normalizeH="0" baseline="0" noProof="0">
                  <a:ln>
                    <a:noFill/>
                  </a:ln>
                  <a:solidFill>
                    <a:prstClr val="black"/>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GB" sz="1400" b="0" i="0" u="none" strike="noStrike" kern="1200" cap="none" spc="0" normalizeH="0" baseline="0" noProof="0">
                  <a:ln>
                    <a:noFill/>
                  </a:ln>
                  <a:solidFill>
                    <a:prstClr val="black"/>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GB" sz="1400" b="1" i="0" u="none" strike="noStrike" kern="1200" cap="none" spc="0" normalizeH="0" baseline="0" noProof="0">
                  <a:ln>
                    <a:noFill/>
                  </a:ln>
                  <a:solidFill>
                    <a:srgbClr val="4472C4">
                      <a:lumMod val="75000"/>
                    </a:srgbClr>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US" sz="1400" b="0" i="0" u="none" strike="noStrike" kern="1200" cap="none" spc="0" normalizeH="0" baseline="0" noProof="0">
                  <a:ln>
                    <a:noFill/>
                  </a:ln>
                  <a:solidFill>
                    <a:srgbClr val="4C4F4E"/>
                  </a:solidFill>
                  <a:effectLst/>
                  <a:uLnTx/>
                  <a:uFillTx/>
                  <a:latin typeface="Arial" panose="020B0604020202020204"/>
                  <a:ea typeface="+mn-ea"/>
                  <a:cs typeface="Calibri" panose="020F0502020204030204"/>
                </a:endParaRPr>
              </a:p>
              <a:p>
                <a:pPr marL="213995" marR="0" lvl="0" indent="-213995" algn="l" defTabSz="685800" rtl="0" eaLnBrk="1" fontAlgn="auto" latinLnBrk="0" hangingPunct="1">
                  <a:lnSpc>
                    <a:spcPct val="90000"/>
                  </a:lnSpc>
                  <a:spcBef>
                    <a:spcPts val="750"/>
                  </a:spcBef>
                  <a:spcAft>
                    <a:spcPts val="0"/>
                  </a:spcAft>
                  <a:buClrTx/>
                  <a:buSzTx/>
                  <a:buFont typeface="Calibri" panose="020F0502020204030204" pitchFamily="34" charset="0"/>
                  <a:buChar char="-"/>
                  <a:tabLst/>
                  <a:defRPr/>
                </a:pPr>
                <a:endParaRPr kumimoji="0" lang="en-GB" sz="1400" b="0" i="0" u="none" strike="noStrike" kern="1200" cap="none" spc="0" normalizeH="0" baseline="0" noProof="0">
                  <a:ln>
                    <a:noFill/>
                  </a:ln>
                  <a:solidFill>
                    <a:srgbClr val="4C4F4E"/>
                  </a:solidFill>
                  <a:effectLst/>
                  <a:uLnTx/>
                  <a:uFillTx/>
                  <a:latin typeface="Arial" panose="020B0604020202020204"/>
                  <a:ea typeface="+mn-ea"/>
                  <a:cs typeface="Calibri" panose="020F0502020204030204"/>
                </a:endParaRPr>
              </a:p>
            </p:txBody>
          </p:sp>
        </p:grpSp>
        <p:grpSp>
          <p:nvGrpSpPr>
            <p:cNvPr id="150" name="Group 149">
              <a:extLst>
                <a:ext uri="{FF2B5EF4-FFF2-40B4-BE49-F238E27FC236}">
                  <a16:creationId xmlns:a16="http://schemas.microsoft.com/office/drawing/2014/main" id="{E0718D8A-CBCA-FF40-A384-7B8C2E275DEA}"/>
                </a:ext>
              </a:extLst>
            </p:cNvPr>
            <p:cNvGrpSpPr/>
            <p:nvPr/>
          </p:nvGrpSpPr>
          <p:grpSpPr>
            <a:xfrm>
              <a:off x="837365" y="1727182"/>
              <a:ext cx="5191772" cy="2342326"/>
              <a:chOff x="803838" y="1511250"/>
              <a:chExt cx="5191772" cy="2342326"/>
            </a:xfrm>
          </p:grpSpPr>
          <p:grpSp>
            <p:nvGrpSpPr>
              <p:cNvPr id="151" name="Group 150">
                <a:extLst>
                  <a:ext uri="{FF2B5EF4-FFF2-40B4-BE49-F238E27FC236}">
                    <a16:creationId xmlns:a16="http://schemas.microsoft.com/office/drawing/2014/main" id="{F0FCA5A2-BC24-6D49-8182-E71449645101}"/>
                  </a:ext>
                </a:extLst>
              </p:cNvPr>
              <p:cNvGrpSpPr/>
              <p:nvPr/>
            </p:nvGrpSpPr>
            <p:grpSpPr>
              <a:xfrm>
                <a:off x="803838" y="1511250"/>
                <a:ext cx="5191772" cy="2342326"/>
                <a:chOff x="924382" y="1963896"/>
                <a:chExt cx="5191772" cy="2342326"/>
              </a:xfrm>
            </p:grpSpPr>
            <p:cxnSp>
              <p:nvCxnSpPr>
                <p:cNvPr id="153" name="Straight Connector 152">
                  <a:extLst>
                    <a:ext uri="{FF2B5EF4-FFF2-40B4-BE49-F238E27FC236}">
                      <a16:creationId xmlns:a16="http://schemas.microsoft.com/office/drawing/2014/main" id="{A3475AAA-BD8C-9C4A-8A63-4336D2F050E1}"/>
                    </a:ext>
                  </a:extLst>
                </p:cNvPr>
                <p:cNvCxnSpPr>
                  <a:cxnSpLocks/>
                </p:cNvCxnSpPr>
                <p:nvPr/>
              </p:nvCxnSpPr>
              <p:spPr>
                <a:xfrm>
                  <a:off x="2761316" y="2217580"/>
                  <a:ext cx="0" cy="212346"/>
                </a:xfrm>
                <a:prstGeom prst="line">
                  <a:avLst/>
                </a:prstGeom>
                <a:noFill/>
                <a:ln w="19050" cap="flat" cmpd="sng" algn="ctr">
                  <a:solidFill>
                    <a:srgbClr val="FFFFFF">
                      <a:lumMod val="65000"/>
                    </a:srgbClr>
                  </a:solidFill>
                  <a:prstDash val="solid"/>
                </a:ln>
                <a:effectLst/>
              </p:spPr>
            </p:cxnSp>
            <p:grpSp>
              <p:nvGrpSpPr>
                <p:cNvPr id="154" name="Group 153">
                  <a:extLst>
                    <a:ext uri="{FF2B5EF4-FFF2-40B4-BE49-F238E27FC236}">
                      <a16:creationId xmlns:a16="http://schemas.microsoft.com/office/drawing/2014/main" id="{59ADFDA6-3B49-084C-9A8C-38BAD92DBA4C}"/>
                    </a:ext>
                  </a:extLst>
                </p:cNvPr>
                <p:cNvGrpSpPr/>
                <p:nvPr/>
              </p:nvGrpSpPr>
              <p:grpSpPr>
                <a:xfrm>
                  <a:off x="2912352" y="2554712"/>
                  <a:ext cx="1587329" cy="338534"/>
                  <a:chOff x="2868284" y="2565729"/>
                  <a:chExt cx="1587329" cy="338534"/>
                </a:xfrm>
              </p:grpSpPr>
              <p:sp>
                <p:nvSpPr>
                  <p:cNvPr id="171" name="Octagon 170">
                    <a:extLst>
                      <a:ext uri="{FF2B5EF4-FFF2-40B4-BE49-F238E27FC236}">
                        <a16:creationId xmlns:a16="http://schemas.microsoft.com/office/drawing/2014/main" id="{E49B6389-6F1F-7640-8DF3-0DE7FD37B4F5}"/>
                      </a:ext>
                    </a:extLst>
                  </p:cNvPr>
                  <p:cNvSpPr/>
                  <p:nvPr/>
                </p:nvSpPr>
                <p:spPr>
                  <a:xfrm>
                    <a:off x="3711181" y="2565729"/>
                    <a:ext cx="186457" cy="146336"/>
                  </a:xfrm>
                  <a:prstGeom prst="octagon">
                    <a:avLst/>
                  </a:prstGeom>
                  <a:solidFill>
                    <a:srgbClr val="FF0000"/>
                  </a:solidFill>
                  <a:ln w="28575"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endParaRPr>
                  </a:p>
                </p:txBody>
              </p:sp>
              <p:grpSp>
                <p:nvGrpSpPr>
                  <p:cNvPr id="172" name="Group 171">
                    <a:extLst>
                      <a:ext uri="{FF2B5EF4-FFF2-40B4-BE49-F238E27FC236}">
                        <a16:creationId xmlns:a16="http://schemas.microsoft.com/office/drawing/2014/main" id="{F240278E-FE08-E440-AD9F-6CF12F683BDB}"/>
                      </a:ext>
                    </a:extLst>
                  </p:cNvPr>
                  <p:cNvGrpSpPr/>
                  <p:nvPr/>
                </p:nvGrpSpPr>
                <p:grpSpPr>
                  <a:xfrm>
                    <a:off x="3107707" y="2744075"/>
                    <a:ext cx="1347906" cy="160188"/>
                    <a:chOff x="391054" y="2608463"/>
                    <a:chExt cx="1093387" cy="141262"/>
                  </a:xfrm>
                </p:grpSpPr>
                <p:sp>
                  <p:nvSpPr>
                    <p:cNvPr id="175" name="Rectangle 174">
                      <a:extLst>
                        <a:ext uri="{FF2B5EF4-FFF2-40B4-BE49-F238E27FC236}">
                          <a16:creationId xmlns:a16="http://schemas.microsoft.com/office/drawing/2014/main" id="{FE6D2EE0-3398-8343-95FD-DBFFB52EF491}"/>
                        </a:ext>
                      </a:extLst>
                    </p:cNvPr>
                    <p:cNvSpPr/>
                    <p:nvPr/>
                  </p:nvSpPr>
                  <p:spPr>
                    <a:xfrm>
                      <a:off x="391054" y="2608466"/>
                      <a:ext cx="421885" cy="141259"/>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49</a:t>
                      </a:r>
                    </a:p>
                  </p:txBody>
                </p:sp>
                <p:sp>
                  <p:nvSpPr>
                    <p:cNvPr id="176" name="Rectangle 175">
                      <a:extLst>
                        <a:ext uri="{FF2B5EF4-FFF2-40B4-BE49-F238E27FC236}">
                          <a16:creationId xmlns:a16="http://schemas.microsoft.com/office/drawing/2014/main" id="{8DD4E9C7-5040-234F-9245-06CE7B1E1B54}"/>
                        </a:ext>
                      </a:extLst>
                    </p:cNvPr>
                    <p:cNvSpPr/>
                    <p:nvPr/>
                  </p:nvSpPr>
                  <p:spPr>
                    <a:xfrm>
                      <a:off x="747782" y="2608463"/>
                      <a:ext cx="395749" cy="141259"/>
                    </a:xfrm>
                    <a:prstGeom prst="rect">
                      <a:avLst/>
                    </a:prstGeom>
                    <a:solidFill>
                      <a:srgbClr val="510556">
                        <a:lumMod val="25000"/>
                        <a:lumOff val="75000"/>
                      </a:srgbClr>
                    </a:solidFill>
                    <a:ln w="25400" cap="flat" cmpd="sng" algn="ctr">
                      <a:solidFill>
                        <a:srgbClr val="2473BA">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49N</a:t>
                      </a:r>
                    </a:p>
                  </p:txBody>
                </p:sp>
                <p:sp>
                  <p:nvSpPr>
                    <p:cNvPr id="177" name="Rectangle 176">
                      <a:extLst>
                        <a:ext uri="{FF2B5EF4-FFF2-40B4-BE49-F238E27FC236}">
                          <a16:creationId xmlns:a16="http://schemas.microsoft.com/office/drawing/2014/main" id="{7A18A4C7-9E29-7940-98AC-B3F0328A5E3E}"/>
                        </a:ext>
                      </a:extLst>
                    </p:cNvPr>
                    <p:cNvSpPr/>
                    <p:nvPr/>
                  </p:nvSpPr>
                  <p:spPr>
                    <a:xfrm>
                      <a:off x="1062556" y="2608463"/>
                      <a:ext cx="421885" cy="141259"/>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63838">
                            <a:lumMod val="50000"/>
                          </a:srgbClr>
                        </a:solidFill>
                        <a:effectLst/>
                        <a:uLnTx/>
                        <a:uFillTx/>
                        <a:latin typeface="Arial" panose="020B0604020202020204"/>
                        <a:ea typeface="+mn-ea"/>
                        <a:cs typeface="+mn-cs"/>
                      </a:endParaRPr>
                    </a:p>
                  </p:txBody>
                </p:sp>
              </p:grpSp>
              <p:sp>
                <p:nvSpPr>
                  <p:cNvPr id="173" name="Rectangle 172">
                    <a:extLst>
                      <a:ext uri="{FF2B5EF4-FFF2-40B4-BE49-F238E27FC236}">
                        <a16:creationId xmlns:a16="http://schemas.microsoft.com/office/drawing/2014/main" id="{7806EEC7-75F8-1B46-890D-89A7BF29D042}"/>
                      </a:ext>
                    </a:extLst>
                  </p:cNvPr>
                  <p:cNvSpPr/>
                  <p:nvPr/>
                </p:nvSpPr>
                <p:spPr>
                  <a:xfrm>
                    <a:off x="2868284" y="2744074"/>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63838">
                          <a:lumMod val="50000"/>
                        </a:srgbClr>
                      </a:solidFill>
                      <a:effectLst/>
                      <a:uLnTx/>
                      <a:uFillTx/>
                      <a:latin typeface="Arial" panose="020B0604020202020204"/>
                      <a:ea typeface="+mn-ea"/>
                      <a:cs typeface="+mn-cs"/>
                    </a:endParaRPr>
                  </a:p>
                </p:txBody>
              </p:sp>
              <p:sp>
                <p:nvSpPr>
                  <p:cNvPr id="174" name="Rectangle 173">
                    <a:extLst>
                      <a:ext uri="{FF2B5EF4-FFF2-40B4-BE49-F238E27FC236}">
                        <a16:creationId xmlns:a16="http://schemas.microsoft.com/office/drawing/2014/main" id="{571DA4C1-9009-494D-9AA3-6D9E95144522}"/>
                      </a:ext>
                    </a:extLst>
                  </p:cNvPr>
                  <p:cNvSpPr/>
                  <p:nvPr/>
                </p:nvSpPr>
                <p:spPr>
                  <a:xfrm>
                    <a:off x="3919864" y="2744072"/>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50</a:t>
                    </a:r>
                  </a:p>
                </p:txBody>
              </p:sp>
            </p:grpSp>
            <p:cxnSp>
              <p:nvCxnSpPr>
                <p:cNvPr id="155" name="Straight Connector 154">
                  <a:extLst>
                    <a:ext uri="{FF2B5EF4-FFF2-40B4-BE49-F238E27FC236}">
                      <a16:creationId xmlns:a16="http://schemas.microsoft.com/office/drawing/2014/main" id="{F52446C5-D35B-604B-BBCE-2A67BE92C0F2}"/>
                    </a:ext>
                  </a:extLst>
                </p:cNvPr>
                <p:cNvCxnSpPr>
                  <a:cxnSpLocks/>
                </p:cNvCxnSpPr>
                <p:nvPr/>
              </p:nvCxnSpPr>
              <p:spPr>
                <a:xfrm>
                  <a:off x="1571195" y="2139005"/>
                  <a:ext cx="2439457" cy="8048"/>
                </a:xfrm>
                <a:prstGeom prst="line">
                  <a:avLst/>
                </a:prstGeom>
                <a:noFill/>
                <a:ln w="19050" cap="flat" cmpd="sng" algn="ctr">
                  <a:solidFill>
                    <a:srgbClr val="FFFFFF">
                      <a:lumMod val="65000"/>
                    </a:srgbClr>
                  </a:solidFill>
                  <a:prstDash val="solid"/>
                  <a:headEnd type="triangle" w="med" len="med"/>
                  <a:tailEnd type="triangle" w="med" len="med"/>
                </a:ln>
                <a:effectLst/>
              </p:spPr>
            </p:cxnSp>
            <p:sp>
              <p:nvSpPr>
                <p:cNvPr id="156" name="Rectangle 155">
                  <a:extLst>
                    <a:ext uri="{FF2B5EF4-FFF2-40B4-BE49-F238E27FC236}">
                      <a16:creationId xmlns:a16="http://schemas.microsoft.com/office/drawing/2014/main" id="{C176A47F-6B8F-4749-AD8B-F229C896EA5D}"/>
                    </a:ext>
                  </a:extLst>
                </p:cNvPr>
                <p:cNvSpPr/>
                <p:nvPr/>
              </p:nvSpPr>
              <p:spPr>
                <a:xfrm>
                  <a:off x="1856131" y="2057396"/>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49</a:t>
                  </a:r>
                </a:p>
              </p:txBody>
            </p:sp>
            <p:sp>
              <p:nvSpPr>
                <p:cNvPr id="157" name="Rectangle 156">
                  <a:extLst>
                    <a:ext uri="{FF2B5EF4-FFF2-40B4-BE49-F238E27FC236}">
                      <a16:creationId xmlns:a16="http://schemas.microsoft.com/office/drawing/2014/main" id="{508232BA-D4F9-4742-AE2E-F56460704547}"/>
                    </a:ext>
                  </a:extLst>
                </p:cNvPr>
                <p:cNvSpPr/>
                <p:nvPr/>
              </p:nvSpPr>
              <p:spPr>
                <a:xfrm>
                  <a:off x="3313317" y="2057395"/>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50</a:t>
                  </a:r>
                </a:p>
              </p:txBody>
            </p:sp>
            <p:sp>
              <p:nvSpPr>
                <p:cNvPr id="158" name="Rectangle 157">
                  <a:extLst>
                    <a:ext uri="{FF2B5EF4-FFF2-40B4-BE49-F238E27FC236}">
                      <a16:creationId xmlns:a16="http://schemas.microsoft.com/office/drawing/2014/main" id="{7EB003CB-46C1-5945-9F70-00B7EB2892DD}"/>
                    </a:ext>
                  </a:extLst>
                </p:cNvPr>
                <p:cNvSpPr/>
                <p:nvPr/>
              </p:nvSpPr>
              <p:spPr>
                <a:xfrm>
                  <a:off x="2522090" y="2060430"/>
                  <a:ext cx="457437" cy="157150"/>
                </a:xfrm>
                <a:prstGeom prst="rect">
                  <a:avLst/>
                </a:prstGeom>
                <a:solidFill>
                  <a:srgbClr val="510556">
                    <a:lumMod val="25000"/>
                    <a:lumOff val="75000"/>
                  </a:srgbClr>
                </a:solidFill>
                <a:ln w="25400" cap="flat" cmpd="sng" algn="ctr">
                  <a:solidFill>
                    <a:srgbClr val="2473BA">
                      <a:shade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 49N</a:t>
                  </a:r>
                </a:p>
              </p:txBody>
            </p:sp>
            <p:grpSp>
              <p:nvGrpSpPr>
                <p:cNvPr id="159" name="Group 158">
                  <a:extLst>
                    <a:ext uri="{FF2B5EF4-FFF2-40B4-BE49-F238E27FC236}">
                      <a16:creationId xmlns:a16="http://schemas.microsoft.com/office/drawing/2014/main" id="{996F88CD-E3E8-4541-A330-C24057805A5A}"/>
                    </a:ext>
                  </a:extLst>
                </p:cNvPr>
                <p:cNvGrpSpPr/>
                <p:nvPr/>
              </p:nvGrpSpPr>
              <p:grpSpPr>
                <a:xfrm>
                  <a:off x="1147590" y="2742689"/>
                  <a:ext cx="1289870" cy="160191"/>
                  <a:chOff x="1279794" y="2764723"/>
                  <a:chExt cx="1289870" cy="160191"/>
                </a:xfrm>
              </p:grpSpPr>
              <p:sp>
                <p:nvSpPr>
                  <p:cNvPr id="167" name="Rectangle 166">
                    <a:extLst>
                      <a:ext uri="{FF2B5EF4-FFF2-40B4-BE49-F238E27FC236}">
                        <a16:creationId xmlns:a16="http://schemas.microsoft.com/office/drawing/2014/main" id="{FBE8F892-9C81-7F44-93AA-DF18EDFFD6A2}"/>
                      </a:ext>
                    </a:extLst>
                  </p:cNvPr>
                  <p:cNvSpPr/>
                  <p:nvPr/>
                </p:nvSpPr>
                <p:spPr>
                  <a:xfrm>
                    <a:off x="1555977" y="2764729"/>
                    <a:ext cx="520092"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49</a:t>
                    </a:r>
                  </a:p>
                </p:txBody>
              </p:sp>
              <p:sp>
                <p:nvSpPr>
                  <p:cNvPr id="168" name="Rectangle 167">
                    <a:extLst>
                      <a:ext uri="{FF2B5EF4-FFF2-40B4-BE49-F238E27FC236}">
                        <a16:creationId xmlns:a16="http://schemas.microsoft.com/office/drawing/2014/main" id="{2B913EE7-F82E-FB47-81E6-7F17AE31B958}"/>
                      </a:ext>
                    </a:extLst>
                  </p:cNvPr>
                  <p:cNvSpPr/>
                  <p:nvPr/>
                </p:nvSpPr>
                <p:spPr>
                  <a:xfrm>
                    <a:off x="2049572" y="2764726"/>
                    <a:ext cx="520092"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363838">
                          <a:lumMod val="50000"/>
                        </a:srgbClr>
                      </a:solidFill>
                      <a:effectLst/>
                      <a:uLnTx/>
                      <a:uFillTx/>
                      <a:latin typeface="Arial" panose="020B0604020202020204"/>
                      <a:ea typeface="+mn-ea"/>
                      <a:cs typeface="+mn-cs"/>
                    </a:endParaRPr>
                  </a:p>
                </p:txBody>
              </p:sp>
              <p:sp>
                <p:nvSpPr>
                  <p:cNvPr id="169" name="Rectangle 168">
                    <a:extLst>
                      <a:ext uri="{FF2B5EF4-FFF2-40B4-BE49-F238E27FC236}">
                        <a16:creationId xmlns:a16="http://schemas.microsoft.com/office/drawing/2014/main" id="{F11B9BCC-84E2-574F-B07C-C6D8D46EE214}"/>
                      </a:ext>
                    </a:extLst>
                  </p:cNvPr>
                  <p:cNvSpPr/>
                  <p:nvPr/>
                </p:nvSpPr>
                <p:spPr>
                  <a:xfrm>
                    <a:off x="1279794" y="2764725"/>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363838">
                          <a:lumMod val="50000"/>
                        </a:srgbClr>
                      </a:solidFill>
                      <a:effectLst/>
                      <a:uLnTx/>
                      <a:uFillTx/>
                      <a:latin typeface="Arial" panose="020B0604020202020204"/>
                      <a:ea typeface="+mn-ea"/>
                      <a:cs typeface="+mn-cs"/>
                    </a:endParaRPr>
                  </a:p>
                </p:txBody>
              </p:sp>
              <p:sp>
                <p:nvSpPr>
                  <p:cNvPr id="170" name="Rectangle 169">
                    <a:extLst>
                      <a:ext uri="{FF2B5EF4-FFF2-40B4-BE49-F238E27FC236}">
                        <a16:creationId xmlns:a16="http://schemas.microsoft.com/office/drawing/2014/main" id="{8CF1CFC5-5BE0-1D48-8592-64C6753C168D}"/>
                      </a:ext>
                    </a:extLst>
                  </p:cNvPr>
                  <p:cNvSpPr/>
                  <p:nvPr/>
                </p:nvSpPr>
                <p:spPr>
                  <a:xfrm>
                    <a:off x="2033915" y="2764723"/>
                    <a:ext cx="355230" cy="160185"/>
                  </a:xfrm>
                  <a:prstGeom prst="rect">
                    <a:avLst/>
                  </a:prstGeom>
                  <a:solidFill>
                    <a:srgbClr val="2473BA"/>
                  </a:solidFill>
                  <a:ln w="25400" cap="flat" cmpd="sng" algn="ctr">
                    <a:solidFill>
                      <a:srgbClr val="2473B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latin typeface="Arial" panose="020B0604020202020204"/>
                        <a:ea typeface="+mn-ea"/>
                        <a:cs typeface="+mn-cs"/>
                      </a:rPr>
                      <a:t>50</a:t>
                    </a:r>
                  </a:p>
                </p:txBody>
              </p:sp>
            </p:grpSp>
            <p:cxnSp>
              <p:nvCxnSpPr>
                <p:cNvPr id="160" name="Connector: Elbow 34">
                  <a:extLst>
                    <a:ext uri="{FF2B5EF4-FFF2-40B4-BE49-F238E27FC236}">
                      <a16:creationId xmlns:a16="http://schemas.microsoft.com/office/drawing/2014/main" id="{9B9FF05E-E619-A649-9C8B-8A85D387D52D}"/>
                    </a:ext>
                  </a:extLst>
                </p:cNvPr>
                <p:cNvCxnSpPr>
                  <a:cxnSpLocks/>
                </p:cNvCxnSpPr>
                <p:nvPr/>
              </p:nvCxnSpPr>
              <p:spPr>
                <a:xfrm flipH="1">
                  <a:off x="1766248" y="2416393"/>
                  <a:ext cx="956968" cy="238378"/>
                </a:xfrm>
                <a:prstGeom prst="bentConnector3">
                  <a:avLst>
                    <a:gd name="adj1" fmla="val 99769"/>
                  </a:avLst>
                </a:prstGeom>
                <a:noFill/>
                <a:ln w="19050" cap="flat" cmpd="sng" algn="ctr">
                  <a:solidFill>
                    <a:srgbClr val="FFFFFF">
                      <a:lumMod val="65000"/>
                    </a:srgbClr>
                  </a:solidFill>
                  <a:prstDash val="solid"/>
                  <a:headEnd type="none" w="med" len="med"/>
                  <a:tailEnd type="triangle" w="med" len="med"/>
                </a:ln>
                <a:effectLst/>
              </p:spPr>
            </p:cxnSp>
            <p:sp>
              <p:nvSpPr>
                <p:cNvPr id="161" name="Rectangle 160">
                  <a:extLst>
                    <a:ext uri="{FF2B5EF4-FFF2-40B4-BE49-F238E27FC236}">
                      <a16:creationId xmlns:a16="http://schemas.microsoft.com/office/drawing/2014/main" id="{F4861FA1-1C70-3844-A28A-EE93B1E15C73}"/>
                    </a:ext>
                  </a:extLst>
                </p:cNvPr>
                <p:cNvSpPr/>
                <p:nvPr/>
              </p:nvSpPr>
              <p:spPr>
                <a:xfrm>
                  <a:off x="4242758" y="3553869"/>
                  <a:ext cx="1873396" cy="752353"/>
                </a:xfrm>
                <a:prstGeom prst="rect">
                  <a:avLst/>
                </a:prstGeom>
                <a:solidFill>
                  <a:srgbClr val="FFFFFF">
                    <a:alpha val="50196"/>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62" name="Connector: Elbow 36">
                  <a:extLst>
                    <a:ext uri="{FF2B5EF4-FFF2-40B4-BE49-F238E27FC236}">
                      <a16:creationId xmlns:a16="http://schemas.microsoft.com/office/drawing/2014/main" id="{2D0B59B7-CFD4-9143-BFB1-B10500A56485}"/>
                    </a:ext>
                  </a:extLst>
                </p:cNvPr>
                <p:cNvCxnSpPr>
                  <a:cxnSpLocks/>
                </p:cNvCxnSpPr>
                <p:nvPr/>
              </p:nvCxnSpPr>
              <p:spPr>
                <a:xfrm>
                  <a:off x="2723216" y="2416393"/>
                  <a:ext cx="956968" cy="238378"/>
                </a:xfrm>
                <a:prstGeom prst="bentConnector3">
                  <a:avLst>
                    <a:gd name="adj1" fmla="val 99769"/>
                  </a:avLst>
                </a:prstGeom>
                <a:noFill/>
                <a:ln w="19050" cap="flat" cmpd="sng" algn="ctr">
                  <a:solidFill>
                    <a:srgbClr val="FFFFFF">
                      <a:lumMod val="65000"/>
                    </a:srgbClr>
                  </a:solidFill>
                  <a:prstDash val="solid"/>
                  <a:headEnd type="none" w="med" len="med"/>
                  <a:tailEnd type="triangle" w="med" len="med"/>
                </a:ln>
                <a:effectLst/>
              </p:spPr>
            </p:cxnSp>
            <p:sp>
              <p:nvSpPr>
                <p:cNvPr id="163" name="TextBox 162">
                  <a:extLst>
                    <a:ext uri="{FF2B5EF4-FFF2-40B4-BE49-F238E27FC236}">
                      <a16:creationId xmlns:a16="http://schemas.microsoft.com/office/drawing/2014/main" id="{6995568D-6EE4-B844-94C4-76238DD90EE6}"/>
                    </a:ext>
                  </a:extLst>
                </p:cNvPr>
                <p:cNvSpPr txBox="1"/>
                <p:nvPr/>
              </p:nvSpPr>
              <p:spPr>
                <a:xfrm>
                  <a:off x="4064793" y="1963896"/>
                  <a:ext cx="16802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HD patient with &gt;40 CAG: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Leads to toxic HTT protein</a:t>
                  </a:r>
                </a:p>
              </p:txBody>
            </p:sp>
            <p:sp>
              <p:nvSpPr>
                <p:cNvPr id="164" name="TextBox 163">
                  <a:extLst>
                    <a:ext uri="{FF2B5EF4-FFF2-40B4-BE49-F238E27FC236}">
                      <a16:creationId xmlns:a16="http://schemas.microsoft.com/office/drawing/2014/main" id="{B341BBD7-138F-4E43-9A5B-70E79AD7FB14}"/>
                    </a:ext>
                  </a:extLst>
                </p:cNvPr>
                <p:cNvSpPr txBox="1"/>
                <p:nvPr/>
              </p:nvSpPr>
              <p:spPr>
                <a:xfrm>
                  <a:off x="924382" y="2898103"/>
                  <a:ext cx="1664238"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Canonical splicing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63838"/>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Poison exon not spliced in</a:t>
                  </a:r>
                </a:p>
              </p:txBody>
            </p:sp>
            <p:sp>
              <p:nvSpPr>
                <p:cNvPr id="165" name="TextBox 164">
                  <a:extLst>
                    <a:ext uri="{FF2B5EF4-FFF2-40B4-BE49-F238E27FC236}">
                      <a16:creationId xmlns:a16="http://schemas.microsoft.com/office/drawing/2014/main" id="{3050135A-C46B-2344-90AE-E1985083D318}"/>
                    </a:ext>
                  </a:extLst>
                </p:cNvPr>
                <p:cNvSpPr txBox="1"/>
                <p:nvPr/>
              </p:nvSpPr>
              <p:spPr>
                <a:xfrm>
                  <a:off x="2630920" y="2894863"/>
                  <a:ext cx="2223686"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SM defines portion of intron as exon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363838"/>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Inclusion of poison exon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363838"/>
                      </a:solidFill>
                      <a:effectLst/>
                      <a:uLnTx/>
                      <a:uFillTx/>
                    </a:rPr>
                    <a:t>leads to HTT mRNA decay</a:t>
                  </a:r>
                </a:p>
              </p:txBody>
            </p:sp>
            <p:sp>
              <p:nvSpPr>
                <p:cNvPr id="166" name="TextBox 165">
                  <a:extLst>
                    <a:ext uri="{FF2B5EF4-FFF2-40B4-BE49-F238E27FC236}">
                      <a16:creationId xmlns:a16="http://schemas.microsoft.com/office/drawing/2014/main" id="{4C7DDDFD-9065-F141-9C3C-5BEE15904287}"/>
                    </a:ext>
                  </a:extLst>
                </p:cNvPr>
                <p:cNvSpPr txBox="1"/>
                <p:nvPr/>
              </p:nvSpPr>
              <p:spPr>
                <a:xfrm>
                  <a:off x="2912352" y="2415312"/>
                  <a:ext cx="511679"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rPr>
                    <a:t>+ Drug</a:t>
                  </a:r>
                </a:p>
              </p:txBody>
            </p:sp>
          </p:grpSp>
          <p:sp>
            <p:nvSpPr>
              <p:cNvPr id="152" name="TextBox 151">
                <a:extLst>
                  <a:ext uri="{FF2B5EF4-FFF2-40B4-BE49-F238E27FC236}">
                    <a16:creationId xmlns:a16="http://schemas.microsoft.com/office/drawing/2014/main" id="{6C359A45-F63D-8A49-86BD-8EB2CA07C4A7}"/>
                  </a:ext>
                </a:extLst>
              </p:cNvPr>
              <p:cNvSpPr txBox="1"/>
              <p:nvPr/>
            </p:nvSpPr>
            <p:spPr>
              <a:xfrm>
                <a:off x="1870480" y="1962666"/>
                <a:ext cx="588623" cy="2154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363838">
                        <a:lumMod val="50000"/>
                      </a:srgbClr>
                    </a:solidFill>
                    <a:effectLst/>
                    <a:uLnTx/>
                    <a:uFillTx/>
                  </a:rPr>
                  <a:t>No Drug</a:t>
                </a:r>
              </a:p>
            </p:txBody>
          </p:sp>
        </p:grpSp>
        <p:pic>
          <p:nvPicPr>
            <p:cNvPr id="178" name="Picture 177">
              <a:extLst>
                <a:ext uri="{FF2B5EF4-FFF2-40B4-BE49-F238E27FC236}">
                  <a16:creationId xmlns:a16="http://schemas.microsoft.com/office/drawing/2014/main" id="{EBAF94CF-5E0A-3E43-95CD-12458E483201}"/>
                </a:ext>
              </a:extLst>
            </p:cNvPr>
            <p:cNvPicPr>
              <a:picLocks noChangeAspect="1"/>
            </p:cNvPicPr>
            <p:nvPr/>
          </p:nvPicPr>
          <p:blipFill>
            <a:blip r:embed="rId6"/>
            <a:stretch>
              <a:fillRect/>
            </a:stretch>
          </p:blipFill>
          <p:spPr>
            <a:xfrm>
              <a:off x="3540908" y="2859500"/>
              <a:ext cx="110875" cy="150914"/>
            </a:xfrm>
            <a:prstGeom prst="rect">
              <a:avLst/>
            </a:prstGeom>
          </p:spPr>
        </p:pic>
        <p:sp>
          <p:nvSpPr>
            <p:cNvPr id="179" name="TextBox 178">
              <a:extLst>
                <a:ext uri="{FF2B5EF4-FFF2-40B4-BE49-F238E27FC236}">
                  <a16:creationId xmlns:a16="http://schemas.microsoft.com/office/drawing/2014/main" id="{1A07611B-A80B-F540-9463-B923719BE7C5}"/>
                </a:ext>
              </a:extLst>
            </p:cNvPr>
            <p:cNvSpPr txBox="1"/>
            <p:nvPr/>
          </p:nvSpPr>
          <p:spPr>
            <a:xfrm>
              <a:off x="239577" y="3578849"/>
              <a:ext cx="5650362" cy="815608"/>
            </a:xfrm>
            <a:prstGeom prst="rect">
              <a:avLst/>
            </a:prstGeom>
            <a:noFill/>
          </p:spPr>
          <p:txBody>
            <a:bodyPr wrap="square">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363838"/>
                  </a:solidFill>
                  <a:effectLst/>
                  <a:uLnTx/>
                  <a:uFillTx/>
                  <a:ea typeface="Times New Roman" panose="02020603050405020304" pitchFamily="18" charset="0"/>
                  <a:cs typeface="Times New Roman" panose="02020603050405020304" pitchFamily="18" charset="0"/>
                </a:rPr>
                <a:t>K</a:t>
              </a:r>
              <a:r>
                <a:rPr kumimoji="0" lang="en-US" sz="1400" b="1" i="0" u="none" strike="noStrike" kern="0" cap="none" spc="0" normalizeH="0" baseline="0" noProof="0">
                  <a:ln>
                    <a:noFill/>
                  </a:ln>
                  <a:solidFill>
                    <a:srgbClr val="363838">
                      <a:lumMod val="50000"/>
                    </a:srgbClr>
                  </a:solidFill>
                  <a:effectLst/>
                  <a:uLnTx/>
                  <a:uFillTx/>
                </a:rPr>
                <a:t>ey structural requirements of a SM splice modulator</a:t>
              </a:r>
              <a:endParaRPr kumimoji="0" lang="en-US" sz="1400" b="0" i="0" u="none" strike="noStrike" kern="0" cap="none" spc="0" normalizeH="0" baseline="0" noProof="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63838">
                      <a:lumMod val="50000"/>
                    </a:srgbClr>
                  </a:solidFill>
                  <a:effectLst/>
                  <a:uLnTx/>
                  <a:uFillTx/>
                </a:rPr>
                <a:t>1) Central ring inserts between C8/C9 (H-bond with NH</a:t>
              </a:r>
              <a:r>
                <a:rPr kumimoji="0" lang="en-US" sz="1400" b="0" i="0" u="none" strike="noStrike" kern="0" cap="none" spc="0" normalizeH="0" baseline="-25000" noProof="0">
                  <a:ln>
                    <a:noFill/>
                  </a:ln>
                  <a:solidFill>
                    <a:srgbClr val="363838">
                      <a:lumMod val="50000"/>
                    </a:srgbClr>
                  </a:solidFill>
                  <a:effectLst/>
                  <a:uLnTx/>
                  <a:uFillTx/>
                </a:rPr>
                <a:t>2</a:t>
              </a:r>
              <a:r>
                <a:rPr kumimoji="0" lang="en-US" sz="1400" b="0" i="0" u="none" strike="noStrike" kern="0" cap="none" spc="0" normalizeH="0" baseline="0" noProof="0">
                  <a:ln>
                    <a:noFill/>
                  </a:ln>
                  <a:solidFill>
                    <a:srgbClr val="363838">
                      <a:lumMod val="50000"/>
                    </a:srgbClr>
                  </a:solidFill>
                  <a:effectLst/>
                  <a:uLnTx/>
                  <a:uFillTx/>
                </a:rPr>
                <a:t> of adenine)</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63838">
                      <a:lumMod val="50000"/>
                    </a:srgbClr>
                  </a:solidFill>
                  <a:effectLst/>
                  <a:uLnTx/>
                  <a:uFillTx/>
                </a:rPr>
                <a:t>2) Positively charged amine (ribose backbone of U1 snRNA) </a:t>
              </a:r>
            </a:p>
          </p:txBody>
        </p:sp>
        <p:pic>
          <p:nvPicPr>
            <p:cNvPr id="180" name="Picture 179">
              <a:extLst>
                <a:ext uri="{FF2B5EF4-FFF2-40B4-BE49-F238E27FC236}">
                  <a16:creationId xmlns:a16="http://schemas.microsoft.com/office/drawing/2014/main" id="{EC82392D-2835-2640-9E38-E0D7A3882226}"/>
                </a:ext>
              </a:extLst>
            </p:cNvPr>
            <p:cNvPicPr>
              <a:picLocks noChangeAspect="1"/>
            </p:cNvPicPr>
            <p:nvPr/>
          </p:nvPicPr>
          <p:blipFill>
            <a:blip r:embed="rId6"/>
            <a:stretch>
              <a:fillRect/>
            </a:stretch>
          </p:blipFill>
          <p:spPr>
            <a:xfrm>
              <a:off x="1631432" y="2866806"/>
              <a:ext cx="110875" cy="150914"/>
            </a:xfrm>
            <a:prstGeom prst="rect">
              <a:avLst/>
            </a:prstGeom>
          </p:spPr>
        </p:pic>
        <p:graphicFrame>
          <p:nvGraphicFramePr>
            <p:cNvPr id="183" name="Object 182">
              <a:extLst>
                <a:ext uri="{FF2B5EF4-FFF2-40B4-BE49-F238E27FC236}">
                  <a16:creationId xmlns:a16="http://schemas.microsoft.com/office/drawing/2014/main" id="{2A19B16E-5D01-684C-A41A-057FD0C2818F}"/>
                </a:ext>
              </a:extLst>
            </p:cNvPr>
            <p:cNvGraphicFramePr>
              <a:graphicFrameLocks noChangeAspect="1"/>
            </p:cNvGraphicFramePr>
            <p:nvPr>
              <p:extLst>
                <p:ext uri="{D42A27DB-BD31-4B8C-83A1-F6EECF244321}">
                  <p14:modId xmlns:p14="http://schemas.microsoft.com/office/powerpoint/2010/main" val="551521307"/>
                </p:ext>
              </p:extLst>
            </p:nvPr>
          </p:nvGraphicFramePr>
          <p:xfrm>
            <a:off x="3689350" y="4944945"/>
            <a:ext cx="2624138" cy="1074738"/>
          </p:xfrm>
          <a:graphic>
            <a:graphicData uri="http://schemas.openxmlformats.org/presentationml/2006/ole">
              <mc:AlternateContent xmlns:mc="http://schemas.openxmlformats.org/markup-compatibility/2006">
                <mc:Choice xmlns:v="urn:schemas-microsoft-com:vml" Requires="v">
                  <p:oleObj spid="_x0000_s174082" name="CS ChemDraw Drawing" r:id="rId7" imgW="2625896" imgH="1074105" progId="ChemDraw.Document.6.0">
                    <p:embed/>
                  </p:oleObj>
                </mc:Choice>
                <mc:Fallback>
                  <p:oleObj name="CS ChemDraw Drawing" r:id="rId7" imgW="2625896" imgH="1074105" progId="ChemDraw.Document.6.0">
                    <p:embed/>
                    <p:pic>
                      <p:nvPicPr>
                        <p:cNvPr id="183" name="Object 182">
                          <a:extLst>
                            <a:ext uri="{FF2B5EF4-FFF2-40B4-BE49-F238E27FC236}">
                              <a16:creationId xmlns:a16="http://schemas.microsoft.com/office/drawing/2014/main" id="{2A19B16E-5D01-684C-A41A-057FD0C2818F}"/>
                            </a:ext>
                          </a:extLst>
                        </p:cNvPr>
                        <p:cNvPicPr/>
                        <p:nvPr/>
                      </p:nvPicPr>
                      <p:blipFill>
                        <a:blip r:embed="rId8"/>
                        <a:stretch>
                          <a:fillRect/>
                        </a:stretch>
                      </p:blipFill>
                      <p:spPr>
                        <a:xfrm>
                          <a:off x="3689350" y="4944945"/>
                          <a:ext cx="2624138" cy="1074738"/>
                        </a:xfrm>
                        <a:prstGeom prst="rect">
                          <a:avLst/>
                        </a:prstGeom>
                      </p:spPr>
                    </p:pic>
                  </p:oleObj>
                </mc:Fallback>
              </mc:AlternateContent>
            </a:graphicData>
          </a:graphic>
        </p:graphicFrame>
        <p:sp>
          <p:nvSpPr>
            <p:cNvPr id="184" name="TextBox 183">
              <a:extLst>
                <a:ext uri="{FF2B5EF4-FFF2-40B4-BE49-F238E27FC236}">
                  <a16:creationId xmlns:a16="http://schemas.microsoft.com/office/drawing/2014/main" id="{9B584056-A9CD-4645-9141-397EDF0D8051}"/>
                </a:ext>
              </a:extLst>
            </p:cNvPr>
            <p:cNvSpPr txBox="1"/>
            <p:nvPr/>
          </p:nvSpPr>
          <p:spPr>
            <a:xfrm>
              <a:off x="3545987" y="2013140"/>
              <a:ext cx="492443"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0000"/>
                  </a:solidFill>
                  <a:effectLst/>
                  <a:uLnTx/>
                  <a:uFillTx/>
                </a:rPr>
                <a:t>Stop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0000"/>
                  </a:solidFill>
                  <a:effectLst/>
                  <a:uLnTx/>
                  <a:uFillTx/>
                </a:rPr>
                <a:t>codon</a:t>
              </a:r>
            </a:p>
          </p:txBody>
        </p:sp>
      </p:grpSp>
      <p:grpSp>
        <p:nvGrpSpPr>
          <p:cNvPr id="2" name="Group 1">
            <a:extLst>
              <a:ext uri="{FF2B5EF4-FFF2-40B4-BE49-F238E27FC236}">
                <a16:creationId xmlns:a16="http://schemas.microsoft.com/office/drawing/2014/main" id="{207711F2-03A9-D14B-AFC4-FCEBD7E316E8}"/>
              </a:ext>
            </a:extLst>
          </p:cNvPr>
          <p:cNvGrpSpPr/>
          <p:nvPr/>
        </p:nvGrpSpPr>
        <p:grpSpPr>
          <a:xfrm>
            <a:off x="176344" y="1111566"/>
            <a:ext cx="5650362" cy="5406208"/>
            <a:chOff x="6541437" y="1139040"/>
            <a:chExt cx="5650362" cy="5406208"/>
          </a:xfrm>
        </p:grpSpPr>
        <p:sp>
          <p:nvSpPr>
            <p:cNvPr id="137" name="TextBox 136">
              <a:extLst>
                <a:ext uri="{FF2B5EF4-FFF2-40B4-BE49-F238E27FC236}">
                  <a16:creationId xmlns:a16="http://schemas.microsoft.com/office/drawing/2014/main" id="{241FFE36-7E22-6942-8031-4FA26903F5C3}"/>
                </a:ext>
              </a:extLst>
            </p:cNvPr>
            <p:cNvSpPr txBox="1"/>
            <p:nvPr/>
          </p:nvSpPr>
          <p:spPr>
            <a:xfrm>
              <a:off x="6541437" y="1139040"/>
              <a:ext cx="5650362" cy="4970591"/>
            </a:xfrm>
            <a:prstGeom prst="rect">
              <a:avLst/>
            </a:prstGeom>
            <a:noFill/>
          </p:spPr>
          <p:txBody>
            <a:bodyPr wrap="square">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363838"/>
                  </a:solidFill>
                  <a:effectLst/>
                  <a:uLnTx/>
                  <a:uFillTx/>
                  <a:ea typeface="Times New Roman" panose="02020603050405020304" pitchFamily="18" charset="0"/>
                  <a:cs typeface="Times New Roman" panose="02020603050405020304" pitchFamily="18" charset="0"/>
                </a:rPr>
                <a:t>Splicing correction (5ʹ-SS bulge repair)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63838">
                      <a:lumMod val="50000"/>
                    </a:srgbClr>
                  </a:solidFill>
                  <a:effectLst/>
                  <a:uLnTx/>
                  <a:uFillTx/>
                </a:rPr>
                <a:t>SM splice modulator stabilizes an unpaired adenine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63838">
                      <a:lumMod val="50000"/>
                    </a:srgbClr>
                  </a:solidFill>
                  <a:effectLst/>
                  <a:uLnTx/>
                  <a:uFillTx/>
                </a:rPr>
                <a:t>at the exon–intron junction in the RNA helix</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63838">
                      <a:lumMod val="50000"/>
                    </a:srgbClr>
                  </a:solidFill>
                  <a:effectLst/>
                  <a:uLnTx/>
                  <a:uFillTx/>
                </a:rPr>
                <a:t>RNA conformational switch makes minor groove accessible and allosterically promotes binding of the U1C zinc finger and U1 snRNP</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63838">
                      <a:lumMod val="50000"/>
                    </a:srgbClr>
                  </a:solidFill>
                  <a:effectLst/>
                  <a:uLnTx/>
                  <a:uFillTx/>
                </a:rPr>
                <a:t>SM splice modulator matches a unique pre-mRNA/U1 interface and serve as molecular glue to help initiate splicing events</a:t>
              </a: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1" i="0" u="none" strike="noStrike" kern="0" cap="none" spc="0" normalizeH="0" baseline="0" noProof="0" dirty="0">
                <a:ln>
                  <a:noFill/>
                </a:ln>
                <a:solidFill>
                  <a:srgbClr val="363838">
                    <a:lumMod val="50000"/>
                  </a:srgbClr>
                </a:solidFill>
                <a:effectLst/>
                <a:uLnTx/>
                <a:uFillTx/>
              </a:endParaRPr>
            </a:p>
            <a:p>
              <a:pPr marL="0" marR="0" lvl="0" indent="0" algn="ctr" defTabSz="685800" eaLnBrk="1" fontAlgn="auto" latinLnBrk="0" hangingPunct="1">
                <a:lnSpc>
                  <a:spcPct val="100000"/>
                </a:lnSpc>
                <a:spcBef>
                  <a:spcPts val="750"/>
                </a:spcBef>
                <a:spcAft>
                  <a:spcPts val="0"/>
                </a:spcAft>
                <a:buClrTx/>
                <a:buSzTx/>
                <a:buFontTx/>
                <a:buNone/>
                <a:tabLst/>
                <a:defRPr/>
              </a:pPr>
              <a:endParaRPr kumimoji="0" lang="en-US" sz="1400" b="0" i="0" u="none" strike="noStrike" kern="0" cap="none" spc="0" normalizeH="0" baseline="0" noProof="0" dirty="0">
                <a:ln>
                  <a:noFill/>
                </a:ln>
                <a:solidFill>
                  <a:srgbClr val="363838">
                    <a:lumMod val="50000"/>
                  </a:srgbClr>
                </a:solidFill>
                <a:effectLst/>
                <a:uLnTx/>
                <a:uFillTx/>
              </a:endParaRPr>
            </a:p>
          </p:txBody>
        </p:sp>
        <p:pic>
          <p:nvPicPr>
            <p:cNvPr id="138" name="Picture 137">
              <a:extLst>
                <a:ext uri="{FF2B5EF4-FFF2-40B4-BE49-F238E27FC236}">
                  <a16:creationId xmlns:a16="http://schemas.microsoft.com/office/drawing/2014/main" id="{241DF798-EC32-D848-8A80-180E6ED9830D}"/>
                </a:ext>
              </a:extLst>
            </p:cNvPr>
            <p:cNvPicPr>
              <a:picLocks noChangeAspect="1"/>
            </p:cNvPicPr>
            <p:nvPr/>
          </p:nvPicPr>
          <p:blipFill>
            <a:blip r:embed="rId9"/>
            <a:stretch>
              <a:fillRect/>
            </a:stretch>
          </p:blipFill>
          <p:spPr>
            <a:xfrm>
              <a:off x="7322600" y="3262194"/>
              <a:ext cx="4013198" cy="3283054"/>
            </a:xfrm>
            <a:prstGeom prst="rect">
              <a:avLst/>
            </a:prstGeom>
          </p:spPr>
        </p:pic>
        <p:sp>
          <p:nvSpPr>
            <p:cNvPr id="181" name="Arrow: Down 58">
              <a:extLst>
                <a:ext uri="{FF2B5EF4-FFF2-40B4-BE49-F238E27FC236}">
                  <a16:creationId xmlns:a16="http://schemas.microsoft.com/office/drawing/2014/main" id="{4E1AB58F-3380-144E-BC0F-3D29245D4847}"/>
                </a:ext>
              </a:extLst>
            </p:cNvPr>
            <p:cNvSpPr/>
            <p:nvPr/>
          </p:nvSpPr>
          <p:spPr>
            <a:xfrm>
              <a:off x="9200751" y="1923715"/>
              <a:ext cx="133749" cy="186407"/>
            </a:xfrm>
            <a:prstGeom prst="downArrow">
              <a:avLst/>
            </a:prstGeom>
            <a:gradFill rotWithShape="1">
              <a:gsLst>
                <a:gs pos="0">
                  <a:srgbClr val="2473BA">
                    <a:tint val="100000"/>
                    <a:shade val="100000"/>
                    <a:satMod val="130000"/>
                  </a:srgbClr>
                </a:gs>
                <a:gs pos="100000">
                  <a:srgbClr val="2473BA">
                    <a:tint val="50000"/>
                    <a:shade val="100000"/>
                    <a:satMod val="350000"/>
                  </a:srgbClr>
                </a:gs>
              </a:gsLst>
              <a:lin ang="16200000" scaled="0"/>
            </a:gradFill>
            <a:ln w="9525" cap="flat" cmpd="sng" algn="ctr">
              <a:solidFill>
                <a:srgbClr val="2473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2" name="Arrow: Down 60">
              <a:extLst>
                <a:ext uri="{FF2B5EF4-FFF2-40B4-BE49-F238E27FC236}">
                  <a16:creationId xmlns:a16="http://schemas.microsoft.com/office/drawing/2014/main" id="{B221E265-664E-D04A-809B-88DA1020C4BD}"/>
                </a:ext>
              </a:extLst>
            </p:cNvPr>
            <p:cNvSpPr/>
            <p:nvPr/>
          </p:nvSpPr>
          <p:spPr>
            <a:xfrm>
              <a:off x="9200750" y="2567537"/>
              <a:ext cx="133749" cy="186407"/>
            </a:xfrm>
            <a:prstGeom prst="downArrow">
              <a:avLst/>
            </a:prstGeom>
            <a:gradFill rotWithShape="1">
              <a:gsLst>
                <a:gs pos="0">
                  <a:srgbClr val="2473BA">
                    <a:tint val="100000"/>
                    <a:shade val="100000"/>
                    <a:satMod val="130000"/>
                  </a:srgbClr>
                </a:gs>
                <a:gs pos="100000">
                  <a:srgbClr val="2473BA">
                    <a:tint val="50000"/>
                    <a:shade val="100000"/>
                    <a:satMod val="350000"/>
                  </a:srgbClr>
                </a:gs>
              </a:gsLst>
              <a:lin ang="16200000" scaled="0"/>
            </a:gradFill>
            <a:ln w="9525" cap="flat" cmpd="sng" algn="ctr">
              <a:solidFill>
                <a:srgbClr val="2473B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5" name="TextBox 184">
              <a:extLst>
                <a:ext uri="{FF2B5EF4-FFF2-40B4-BE49-F238E27FC236}">
                  <a16:creationId xmlns:a16="http://schemas.microsoft.com/office/drawing/2014/main" id="{A345FD4D-93B9-2F4D-B10B-5EB13577FC6E}"/>
                </a:ext>
              </a:extLst>
            </p:cNvPr>
            <p:cNvSpPr txBox="1"/>
            <p:nvPr/>
          </p:nvSpPr>
          <p:spPr>
            <a:xfrm>
              <a:off x="9667190" y="4808471"/>
              <a:ext cx="799192"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63838"/>
                  </a:solidFill>
                  <a:effectLst/>
                  <a:uLnTx/>
                  <a:uFillTx/>
                </a:rPr>
                <a:t>Small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63838"/>
                  </a:solidFill>
                  <a:effectLst/>
                  <a:uLnTx/>
                  <a:uFillTx/>
                </a:rPr>
                <a:t>molecule</a:t>
              </a:r>
            </a:p>
          </p:txBody>
        </p:sp>
        <p:sp>
          <p:nvSpPr>
            <p:cNvPr id="186" name="TextBox 185">
              <a:extLst>
                <a:ext uri="{FF2B5EF4-FFF2-40B4-BE49-F238E27FC236}">
                  <a16:creationId xmlns:a16="http://schemas.microsoft.com/office/drawing/2014/main" id="{BC567C12-A1CF-3945-931A-89B73B870006}"/>
                </a:ext>
              </a:extLst>
            </p:cNvPr>
            <p:cNvSpPr txBox="1"/>
            <p:nvPr/>
          </p:nvSpPr>
          <p:spPr>
            <a:xfrm>
              <a:off x="6760565" y="5040762"/>
              <a:ext cx="799192"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63838"/>
                  </a:solidFill>
                  <a:effectLst/>
                  <a:uLnTx/>
                  <a:uFillTx/>
                </a:rPr>
                <a:t>Adenine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63838"/>
                  </a:solidFill>
                  <a:effectLst/>
                  <a:uLnTx/>
                  <a:uFillTx/>
                </a:rPr>
                <a:t>bulge</a:t>
              </a:r>
            </a:p>
          </p:txBody>
        </p:sp>
      </p:grpSp>
    </p:spTree>
    <p:extLst>
      <p:ext uri="{BB962C8B-B14F-4D97-AF65-F5344CB8AC3E}">
        <p14:creationId xmlns:p14="http://schemas.microsoft.com/office/powerpoint/2010/main" val="3640197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Assays for potency determination &amp; on-mechanism validation</a:t>
            </a:r>
            <a:endParaRPr lang="en-US" i="1">
              <a:solidFill>
                <a:schemeClr val="bg1"/>
              </a:solidFill>
              <a:latin typeface="Arial Narrow" panose="020B0606020202030204" pitchFamily="34" charset="0"/>
            </a:endParaRPr>
          </a:p>
        </p:txBody>
      </p:sp>
      <p:pic>
        <p:nvPicPr>
          <p:cNvPr id="56" name="Picture 55">
            <a:extLst>
              <a:ext uri="{FF2B5EF4-FFF2-40B4-BE49-F238E27FC236}">
                <a16:creationId xmlns:a16="http://schemas.microsoft.com/office/drawing/2014/main" id="{D01095B6-64B4-6545-919F-A03EFAF17655}"/>
              </a:ext>
            </a:extLst>
          </p:cNvPr>
          <p:cNvPicPr>
            <a:picLocks noChangeAspect="1"/>
          </p:cNvPicPr>
          <p:nvPr/>
        </p:nvPicPr>
        <p:blipFill>
          <a:blip r:embed="rId3"/>
          <a:stretch>
            <a:fillRect/>
          </a:stretch>
        </p:blipFill>
        <p:spPr>
          <a:xfrm>
            <a:off x="9076598" y="3947525"/>
            <a:ext cx="2535689" cy="2216830"/>
          </a:xfrm>
          <a:prstGeom prst="rect">
            <a:avLst/>
          </a:prstGeom>
        </p:spPr>
      </p:pic>
      <p:pic>
        <p:nvPicPr>
          <p:cNvPr id="57" name="Picture 56">
            <a:extLst>
              <a:ext uri="{FF2B5EF4-FFF2-40B4-BE49-F238E27FC236}">
                <a16:creationId xmlns:a16="http://schemas.microsoft.com/office/drawing/2014/main" id="{4DC886C2-12B3-4D4B-855B-48CFAF943259}"/>
              </a:ext>
            </a:extLst>
          </p:cNvPr>
          <p:cNvPicPr>
            <a:picLocks noChangeAspect="1"/>
          </p:cNvPicPr>
          <p:nvPr/>
        </p:nvPicPr>
        <p:blipFill>
          <a:blip r:embed="rId4"/>
          <a:stretch>
            <a:fillRect/>
          </a:stretch>
        </p:blipFill>
        <p:spPr>
          <a:xfrm>
            <a:off x="6407492" y="3917240"/>
            <a:ext cx="2608691" cy="2280628"/>
          </a:xfrm>
          <a:prstGeom prst="rect">
            <a:avLst/>
          </a:prstGeom>
        </p:spPr>
      </p:pic>
      <p:sp>
        <p:nvSpPr>
          <p:cNvPr id="59" name="Rounded Rectangle 58">
            <a:extLst>
              <a:ext uri="{FF2B5EF4-FFF2-40B4-BE49-F238E27FC236}">
                <a16:creationId xmlns:a16="http://schemas.microsoft.com/office/drawing/2014/main" id="{FF39FAC9-EB4E-F74E-AC64-DB1F6F209ADE}"/>
              </a:ext>
            </a:extLst>
          </p:cNvPr>
          <p:cNvSpPr/>
          <p:nvPr/>
        </p:nvSpPr>
        <p:spPr>
          <a:xfrm>
            <a:off x="321573" y="1602814"/>
            <a:ext cx="5573068" cy="4480856"/>
          </a:xfrm>
          <a:prstGeom prst="roundRect">
            <a:avLst>
              <a:gd name="adj" fmla="val 6814"/>
            </a:avLst>
          </a:prstGeom>
          <a:no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7EF4D6C-7864-0648-A1D3-5B8DE8DDF7DA}"/>
              </a:ext>
            </a:extLst>
          </p:cNvPr>
          <p:cNvSpPr txBox="1"/>
          <p:nvPr/>
        </p:nvSpPr>
        <p:spPr>
          <a:xfrm>
            <a:off x="324395" y="1734752"/>
            <a:ext cx="5573067" cy="646331"/>
          </a:xfrm>
          <a:prstGeom prst="rect">
            <a:avLst/>
          </a:prstGeom>
          <a:noFill/>
        </p:spPr>
        <p:txBody>
          <a:bodyPr wrap="square" rtlCol="0">
            <a:spAutoFit/>
          </a:bodyPr>
          <a:lstStyle/>
          <a:p>
            <a:pPr algn="ctr"/>
            <a:r>
              <a:rPr lang="en-US">
                <a:solidFill>
                  <a:schemeClr val="tx2"/>
                </a:solidFill>
              </a:rPr>
              <a:t>Cell based </a:t>
            </a:r>
            <a:r>
              <a:rPr lang="en-US" err="1">
                <a:solidFill>
                  <a:schemeClr val="tx2"/>
                </a:solidFill>
              </a:rPr>
              <a:t>wtHTT</a:t>
            </a:r>
            <a:r>
              <a:rPr lang="en-US">
                <a:solidFill>
                  <a:schemeClr val="tx2"/>
                </a:solidFill>
              </a:rPr>
              <a:t> and </a:t>
            </a:r>
            <a:r>
              <a:rPr lang="en-US" err="1">
                <a:solidFill>
                  <a:schemeClr val="tx2"/>
                </a:solidFill>
              </a:rPr>
              <a:t>mHTT</a:t>
            </a:r>
            <a:r>
              <a:rPr lang="en-US">
                <a:solidFill>
                  <a:schemeClr val="tx2"/>
                </a:solidFill>
              </a:rPr>
              <a:t> HTRF assay for </a:t>
            </a:r>
          </a:p>
          <a:p>
            <a:pPr algn="ctr"/>
            <a:r>
              <a:rPr lang="en-US">
                <a:solidFill>
                  <a:schemeClr val="tx2"/>
                </a:solidFill>
              </a:rPr>
              <a:t>profiling compounds in patient iPSCs (Q48/17)</a:t>
            </a:r>
          </a:p>
        </p:txBody>
      </p:sp>
      <p:grpSp>
        <p:nvGrpSpPr>
          <p:cNvPr id="61" name="Group 60">
            <a:extLst>
              <a:ext uri="{FF2B5EF4-FFF2-40B4-BE49-F238E27FC236}">
                <a16:creationId xmlns:a16="http://schemas.microsoft.com/office/drawing/2014/main" id="{38BE9458-3A1D-374E-A6BD-218A1606AB20}"/>
              </a:ext>
            </a:extLst>
          </p:cNvPr>
          <p:cNvGrpSpPr/>
          <p:nvPr/>
        </p:nvGrpSpPr>
        <p:grpSpPr>
          <a:xfrm>
            <a:off x="6269332" y="1174973"/>
            <a:ext cx="5441462" cy="5298731"/>
            <a:chOff x="6093179" y="1305343"/>
            <a:chExt cx="5575889" cy="3868542"/>
          </a:xfrm>
        </p:grpSpPr>
        <p:sp>
          <p:nvSpPr>
            <p:cNvPr id="62" name="Rounded Rectangle 61">
              <a:extLst>
                <a:ext uri="{FF2B5EF4-FFF2-40B4-BE49-F238E27FC236}">
                  <a16:creationId xmlns:a16="http://schemas.microsoft.com/office/drawing/2014/main" id="{3EC7E102-AEE6-9F4F-9D4F-DE47B9F477A6}"/>
                </a:ext>
              </a:extLst>
            </p:cNvPr>
            <p:cNvSpPr/>
            <p:nvPr/>
          </p:nvSpPr>
          <p:spPr>
            <a:xfrm>
              <a:off x="6096000" y="1305343"/>
              <a:ext cx="5573068" cy="3868542"/>
            </a:xfrm>
            <a:prstGeom prst="roundRect">
              <a:avLst>
                <a:gd name="adj" fmla="val 6814"/>
              </a:avLst>
            </a:prstGeom>
            <a:noFill/>
            <a:ln w="127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FAFB92C-2BC3-D249-9AD4-5F876CFDCB93}"/>
                </a:ext>
              </a:extLst>
            </p:cNvPr>
            <p:cNvSpPr txBox="1"/>
            <p:nvPr/>
          </p:nvSpPr>
          <p:spPr>
            <a:xfrm>
              <a:off x="6093179" y="1367707"/>
              <a:ext cx="5573066" cy="674113"/>
            </a:xfrm>
            <a:prstGeom prst="rect">
              <a:avLst/>
            </a:prstGeom>
            <a:noFill/>
          </p:spPr>
          <p:txBody>
            <a:bodyPr wrap="square" rtlCol="0">
              <a:spAutoFit/>
            </a:bodyPr>
            <a:lstStyle/>
            <a:p>
              <a:pPr algn="ctr"/>
              <a:r>
                <a:rPr lang="en-US">
                  <a:solidFill>
                    <a:schemeClr val="tx2"/>
                  </a:solidFill>
                </a:rPr>
                <a:t>dd-PCR splicing assay for measurement of </a:t>
              </a:r>
            </a:p>
            <a:p>
              <a:pPr algn="ctr"/>
              <a:r>
                <a:rPr lang="en-US">
                  <a:solidFill>
                    <a:schemeClr val="tx2"/>
                  </a:solidFill>
                </a:rPr>
                <a:t>HTT poison exon inclusion (A431 cells)</a:t>
              </a:r>
            </a:p>
            <a:p>
              <a:pPr algn="ctr"/>
              <a:endParaRPr lang="en-US">
                <a:solidFill>
                  <a:schemeClr val="tx2"/>
                </a:solidFill>
              </a:endParaRPr>
            </a:p>
          </p:txBody>
        </p:sp>
        <p:sp>
          <p:nvSpPr>
            <p:cNvPr id="64" name="TextBox 63">
              <a:extLst>
                <a:ext uri="{FF2B5EF4-FFF2-40B4-BE49-F238E27FC236}">
                  <a16:creationId xmlns:a16="http://schemas.microsoft.com/office/drawing/2014/main" id="{EB34A508-772F-E24F-8FE0-C013C26148AD}"/>
                </a:ext>
              </a:extLst>
            </p:cNvPr>
            <p:cNvSpPr txBox="1"/>
            <p:nvPr/>
          </p:nvSpPr>
          <p:spPr>
            <a:xfrm>
              <a:off x="6386772" y="1886119"/>
              <a:ext cx="5184981" cy="337056"/>
            </a:xfrm>
            <a:prstGeom prst="rect">
              <a:avLst/>
            </a:prstGeom>
            <a:noFill/>
          </p:spPr>
          <p:txBody>
            <a:bodyPr wrap="square" rtlCol="0">
              <a:spAutoFit/>
            </a:bodyPr>
            <a:lstStyle/>
            <a:p>
              <a:pPr marL="171446" indent="-171446">
                <a:buFont typeface="Arial" panose="020B0604020202020204" pitchFamily="34" charset="0"/>
                <a:buChar char="•"/>
              </a:pPr>
              <a:r>
                <a:rPr lang="en-US" sz="1200"/>
                <a:t>Increasing poison exon inclusion / decreasing canonical splicing translates to decreased HTT protein</a:t>
              </a:r>
            </a:p>
          </p:txBody>
        </p:sp>
      </p:grpSp>
      <p:sp>
        <p:nvSpPr>
          <p:cNvPr id="65" name="TextBox 64">
            <a:extLst>
              <a:ext uri="{FF2B5EF4-FFF2-40B4-BE49-F238E27FC236}">
                <a16:creationId xmlns:a16="http://schemas.microsoft.com/office/drawing/2014/main" id="{85E623A7-97CD-EB48-8150-34AEF03337E1}"/>
              </a:ext>
            </a:extLst>
          </p:cNvPr>
          <p:cNvSpPr txBox="1"/>
          <p:nvPr/>
        </p:nvSpPr>
        <p:spPr>
          <a:xfrm>
            <a:off x="481207" y="4429546"/>
            <a:ext cx="5352755" cy="1166153"/>
          </a:xfrm>
          <a:prstGeom prst="rect">
            <a:avLst/>
          </a:prstGeom>
          <a:noFill/>
        </p:spPr>
        <p:txBody>
          <a:bodyPr wrap="square" rtlCol="0">
            <a:spAutoFit/>
          </a:bodyPr>
          <a:lstStyle/>
          <a:p>
            <a:pPr marL="171446" indent="-171446">
              <a:lnSpc>
                <a:spcPct val="150000"/>
              </a:lnSpc>
              <a:buFont typeface="Arial" panose="020B0604020202020204" pitchFamily="34" charset="0"/>
              <a:buChar char="•"/>
            </a:pPr>
            <a:r>
              <a:rPr lang="en-US" sz="1200" dirty="0"/>
              <a:t>Well-established assay with direct measurement of protein of interest</a:t>
            </a:r>
          </a:p>
          <a:p>
            <a:pPr marL="171446" indent="-171446">
              <a:lnSpc>
                <a:spcPct val="150000"/>
              </a:lnSpc>
              <a:buFont typeface="Arial" panose="020B0604020202020204" pitchFamily="34" charset="0"/>
              <a:buChar char="•"/>
            </a:pPr>
            <a:r>
              <a:rPr lang="en-US" sz="1200" dirty="0"/>
              <a:t>High throughput </a:t>
            </a:r>
            <a:r>
              <a:rPr lang="en-US" sz="1200" i="1" dirty="0"/>
              <a:t>(screened 12k compounds at CRL at single 10 </a:t>
            </a:r>
            <a:r>
              <a:rPr lang="en-US" sz="1200" i="1" dirty="0" err="1"/>
              <a:t>uM</a:t>
            </a:r>
            <a:r>
              <a:rPr lang="en-US" sz="1200" i="1" dirty="0"/>
              <a:t> conc)</a:t>
            </a:r>
          </a:p>
          <a:p>
            <a:pPr marL="171446" indent="-171446">
              <a:lnSpc>
                <a:spcPct val="150000"/>
              </a:lnSpc>
              <a:buFont typeface="Arial" panose="020B0604020202020204" pitchFamily="34" charset="0"/>
              <a:buChar char="•"/>
            </a:pPr>
            <a:r>
              <a:rPr lang="en-US" sz="1200" dirty="0"/>
              <a:t>Counter screen: </a:t>
            </a:r>
            <a:r>
              <a:rPr lang="en-US" sz="1200" dirty="0" err="1"/>
              <a:t>CellTiter</a:t>
            </a:r>
            <a:r>
              <a:rPr lang="en-US" sz="1200" dirty="0"/>
              <a:t>-Glo Luminescent cell viability assay (CTG)</a:t>
            </a:r>
          </a:p>
          <a:p>
            <a:pPr>
              <a:lnSpc>
                <a:spcPct val="150000"/>
              </a:lnSpc>
            </a:pPr>
            <a:r>
              <a:rPr lang="en-US" sz="1200" dirty="0">
                <a:sym typeface="Wingdings" panose="05000000000000000000" pitchFamily="2" charset="2"/>
              </a:rPr>
              <a:t> </a:t>
            </a:r>
            <a:r>
              <a:rPr lang="en-US" sz="1200" b="1" dirty="0"/>
              <a:t>Transferred and setup internally </a:t>
            </a:r>
            <a:r>
              <a:rPr lang="en-US" sz="1200" b="1" i="1" dirty="0"/>
              <a:t>(IC50 generation started Dec 2021)</a:t>
            </a:r>
          </a:p>
        </p:txBody>
      </p:sp>
      <p:pic>
        <p:nvPicPr>
          <p:cNvPr id="66" name="Picture 2">
            <a:extLst>
              <a:ext uri="{FF2B5EF4-FFF2-40B4-BE49-F238E27FC236}">
                <a16:creationId xmlns:a16="http://schemas.microsoft.com/office/drawing/2014/main" id="{7F7B0F42-98E9-FF40-A6C0-A31040F17E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59" r="67541" b="77163"/>
          <a:stretch/>
        </p:blipFill>
        <p:spPr bwMode="auto">
          <a:xfrm>
            <a:off x="3468987" y="2648979"/>
            <a:ext cx="2310423" cy="137644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905477E6-D933-EB45-93F2-C0A39235A0B1}"/>
              </a:ext>
            </a:extLst>
          </p:cNvPr>
          <p:cNvSpPr/>
          <p:nvPr/>
        </p:nvSpPr>
        <p:spPr>
          <a:xfrm>
            <a:off x="4164524" y="4049791"/>
            <a:ext cx="1326137" cy="230832"/>
          </a:xfrm>
          <a:prstGeom prst="rect">
            <a:avLst/>
          </a:prstGeom>
        </p:spPr>
        <p:txBody>
          <a:bodyPr wrap="square">
            <a:spAutoFit/>
          </a:bodyPr>
          <a:lstStyle/>
          <a:p>
            <a:pPr fontAlgn="base"/>
            <a:r>
              <a:rPr lang="en-GB" sz="900" b="1">
                <a:solidFill>
                  <a:srgbClr val="FF0000"/>
                </a:solidFill>
                <a:latin typeface="Arial" panose="020B0604020202020204" pitchFamily="34" charset="0"/>
              </a:rPr>
              <a:t>CTG</a:t>
            </a:r>
            <a:r>
              <a:rPr lang="en-GB" sz="900" b="1">
                <a:solidFill>
                  <a:srgbClr val="363838"/>
                </a:solidFill>
                <a:latin typeface="Arial" panose="020B0604020202020204" pitchFamily="34" charset="0"/>
              </a:rPr>
              <a:t> </a:t>
            </a:r>
            <a:r>
              <a:rPr lang="en-GB" sz="900" b="1" err="1">
                <a:solidFill>
                  <a:srgbClr val="363838"/>
                </a:solidFill>
                <a:latin typeface="Arial" panose="020B0604020202020204" pitchFamily="34" charset="0"/>
              </a:rPr>
              <a:t>mHTT</a:t>
            </a:r>
            <a:r>
              <a:rPr lang="en-GB" sz="900">
                <a:solidFill>
                  <a:srgbClr val="363838"/>
                </a:solidFill>
                <a:latin typeface="Arial" panose="020B0604020202020204" pitchFamily="34" charset="0"/>
              </a:rPr>
              <a:t>​</a:t>
            </a:r>
            <a:r>
              <a:rPr lang="en-GB" sz="900">
                <a:solidFill>
                  <a:srgbClr val="363838"/>
                </a:solidFill>
                <a:latin typeface="Segoe UI"/>
              </a:rPr>
              <a:t> </a:t>
            </a:r>
            <a:r>
              <a:rPr lang="en-GB" sz="900" b="1" err="1">
                <a:solidFill>
                  <a:srgbClr val="00FFFF"/>
                </a:solidFill>
                <a:latin typeface="Arial" panose="020B0604020202020204" pitchFamily="34" charset="0"/>
              </a:rPr>
              <a:t>tHTT</a:t>
            </a:r>
            <a:r>
              <a:rPr lang="en-US" sz="900">
                <a:solidFill>
                  <a:srgbClr val="363838"/>
                </a:solidFill>
                <a:latin typeface="Arial" panose="020B0604020202020204" pitchFamily="34" charset="0"/>
              </a:rPr>
              <a:t>​</a:t>
            </a:r>
            <a:endParaRPr lang="en-US" sz="900">
              <a:solidFill>
                <a:srgbClr val="363838"/>
              </a:solidFill>
              <a:latin typeface="Segoe UI"/>
            </a:endParaRPr>
          </a:p>
        </p:txBody>
      </p:sp>
      <p:grpSp>
        <p:nvGrpSpPr>
          <p:cNvPr id="68" name="Group 67">
            <a:extLst>
              <a:ext uri="{FF2B5EF4-FFF2-40B4-BE49-F238E27FC236}">
                <a16:creationId xmlns:a16="http://schemas.microsoft.com/office/drawing/2014/main" id="{F227D91F-D1DA-FE47-8D19-A236FD24894C}"/>
              </a:ext>
            </a:extLst>
          </p:cNvPr>
          <p:cNvGrpSpPr/>
          <p:nvPr/>
        </p:nvGrpSpPr>
        <p:grpSpPr>
          <a:xfrm>
            <a:off x="6648803" y="2463006"/>
            <a:ext cx="4173675" cy="1251595"/>
            <a:chOff x="165963" y="1932958"/>
            <a:chExt cx="3257304" cy="1126449"/>
          </a:xfrm>
        </p:grpSpPr>
        <p:sp>
          <p:nvSpPr>
            <p:cNvPr id="69" name="Rectangle 68">
              <a:extLst>
                <a:ext uri="{FF2B5EF4-FFF2-40B4-BE49-F238E27FC236}">
                  <a16:creationId xmlns:a16="http://schemas.microsoft.com/office/drawing/2014/main" id="{AB4D5B4B-A36E-A945-A6F4-E5970F93CB21}"/>
                </a:ext>
              </a:extLst>
            </p:cNvPr>
            <p:cNvSpPr/>
            <p:nvPr/>
          </p:nvSpPr>
          <p:spPr>
            <a:xfrm>
              <a:off x="1229936" y="2208560"/>
              <a:ext cx="2086144" cy="342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000" b="1">
                <a:solidFill>
                  <a:prstClr val="white"/>
                </a:solidFill>
                <a:latin typeface="Calibri" panose="020F0502020204030204"/>
              </a:endParaRPr>
            </a:p>
          </p:txBody>
        </p:sp>
        <p:sp>
          <p:nvSpPr>
            <p:cNvPr id="70" name="Rectangle 69">
              <a:extLst>
                <a:ext uri="{FF2B5EF4-FFF2-40B4-BE49-F238E27FC236}">
                  <a16:creationId xmlns:a16="http://schemas.microsoft.com/office/drawing/2014/main" id="{41273064-F946-1C40-8CB1-D354AE599B96}"/>
                </a:ext>
              </a:extLst>
            </p:cNvPr>
            <p:cNvSpPr/>
            <p:nvPr/>
          </p:nvSpPr>
          <p:spPr>
            <a:xfrm>
              <a:off x="1437937" y="2127942"/>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48</a:t>
              </a:r>
            </a:p>
          </p:txBody>
        </p:sp>
        <p:sp>
          <p:nvSpPr>
            <p:cNvPr id="71" name="Rectangle 70">
              <a:extLst>
                <a:ext uri="{FF2B5EF4-FFF2-40B4-BE49-F238E27FC236}">
                  <a16:creationId xmlns:a16="http://schemas.microsoft.com/office/drawing/2014/main" id="{384B70BB-EF03-6340-A775-0AEFF7391BB9}"/>
                </a:ext>
              </a:extLst>
            </p:cNvPr>
            <p:cNvSpPr/>
            <p:nvPr/>
          </p:nvSpPr>
          <p:spPr>
            <a:xfrm>
              <a:off x="1844866" y="2127942"/>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49</a:t>
              </a:r>
            </a:p>
          </p:txBody>
        </p:sp>
        <p:sp>
          <p:nvSpPr>
            <p:cNvPr id="72" name="Rectangle 71">
              <a:extLst>
                <a:ext uri="{FF2B5EF4-FFF2-40B4-BE49-F238E27FC236}">
                  <a16:creationId xmlns:a16="http://schemas.microsoft.com/office/drawing/2014/main" id="{1E88C5E1-1C4D-B14C-838D-6528D3A58711}"/>
                </a:ext>
              </a:extLst>
            </p:cNvPr>
            <p:cNvSpPr/>
            <p:nvPr/>
          </p:nvSpPr>
          <p:spPr>
            <a:xfrm>
              <a:off x="2251391" y="2127942"/>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50</a:t>
              </a:r>
            </a:p>
          </p:txBody>
        </p:sp>
        <p:sp>
          <p:nvSpPr>
            <p:cNvPr id="73" name="Rectangle 72">
              <a:extLst>
                <a:ext uri="{FF2B5EF4-FFF2-40B4-BE49-F238E27FC236}">
                  <a16:creationId xmlns:a16="http://schemas.microsoft.com/office/drawing/2014/main" id="{14480A46-5DE0-AF4E-9541-E3EA72D8A662}"/>
                </a:ext>
              </a:extLst>
            </p:cNvPr>
            <p:cNvSpPr/>
            <p:nvPr/>
          </p:nvSpPr>
          <p:spPr>
            <a:xfrm>
              <a:off x="2658320" y="2127942"/>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51</a:t>
              </a:r>
            </a:p>
          </p:txBody>
        </p:sp>
        <p:sp>
          <p:nvSpPr>
            <p:cNvPr id="74" name="TextBox 73">
              <a:extLst>
                <a:ext uri="{FF2B5EF4-FFF2-40B4-BE49-F238E27FC236}">
                  <a16:creationId xmlns:a16="http://schemas.microsoft.com/office/drawing/2014/main" id="{7F05518F-EB4E-E74C-9176-18F81B218A1E}"/>
                </a:ext>
              </a:extLst>
            </p:cNvPr>
            <p:cNvSpPr txBox="1"/>
            <p:nvPr/>
          </p:nvSpPr>
          <p:spPr>
            <a:xfrm>
              <a:off x="749793" y="2097212"/>
              <a:ext cx="494318" cy="207749"/>
            </a:xfrm>
            <a:prstGeom prst="rect">
              <a:avLst/>
            </a:prstGeom>
            <a:noFill/>
          </p:spPr>
          <p:txBody>
            <a:bodyPr wrap="none" rtlCol="0">
              <a:spAutoFit/>
            </a:bodyPr>
            <a:lstStyle/>
            <a:p>
              <a:pPr defTabSz="914377"/>
              <a:r>
                <a:rPr lang="en-US" sz="1200" b="1">
                  <a:solidFill>
                    <a:prstClr val="black"/>
                  </a:solidFill>
                  <a:latin typeface="Calibri" panose="020F0502020204030204"/>
                </a:rPr>
                <a:t>Control</a:t>
              </a:r>
            </a:p>
          </p:txBody>
        </p:sp>
        <p:sp>
          <p:nvSpPr>
            <p:cNvPr id="75" name="Rectangle 74">
              <a:extLst>
                <a:ext uri="{FF2B5EF4-FFF2-40B4-BE49-F238E27FC236}">
                  <a16:creationId xmlns:a16="http://schemas.microsoft.com/office/drawing/2014/main" id="{3CB90889-6B1F-074F-8B1A-76C738C48CA0}"/>
                </a:ext>
              </a:extLst>
            </p:cNvPr>
            <p:cNvSpPr/>
            <p:nvPr/>
          </p:nvSpPr>
          <p:spPr>
            <a:xfrm>
              <a:off x="1117509" y="2773663"/>
              <a:ext cx="2305758" cy="4560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000" b="1">
                <a:solidFill>
                  <a:prstClr val="white"/>
                </a:solidFill>
                <a:latin typeface="Calibri" panose="020F0502020204030204"/>
              </a:endParaRPr>
            </a:p>
          </p:txBody>
        </p:sp>
        <p:sp>
          <p:nvSpPr>
            <p:cNvPr id="76" name="Rectangle 75">
              <a:extLst>
                <a:ext uri="{FF2B5EF4-FFF2-40B4-BE49-F238E27FC236}">
                  <a16:creationId xmlns:a16="http://schemas.microsoft.com/office/drawing/2014/main" id="{D4702A73-F985-C341-86B0-4C1AC4698A4A}"/>
                </a:ext>
              </a:extLst>
            </p:cNvPr>
            <p:cNvSpPr/>
            <p:nvPr/>
          </p:nvSpPr>
          <p:spPr>
            <a:xfrm>
              <a:off x="1245500" y="2693049"/>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48</a:t>
              </a:r>
            </a:p>
          </p:txBody>
        </p:sp>
        <p:sp>
          <p:nvSpPr>
            <p:cNvPr id="77" name="Rectangle 76">
              <a:extLst>
                <a:ext uri="{FF2B5EF4-FFF2-40B4-BE49-F238E27FC236}">
                  <a16:creationId xmlns:a16="http://schemas.microsoft.com/office/drawing/2014/main" id="{B913D7D9-D758-2A4D-B214-9F21D6BE22F4}"/>
                </a:ext>
              </a:extLst>
            </p:cNvPr>
            <p:cNvSpPr/>
            <p:nvPr/>
          </p:nvSpPr>
          <p:spPr>
            <a:xfrm>
              <a:off x="1661259" y="2689798"/>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49</a:t>
              </a:r>
            </a:p>
          </p:txBody>
        </p:sp>
        <p:sp>
          <p:nvSpPr>
            <p:cNvPr id="78" name="Rectangle 77">
              <a:extLst>
                <a:ext uri="{FF2B5EF4-FFF2-40B4-BE49-F238E27FC236}">
                  <a16:creationId xmlns:a16="http://schemas.microsoft.com/office/drawing/2014/main" id="{6F766898-2444-E94C-9A0D-B20FE4274B5F}"/>
                </a:ext>
              </a:extLst>
            </p:cNvPr>
            <p:cNvSpPr/>
            <p:nvPr/>
          </p:nvSpPr>
          <p:spPr>
            <a:xfrm>
              <a:off x="2398045" y="2693049"/>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50</a:t>
              </a:r>
            </a:p>
          </p:txBody>
        </p:sp>
        <p:sp>
          <p:nvSpPr>
            <p:cNvPr id="79" name="Rectangle 78">
              <a:extLst>
                <a:ext uri="{FF2B5EF4-FFF2-40B4-BE49-F238E27FC236}">
                  <a16:creationId xmlns:a16="http://schemas.microsoft.com/office/drawing/2014/main" id="{F55BB2BA-7477-4D45-BF88-074698D1162C}"/>
                </a:ext>
              </a:extLst>
            </p:cNvPr>
            <p:cNvSpPr/>
            <p:nvPr/>
          </p:nvSpPr>
          <p:spPr>
            <a:xfrm>
              <a:off x="2804973" y="2693046"/>
              <a:ext cx="406929" cy="191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00" b="1">
                  <a:solidFill>
                    <a:prstClr val="white"/>
                  </a:solidFill>
                  <a:latin typeface="Calibri" panose="020F0502020204030204"/>
                </a:rPr>
                <a:t>51</a:t>
              </a:r>
            </a:p>
          </p:txBody>
        </p:sp>
        <p:sp>
          <p:nvSpPr>
            <p:cNvPr id="80" name="TextBox 79">
              <a:extLst>
                <a:ext uri="{FF2B5EF4-FFF2-40B4-BE49-F238E27FC236}">
                  <a16:creationId xmlns:a16="http://schemas.microsoft.com/office/drawing/2014/main" id="{0BB2E970-8FCC-934A-BAE3-DA8777C9A130}"/>
                </a:ext>
              </a:extLst>
            </p:cNvPr>
            <p:cNvSpPr txBox="1"/>
            <p:nvPr/>
          </p:nvSpPr>
          <p:spPr>
            <a:xfrm>
              <a:off x="165963" y="2654121"/>
              <a:ext cx="959879" cy="346249"/>
            </a:xfrm>
            <a:prstGeom prst="rect">
              <a:avLst/>
            </a:prstGeom>
            <a:noFill/>
          </p:spPr>
          <p:txBody>
            <a:bodyPr wrap="none" rtlCol="0">
              <a:spAutoFit/>
            </a:bodyPr>
            <a:lstStyle/>
            <a:p>
              <a:pPr defTabSz="914377"/>
              <a:r>
                <a:rPr lang="en-US" sz="1200" b="1">
                  <a:solidFill>
                    <a:prstClr val="black"/>
                  </a:solidFill>
                  <a:latin typeface="Calibri" panose="020F0502020204030204"/>
                </a:rPr>
                <a:t>Splice Modulator</a:t>
              </a:r>
            </a:p>
            <a:p>
              <a:pPr defTabSz="914377"/>
              <a:endParaRPr lang="en-US" sz="1200" b="1">
                <a:solidFill>
                  <a:prstClr val="black"/>
                </a:solidFill>
                <a:latin typeface="Calibri" panose="020F0502020204030204"/>
              </a:endParaRPr>
            </a:p>
          </p:txBody>
        </p:sp>
        <p:sp>
          <p:nvSpPr>
            <p:cNvPr id="81" name="Rectangle 80">
              <a:extLst>
                <a:ext uri="{FF2B5EF4-FFF2-40B4-BE49-F238E27FC236}">
                  <a16:creationId xmlns:a16="http://schemas.microsoft.com/office/drawing/2014/main" id="{2E6E90F0-A505-C842-989C-6E1F8781642C}"/>
                </a:ext>
              </a:extLst>
            </p:cNvPr>
            <p:cNvSpPr/>
            <p:nvPr/>
          </p:nvSpPr>
          <p:spPr>
            <a:xfrm>
              <a:off x="2060006" y="2693058"/>
              <a:ext cx="347414" cy="1919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000" b="1">
                <a:solidFill>
                  <a:prstClr val="white"/>
                </a:solidFill>
                <a:latin typeface="Calibri" panose="020F0502020204030204"/>
              </a:endParaRPr>
            </a:p>
          </p:txBody>
        </p:sp>
        <p:cxnSp>
          <p:nvCxnSpPr>
            <p:cNvPr id="82" name="Straight Arrow Connector 81">
              <a:extLst>
                <a:ext uri="{FF2B5EF4-FFF2-40B4-BE49-F238E27FC236}">
                  <a16:creationId xmlns:a16="http://schemas.microsoft.com/office/drawing/2014/main" id="{A1A67869-BA10-584D-B06C-52EAACC1827F}"/>
                </a:ext>
              </a:extLst>
            </p:cNvPr>
            <p:cNvCxnSpPr/>
            <p:nvPr/>
          </p:nvCxnSpPr>
          <p:spPr>
            <a:xfrm>
              <a:off x="1915354" y="2070385"/>
              <a:ext cx="22467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9FB3210-0C13-4B44-B3AA-51CB598DDF43}"/>
                </a:ext>
              </a:extLst>
            </p:cNvPr>
            <p:cNvSpPr txBox="1"/>
            <p:nvPr/>
          </p:nvSpPr>
          <p:spPr>
            <a:xfrm>
              <a:off x="1634669" y="1932958"/>
              <a:ext cx="317636" cy="192409"/>
            </a:xfrm>
            <a:prstGeom prst="rect">
              <a:avLst/>
            </a:prstGeom>
            <a:noFill/>
          </p:spPr>
          <p:txBody>
            <a:bodyPr wrap="none" rtlCol="0">
              <a:spAutoFit/>
            </a:bodyPr>
            <a:lstStyle/>
            <a:p>
              <a:pPr defTabSz="914377"/>
              <a:r>
                <a:rPr lang="en-US" sz="1067" b="1" err="1">
                  <a:solidFill>
                    <a:prstClr val="black"/>
                  </a:solidFill>
                  <a:latin typeface="Calibri" panose="020F0502020204030204"/>
                </a:rPr>
                <a:t>Fwd</a:t>
              </a:r>
              <a:endParaRPr lang="en-US" sz="1067" b="1">
                <a:solidFill>
                  <a:prstClr val="black"/>
                </a:solidFill>
                <a:latin typeface="Calibri" panose="020F0502020204030204"/>
              </a:endParaRPr>
            </a:p>
          </p:txBody>
        </p:sp>
        <p:cxnSp>
          <p:nvCxnSpPr>
            <p:cNvPr id="84" name="Straight Arrow Connector 83">
              <a:extLst>
                <a:ext uri="{FF2B5EF4-FFF2-40B4-BE49-F238E27FC236}">
                  <a16:creationId xmlns:a16="http://schemas.microsoft.com/office/drawing/2014/main" id="{AE80B773-8039-E345-B406-37BCECB48509}"/>
                </a:ext>
              </a:extLst>
            </p:cNvPr>
            <p:cNvCxnSpPr>
              <a:cxnSpLocks/>
            </p:cNvCxnSpPr>
            <p:nvPr/>
          </p:nvCxnSpPr>
          <p:spPr>
            <a:xfrm rot="10800000">
              <a:off x="2311239" y="2068279"/>
              <a:ext cx="22467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87AC707-E0B2-BB45-8E83-C7FAED684CAC}"/>
                </a:ext>
              </a:extLst>
            </p:cNvPr>
            <p:cNvSpPr txBox="1"/>
            <p:nvPr/>
          </p:nvSpPr>
          <p:spPr>
            <a:xfrm>
              <a:off x="2491608" y="1941358"/>
              <a:ext cx="295995" cy="192409"/>
            </a:xfrm>
            <a:prstGeom prst="rect">
              <a:avLst/>
            </a:prstGeom>
            <a:noFill/>
          </p:spPr>
          <p:txBody>
            <a:bodyPr wrap="none" rtlCol="0">
              <a:spAutoFit/>
            </a:bodyPr>
            <a:lstStyle/>
            <a:p>
              <a:pPr defTabSz="914377"/>
              <a:r>
                <a:rPr lang="en-US" sz="1067" b="1">
                  <a:solidFill>
                    <a:prstClr val="black"/>
                  </a:solidFill>
                  <a:latin typeface="Calibri" panose="020F0502020204030204"/>
                </a:rPr>
                <a:t>Rev</a:t>
              </a:r>
            </a:p>
          </p:txBody>
        </p:sp>
        <p:sp>
          <p:nvSpPr>
            <p:cNvPr id="86" name="Rectangle 85">
              <a:extLst>
                <a:ext uri="{FF2B5EF4-FFF2-40B4-BE49-F238E27FC236}">
                  <a16:creationId xmlns:a16="http://schemas.microsoft.com/office/drawing/2014/main" id="{2EC548AE-8B73-D242-8197-5494EC6734FD}"/>
                </a:ext>
              </a:extLst>
            </p:cNvPr>
            <p:cNvSpPr/>
            <p:nvPr/>
          </p:nvSpPr>
          <p:spPr>
            <a:xfrm>
              <a:off x="2120695" y="2351378"/>
              <a:ext cx="216936" cy="88569"/>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87" name="TextBox 86">
              <a:extLst>
                <a:ext uri="{FF2B5EF4-FFF2-40B4-BE49-F238E27FC236}">
                  <a16:creationId xmlns:a16="http://schemas.microsoft.com/office/drawing/2014/main" id="{ACF8AEB5-BADA-7341-B0D7-A5BA22CEF7FA}"/>
                </a:ext>
              </a:extLst>
            </p:cNvPr>
            <p:cNvSpPr txBox="1"/>
            <p:nvPr/>
          </p:nvSpPr>
          <p:spPr>
            <a:xfrm>
              <a:off x="2297001" y="2288816"/>
              <a:ext cx="390973" cy="192409"/>
            </a:xfrm>
            <a:prstGeom prst="rect">
              <a:avLst/>
            </a:prstGeom>
            <a:noFill/>
          </p:spPr>
          <p:txBody>
            <a:bodyPr wrap="none" rtlCol="0">
              <a:spAutoFit/>
            </a:bodyPr>
            <a:lstStyle/>
            <a:p>
              <a:pPr defTabSz="914377"/>
              <a:r>
                <a:rPr lang="en-US" sz="1067" b="1">
                  <a:solidFill>
                    <a:prstClr val="black"/>
                  </a:solidFill>
                  <a:latin typeface="Calibri" panose="020F0502020204030204"/>
                </a:rPr>
                <a:t>Probe</a:t>
              </a:r>
            </a:p>
          </p:txBody>
        </p:sp>
        <p:cxnSp>
          <p:nvCxnSpPr>
            <p:cNvPr id="88" name="Straight Arrow Connector 87">
              <a:extLst>
                <a:ext uri="{FF2B5EF4-FFF2-40B4-BE49-F238E27FC236}">
                  <a16:creationId xmlns:a16="http://schemas.microsoft.com/office/drawing/2014/main" id="{25967A40-D5CF-E840-94B4-E43DA27F944F}"/>
                </a:ext>
              </a:extLst>
            </p:cNvPr>
            <p:cNvCxnSpPr/>
            <p:nvPr/>
          </p:nvCxnSpPr>
          <p:spPr>
            <a:xfrm>
              <a:off x="1926093" y="2628836"/>
              <a:ext cx="22467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6AED8B1-FD94-2B41-93E2-A453D34ABA47}"/>
                </a:ext>
              </a:extLst>
            </p:cNvPr>
            <p:cNvSpPr txBox="1"/>
            <p:nvPr/>
          </p:nvSpPr>
          <p:spPr>
            <a:xfrm>
              <a:off x="1653477" y="2498296"/>
              <a:ext cx="317636" cy="192409"/>
            </a:xfrm>
            <a:prstGeom prst="rect">
              <a:avLst/>
            </a:prstGeom>
            <a:noFill/>
          </p:spPr>
          <p:txBody>
            <a:bodyPr wrap="none" rtlCol="0">
              <a:spAutoFit/>
            </a:bodyPr>
            <a:lstStyle/>
            <a:p>
              <a:pPr defTabSz="914377"/>
              <a:r>
                <a:rPr lang="en-US" sz="1067" b="1" err="1">
                  <a:solidFill>
                    <a:prstClr val="black"/>
                  </a:solidFill>
                  <a:latin typeface="Calibri" panose="020F0502020204030204"/>
                </a:rPr>
                <a:t>Fwd</a:t>
              </a:r>
              <a:endParaRPr lang="en-US" sz="1067" b="1">
                <a:solidFill>
                  <a:prstClr val="black"/>
                </a:solidFill>
                <a:latin typeface="Calibri" panose="020F0502020204030204"/>
              </a:endParaRPr>
            </a:p>
          </p:txBody>
        </p:sp>
        <p:cxnSp>
          <p:nvCxnSpPr>
            <p:cNvPr id="90" name="Straight Arrow Connector 89">
              <a:extLst>
                <a:ext uri="{FF2B5EF4-FFF2-40B4-BE49-F238E27FC236}">
                  <a16:creationId xmlns:a16="http://schemas.microsoft.com/office/drawing/2014/main" id="{AF41838D-A2F0-FC4B-A44B-4E1A33DD694E}"/>
                </a:ext>
              </a:extLst>
            </p:cNvPr>
            <p:cNvCxnSpPr>
              <a:cxnSpLocks/>
            </p:cNvCxnSpPr>
            <p:nvPr/>
          </p:nvCxnSpPr>
          <p:spPr>
            <a:xfrm rot="10800000">
              <a:off x="2407441" y="2625223"/>
              <a:ext cx="224677"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A04E2AE-1392-7E45-8EB4-CACDCCB9072A}"/>
                </a:ext>
              </a:extLst>
            </p:cNvPr>
            <p:cNvSpPr txBox="1"/>
            <p:nvPr/>
          </p:nvSpPr>
          <p:spPr>
            <a:xfrm>
              <a:off x="2610152" y="2498293"/>
              <a:ext cx="295995" cy="192409"/>
            </a:xfrm>
            <a:prstGeom prst="rect">
              <a:avLst/>
            </a:prstGeom>
            <a:noFill/>
          </p:spPr>
          <p:txBody>
            <a:bodyPr wrap="none" rtlCol="0">
              <a:spAutoFit/>
            </a:bodyPr>
            <a:lstStyle/>
            <a:p>
              <a:pPr defTabSz="914377"/>
              <a:r>
                <a:rPr lang="en-US" sz="1067" b="1">
                  <a:solidFill>
                    <a:prstClr val="black"/>
                  </a:solidFill>
                  <a:latin typeface="Calibri" panose="020F0502020204030204"/>
                </a:rPr>
                <a:t>Rev</a:t>
              </a:r>
            </a:p>
          </p:txBody>
        </p:sp>
        <p:sp>
          <p:nvSpPr>
            <p:cNvPr id="92" name="Rectangle 91">
              <a:extLst>
                <a:ext uri="{FF2B5EF4-FFF2-40B4-BE49-F238E27FC236}">
                  <a16:creationId xmlns:a16="http://schemas.microsoft.com/office/drawing/2014/main" id="{C7124B11-9B22-4644-9442-43D0F65FDC2D}"/>
                </a:ext>
              </a:extLst>
            </p:cNvPr>
            <p:cNvSpPr/>
            <p:nvPr/>
          </p:nvSpPr>
          <p:spPr>
            <a:xfrm>
              <a:off x="2182414" y="2917404"/>
              <a:ext cx="216936" cy="88569"/>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93" name="TextBox 92">
              <a:extLst>
                <a:ext uri="{FF2B5EF4-FFF2-40B4-BE49-F238E27FC236}">
                  <a16:creationId xmlns:a16="http://schemas.microsoft.com/office/drawing/2014/main" id="{D366E8B0-26D3-CB4F-AC1A-B629DCFCE808}"/>
                </a:ext>
              </a:extLst>
            </p:cNvPr>
            <p:cNvSpPr txBox="1"/>
            <p:nvPr/>
          </p:nvSpPr>
          <p:spPr>
            <a:xfrm>
              <a:off x="2384120" y="2866998"/>
              <a:ext cx="390973" cy="192409"/>
            </a:xfrm>
            <a:prstGeom prst="rect">
              <a:avLst/>
            </a:prstGeom>
            <a:noFill/>
          </p:spPr>
          <p:txBody>
            <a:bodyPr wrap="none" rtlCol="0">
              <a:spAutoFit/>
            </a:bodyPr>
            <a:lstStyle/>
            <a:p>
              <a:pPr defTabSz="914377"/>
              <a:r>
                <a:rPr lang="en-US" sz="1067" b="1">
                  <a:solidFill>
                    <a:prstClr val="black"/>
                  </a:solidFill>
                  <a:latin typeface="Calibri" panose="020F0502020204030204"/>
                </a:rPr>
                <a:t>Probe</a:t>
              </a:r>
            </a:p>
          </p:txBody>
        </p:sp>
      </p:grpSp>
      <p:sp>
        <p:nvSpPr>
          <p:cNvPr id="94" name="TextBox 93">
            <a:extLst>
              <a:ext uri="{FF2B5EF4-FFF2-40B4-BE49-F238E27FC236}">
                <a16:creationId xmlns:a16="http://schemas.microsoft.com/office/drawing/2014/main" id="{4D798D96-E810-7243-A395-E417682C3A43}"/>
              </a:ext>
            </a:extLst>
          </p:cNvPr>
          <p:cNvSpPr txBox="1"/>
          <p:nvPr/>
        </p:nvSpPr>
        <p:spPr>
          <a:xfrm>
            <a:off x="8705996" y="6014097"/>
            <a:ext cx="1056509" cy="400110"/>
          </a:xfrm>
          <a:prstGeom prst="rect">
            <a:avLst/>
          </a:prstGeom>
          <a:noFill/>
        </p:spPr>
        <p:txBody>
          <a:bodyPr wrap="square" rtlCol="0">
            <a:spAutoFit/>
          </a:bodyPr>
          <a:lstStyle/>
          <a:p>
            <a:pPr algn="ctr"/>
            <a:r>
              <a:rPr lang="en-US" sz="1000" i="1"/>
              <a:t>Joon Lee</a:t>
            </a:r>
          </a:p>
          <a:p>
            <a:pPr algn="ctr"/>
            <a:r>
              <a:rPr lang="en-US" sz="1000" i="1"/>
              <a:t>Viraj Shah</a:t>
            </a:r>
          </a:p>
        </p:txBody>
      </p:sp>
      <p:sp>
        <p:nvSpPr>
          <p:cNvPr id="95" name="TextBox 94">
            <a:extLst>
              <a:ext uri="{FF2B5EF4-FFF2-40B4-BE49-F238E27FC236}">
                <a16:creationId xmlns:a16="http://schemas.microsoft.com/office/drawing/2014/main" id="{E6971E73-A826-B640-B880-C07819A767EE}"/>
              </a:ext>
            </a:extLst>
          </p:cNvPr>
          <p:cNvSpPr txBox="1"/>
          <p:nvPr/>
        </p:nvSpPr>
        <p:spPr>
          <a:xfrm>
            <a:off x="4624797" y="5743739"/>
            <a:ext cx="123656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a:solidFill>
                  <a:srgbClr val="363838"/>
                </a:solidFill>
                <a:latin typeface="Arial" panose="020B0604020202020204"/>
              </a:rPr>
              <a:t>Joe Santoro</a:t>
            </a:r>
            <a:endParaRPr kumimoji="0" lang="en-US" sz="1000" b="0" i="1" u="none" strike="noStrike" kern="1200" cap="none" spc="0" normalizeH="0" baseline="0" noProof="0">
              <a:ln>
                <a:noFill/>
              </a:ln>
              <a:solidFill>
                <a:srgbClr val="363838"/>
              </a:solidFill>
              <a:effectLst/>
              <a:uLnTx/>
              <a:uFillTx/>
              <a:latin typeface="Arial" panose="020B0604020202020204"/>
              <a:ea typeface="+mn-ea"/>
              <a:cs typeface="+mn-cs"/>
            </a:endParaRPr>
          </a:p>
        </p:txBody>
      </p:sp>
      <p:pic>
        <p:nvPicPr>
          <p:cNvPr id="96" name="Picture 95">
            <a:extLst>
              <a:ext uri="{FF2B5EF4-FFF2-40B4-BE49-F238E27FC236}">
                <a16:creationId xmlns:a16="http://schemas.microsoft.com/office/drawing/2014/main" id="{527EE684-7470-BC43-9DF3-02640BA44680}"/>
              </a:ext>
            </a:extLst>
          </p:cNvPr>
          <p:cNvPicPr>
            <a:picLocks noChangeAspect="1"/>
          </p:cNvPicPr>
          <p:nvPr/>
        </p:nvPicPr>
        <p:blipFill>
          <a:blip r:embed="rId6"/>
          <a:stretch>
            <a:fillRect/>
          </a:stretch>
        </p:blipFill>
        <p:spPr>
          <a:xfrm>
            <a:off x="10191981" y="4241049"/>
            <a:ext cx="768054" cy="653419"/>
          </a:xfrm>
          <a:prstGeom prst="rect">
            <a:avLst/>
          </a:prstGeom>
        </p:spPr>
      </p:pic>
      <p:pic>
        <p:nvPicPr>
          <p:cNvPr id="2" name="Picture 2" descr="A picture containing graphical user interface&#10;&#10;Description automatically generated">
            <a:extLst>
              <a:ext uri="{FF2B5EF4-FFF2-40B4-BE49-F238E27FC236}">
                <a16:creationId xmlns:a16="http://schemas.microsoft.com/office/drawing/2014/main" id="{00C494B2-23E2-E9DE-1DC0-33BE8269F8B9}"/>
              </a:ext>
            </a:extLst>
          </p:cNvPr>
          <p:cNvPicPr>
            <a:picLocks noChangeAspect="1"/>
          </p:cNvPicPr>
          <p:nvPr/>
        </p:nvPicPr>
        <p:blipFill>
          <a:blip r:embed="rId7"/>
          <a:stretch>
            <a:fillRect/>
          </a:stretch>
        </p:blipFill>
        <p:spPr>
          <a:xfrm>
            <a:off x="421341" y="2754661"/>
            <a:ext cx="3047999" cy="1267994"/>
          </a:xfrm>
          <a:prstGeom prst="rect">
            <a:avLst/>
          </a:prstGeom>
        </p:spPr>
      </p:pic>
    </p:spTree>
    <p:extLst>
      <p:ext uri="{BB962C8B-B14F-4D97-AF65-F5344CB8AC3E}">
        <p14:creationId xmlns:p14="http://schemas.microsoft.com/office/powerpoint/2010/main" val="36224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2">
            <a:extLst>
              <a:ext uri="{FF2B5EF4-FFF2-40B4-BE49-F238E27FC236}">
                <a16:creationId xmlns:a16="http://schemas.microsoft.com/office/drawing/2014/main" id="{1E27DCAD-57E4-4181-9D3C-F510D39E027D}"/>
              </a:ext>
            </a:extLst>
          </p:cNvPr>
          <p:cNvSpPr txBox="1">
            <a:spLocks/>
          </p:cNvSpPr>
          <p:nvPr/>
        </p:nvSpPr>
        <p:spPr>
          <a:xfrm>
            <a:off x="11820642" y="6564201"/>
            <a:ext cx="438036" cy="29260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fld id="{AD6BAA4E-5F47-E640-8B90-67FB6D90528D}" type="slidenum">
              <a:rPr kumimoji="0" lang="en-US" sz="11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609585"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Title 1">
            <a:extLst>
              <a:ext uri="{FF2B5EF4-FFF2-40B4-BE49-F238E27FC236}">
                <a16:creationId xmlns:a16="http://schemas.microsoft.com/office/drawing/2014/main" id="{5C524F29-06BB-674D-9165-4DCEA34E80CD}"/>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Mouse model for assessing PD and efficacy of human HTT lowering compounds </a:t>
            </a:r>
            <a:endParaRPr lang="en-US" i="1">
              <a:solidFill>
                <a:schemeClr val="bg1"/>
              </a:solidFill>
              <a:latin typeface="Arial Narrow" panose="020B0606020202030204" pitchFamily="34" charset="0"/>
            </a:endParaRPr>
          </a:p>
        </p:txBody>
      </p:sp>
      <p:sp>
        <p:nvSpPr>
          <p:cNvPr id="30" name="Rounded Rectangle 7">
            <a:extLst>
              <a:ext uri="{FF2B5EF4-FFF2-40B4-BE49-F238E27FC236}">
                <a16:creationId xmlns:a16="http://schemas.microsoft.com/office/drawing/2014/main" id="{2B448F90-FCCE-B643-9666-DBB7EF3995AC}"/>
              </a:ext>
            </a:extLst>
          </p:cNvPr>
          <p:cNvSpPr/>
          <p:nvPr/>
        </p:nvSpPr>
        <p:spPr>
          <a:xfrm>
            <a:off x="384269" y="1115123"/>
            <a:ext cx="5711731" cy="5252224"/>
          </a:xfrm>
          <a:prstGeom prst="roundRect">
            <a:avLst>
              <a:gd name="adj" fmla="val 6814"/>
            </a:avLst>
          </a:prstGeom>
          <a:noFill/>
          <a:ln w="12700" cap="flat" cmpd="sng" algn="ctr">
            <a:solidFill>
              <a:srgbClr val="005B7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F81B3AC0-8E1A-D34B-9B6A-6E15F5B0AE71}"/>
              </a:ext>
            </a:extLst>
          </p:cNvPr>
          <p:cNvGrpSpPr/>
          <p:nvPr/>
        </p:nvGrpSpPr>
        <p:grpSpPr>
          <a:xfrm>
            <a:off x="3057338" y="4573670"/>
            <a:ext cx="2881611" cy="1659528"/>
            <a:chOff x="4276598" y="2288038"/>
            <a:chExt cx="2881611" cy="1659528"/>
          </a:xfrm>
        </p:grpSpPr>
        <p:sp>
          <p:nvSpPr>
            <p:cNvPr id="33" name="TextBox 32">
              <a:extLst>
                <a:ext uri="{FF2B5EF4-FFF2-40B4-BE49-F238E27FC236}">
                  <a16:creationId xmlns:a16="http://schemas.microsoft.com/office/drawing/2014/main" id="{8875ECD6-E925-2B45-AFCA-71AA4AF1A906}"/>
                </a:ext>
              </a:extLst>
            </p:cNvPr>
            <p:cNvSpPr txBox="1"/>
            <p:nvPr/>
          </p:nvSpPr>
          <p:spPr>
            <a:xfrm>
              <a:off x="4276598" y="2288038"/>
              <a:ext cx="2829229"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000000"/>
                  </a:solidFill>
                  <a:effectLst/>
                  <a:uLnTx/>
                  <a:uFillTx/>
                </a:rPr>
                <a:t>Nucleoplasmic</a:t>
              </a:r>
              <a:r>
                <a:rPr kumimoji="0" lang="en-US" sz="1200" b="1" i="0" u="none" strike="noStrike" kern="0" cap="none" spc="0" normalizeH="0" baseline="0" noProof="0">
                  <a:ln>
                    <a:noFill/>
                  </a:ln>
                  <a:solidFill>
                    <a:srgbClr val="000000"/>
                  </a:solidFill>
                  <a:effectLst/>
                  <a:uLnTx/>
                  <a:uFillTx/>
                </a:rPr>
                <a:t> </a:t>
              </a:r>
              <a:r>
                <a:rPr kumimoji="0" lang="en-US" sz="1200" b="1" i="0" u="none" strike="noStrike" kern="0" cap="none" spc="0" normalizeH="0" baseline="0" noProof="0" err="1">
                  <a:ln>
                    <a:noFill/>
                  </a:ln>
                  <a:solidFill>
                    <a:srgbClr val="000000"/>
                  </a:solidFill>
                  <a:effectLst/>
                  <a:uLnTx/>
                  <a:uFillTx/>
                </a:rPr>
                <a:t>Htt</a:t>
              </a:r>
              <a:r>
                <a:rPr kumimoji="0" lang="en-US" sz="1200" b="1" i="0" u="none" strike="noStrike" kern="0" cap="none" spc="0" normalizeH="0" baseline="0" noProof="0">
                  <a:ln>
                    <a:noFill/>
                  </a:ln>
                  <a:solidFill>
                    <a:srgbClr val="000000"/>
                  </a:solidFill>
                  <a:effectLst/>
                  <a:uLnTx/>
                  <a:uFillTx/>
                </a:rPr>
                <a:t> inclusions in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striatum at 12 </a:t>
              </a:r>
              <a:r>
                <a:rPr kumimoji="0" lang="en-US" sz="1200" b="1" i="0" u="none" strike="noStrike" kern="0" cap="none" spc="0" normalizeH="0" baseline="0" noProof="0" err="1">
                  <a:ln>
                    <a:noFill/>
                  </a:ln>
                  <a:solidFill>
                    <a:srgbClr val="000000"/>
                  </a:solidFill>
                  <a:effectLst/>
                  <a:uLnTx/>
                  <a:uFillTx/>
                </a:rPr>
                <a:t>mo</a:t>
              </a:r>
              <a:endParaRPr kumimoji="0" lang="en-US" sz="1200" b="1" i="0" u="none" strike="noStrike" kern="0" cap="none" spc="0" normalizeH="0" baseline="0" noProof="0">
                <a:ln>
                  <a:noFill/>
                </a:ln>
                <a:solidFill>
                  <a:srgbClr val="000000"/>
                </a:solidFill>
                <a:effectLst/>
                <a:uLnTx/>
                <a:uFillTx/>
              </a:endParaRPr>
            </a:p>
          </p:txBody>
        </p:sp>
        <p:pic>
          <p:nvPicPr>
            <p:cNvPr id="34" name="Picture 33">
              <a:extLst>
                <a:ext uri="{FF2B5EF4-FFF2-40B4-BE49-F238E27FC236}">
                  <a16:creationId xmlns:a16="http://schemas.microsoft.com/office/drawing/2014/main" id="{4DA1F232-FBCB-6A46-9111-631C7153250A}"/>
                </a:ext>
              </a:extLst>
            </p:cNvPr>
            <p:cNvPicPr>
              <a:picLocks noChangeAspect="1"/>
            </p:cNvPicPr>
            <p:nvPr/>
          </p:nvPicPr>
          <p:blipFill rotWithShape="1">
            <a:blip r:embed="rId3"/>
            <a:srcRect t="23857"/>
            <a:stretch/>
          </p:blipFill>
          <p:spPr>
            <a:xfrm>
              <a:off x="4313051" y="2728290"/>
              <a:ext cx="2651224" cy="1044206"/>
            </a:xfrm>
            <a:prstGeom prst="rect">
              <a:avLst/>
            </a:prstGeom>
          </p:spPr>
        </p:pic>
        <p:sp>
          <p:nvSpPr>
            <p:cNvPr id="35" name="TextBox 34">
              <a:extLst>
                <a:ext uri="{FF2B5EF4-FFF2-40B4-BE49-F238E27FC236}">
                  <a16:creationId xmlns:a16="http://schemas.microsoft.com/office/drawing/2014/main" id="{B858E5A6-198F-8640-80B2-0EFD0877F3EC}"/>
                </a:ext>
              </a:extLst>
            </p:cNvPr>
            <p:cNvSpPr txBox="1"/>
            <p:nvPr/>
          </p:nvSpPr>
          <p:spPr>
            <a:xfrm>
              <a:off x="4639050" y="3670092"/>
              <a:ext cx="678391"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Control</a:t>
              </a:r>
            </a:p>
          </p:txBody>
        </p:sp>
        <p:sp>
          <p:nvSpPr>
            <p:cNvPr id="36" name="TextBox 35">
              <a:extLst>
                <a:ext uri="{FF2B5EF4-FFF2-40B4-BE49-F238E27FC236}">
                  <a16:creationId xmlns:a16="http://schemas.microsoft.com/office/drawing/2014/main" id="{B6F329EC-4E0F-F64C-B0B4-64B197EE2D1B}"/>
                </a:ext>
              </a:extLst>
            </p:cNvPr>
            <p:cNvSpPr txBox="1"/>
            <p:nvPr/>
          </p:nvSpPr>
          <p:spPr>
            <a:xfrm>
              <a:off x="5910318" y="3670567"/>
              <a:ext cx="755335"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YAC128</a:t>
              </a:r>
            </a:p>
          </p:txBody>
        </p:sp>
        <p:sp>
          <p:nvSpPr>
            <p:cNvPr id="37" name="TextBox 36">
              <a:extLst>
                <a:ext uri="{FF2B5EF4-FFF2-40B4-BE49-F238E27FC236}">
                  <a16:creationId xmlns:a16="http://schemas.microsoft.com/office/drawing/2014/main" id="{520A4027-56C8-1742-8D56-D6FDAD4BB4EC}"/>
                </a:ext>
              </a:extLst>
            </p:cNvPr>
            <p:cNvSpPr txBox="1"/>
            <p:nvPr/>
          </p:nvSpPr>
          <p:spPr>
            <a:xfrm rot="5400000">
              <a:off x="6507550" y="3114085"/>
              <a:ext cx="1055097"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Okamoto, 2009</a:t>
              </a:r>
            </a:p>
          </p:txBody>
        </p:sp>
      </p:grpSp>
      <p:grpSp>
        <p:nvGrpSpPr>
          <p:cNvPr id="6" name="Group 5">
            <a:extLst>
              <a:ext uri="{FF2B5EF4-FFF2-40B4-BE49-F238E27FC236}">
                <a16:creationId xmlns:a16="http://schemas.microsoft.com/office/drawing/2014/main" id="{072CDF1B-1C6E-E348-ABDF-EAF0C0C625D5}"/>
              </a:ext>
            </a:extLst>
          </p:cNvPr>
          <p:cNvGrpSpPr/>
          <p:nvPr/>
        </p:nvGrpSpPr>
        <p:grpSpPr>
          <a:xfrm>
            <a:off x="445105" y="3561387"/>
            <a:ext cx="2545910" cy="1803060"/>
            <a:chOff x="4448170" y="4132198"/>
            <a:chExt cx="2545910" cy="1803060"/>
          </a:xfrm>
        </p:grpSpPr>
        <p:sp>
          <p:nvSpPr>
            <p:cNvPr id="28" name="TextBox 27">
              <a:extLst>
                <a:ext uri="{FF2B5EF4-FFF2-40B4-BE49-F238E27FC236}">
                  <a16:creationId xmlns:a16="http://schemas.microsoft.com/office/drawing/2014/main" id="{40CA04EE-F985-AB47-ADBF-88FC911621EE}"/>
                </a:ext>
              </a:extLst>
            </p:cNvPr>
            <p:cNvSpPr txBox="1"/>
            <p:nvPr/>
          </p:nvSpPr>
          <p:spPr>
            <a:xfrm>
              <a:off x="4615095" y="4132198"/>
              <a:ext cx="231547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Motor impairments at 3 </a:t>
              </a:r>
              <a:r>
                <a:rPr kumimoji="0" lang="en-US" sz="1200" b="1" i="0" u="none" strike="noStrike" kern="0" cap="none" spc="0" normalizeH="0" baseline="0" noProof="0" err="1">
                  <a:ln>
                    <a:noFill/>
                  </a:ln>
                  <a:solidFill>
                    <a:srgbClr val="000000"/>
                  </a:solidFill>
                  <a:effectLst/>
                  <a:uLnTx/>
                  <a:uFillTx/>
                </a:rPr>
                <a:t>mo</a:t>
              </a:r>
              <a:endParaRPr kumimoji="0" lang="en-US" sz="1200" b="1" i="0" u="none" strike="noStrike" kern="0" cap="none" spc="0" normalizeH="0" baseline="0" noProof="0">
                <a:ln>
                  <a:noFill/>
                </a:ln>
                <a:solidFill>
                  <a:srgbClr val="000000"/>
                </a:solidFill>
                <a:effectLst/>
                <a:uLnTx/>
                <a:uFillTx/>
              </a:endParaRPr>
            </a:p>
          </p:txBody>
        </p:sp>
        <p:pic>
          <p:nvPicPr>
            <p:cNvPr id="32" name="Picture 31">
              <a:extLst>
                <a:ext uri="{FF2B5EF4-FFF2-40B4-BE49-F238E27FC236}">
                  <a16:creationId xmlns:a16="http://schemas.microsoft.com/office/drawing/2014/main" id="{04500DDE-FE3C-2849-8117-EC0488A45887}"/>
                </a:ext>
              </a:extLst>
            </p:cNvPr>
            <p:cNvPicPr>
              <a:picLocks noChangeAspect="1"/>
            </p:cNvPicPr>
            <p:nvPr/>
          </p:nvPicPr>
          <p:blipFill rotWithShape="1">
            <a:blip r:embed="rId4"/>
            <a:srcRect r="44102"/>
            <a:stretch/>
          </p:blipFill>
          <p:spPr>
            <a:xfrm>
              <a:off x="4448170" y="4422943"/>
              <a:ext cx="2337437" cy="1512315"/>
            </a:xfrm>
            <a:prstGeom prst="rect">
              <a:avLst/>
            </a:prstGeom>
          </p:spPr>
        </p:pic>
        <p:sp>
          <p:nvSpPr>
            <p:cNvPr id="38" name="TextBox 37">
              <a:extLst>
                <a:ext uri="{FF2B5EF4-FFF2-40B4-BE49-F238E27FC236}">
                  <a16:creationId xmlns:a16="http://schemas.microsoft.com/office/drawing/2014/main" id="{DDC66621-E4CA-4348-B55D-D24DE16BEF55}"/>
                </a:ext>
              </a:extLst>
            </p:cNvPr>
            <p:cNvSpPr txBox="1"/>
            <p:nvPr/>
          </p:nvSpPr>
          <p:spPr>
            <a:xfrm rot="5400000">
              <a:off x="6225601" y="4943434"/>
              <a:ext cx="129073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rPr>
                <a:t>Kordasiewicz</a:t>
              </a:r>
              <a:r>
                <a:rPr kumimoji="0" lang="en-US" sz="1000" b="0" i="0" u="none" strike="noStrike" kern="0" cap="none" spc="0" normalizeH="0" baseline="0" noProof="0">
                  <a:ln>
                    <a:noFill/>
                  </a:ln>
                  <a:solidFill>
                    <a:srgbClr val="000000"/>
                  </a:solidFill>
                  <a:effectLst/>
                  <a:uLnTx/>
                  <a:uFillTx/>
                </a:rPr>
                <a:t>, 2012</a:t>
              </a:r>
            </a:p>
          </p:txBody>
        </p:sp>
      </p:grpSp>
      <p:grpSp>
        <p:nvGrpSpPr>
          <p:cNvPr id="3" name="Group 2">
            <a:extLst>
              <a:ext uri="{FF2B5EF4-FFF2-40B4-BE49-F238E27FC236}">
                <a16:creationId xmlns:a16="http://schemas.microsoft.com/office/drawing/2014/main" id="{7527DACE-78E1-6147-AA77-839638AD8949}"/>
              </a:ext>
            </a:extLst>
          </p:cNvPr>
          <p:cNvGrpSpPr/>
          <p:nvPr/>
        </p:nvGrpSpPr>
        <p:grpSpPr>
          <a:xfrm>
            <a:off x="3260263" y="2850398"/>
            <a:ext cx="2318470" cy="1538185"/>
            <a:chOff x="712647" y="4195400"/>
            <a:chExt cx="2318470" cy="1538185"/>
          </a:xfrm>
        </p:grpSpPr>
        <p:sp>
          <p:nvSpPr>
            <p:cNvPr id="39" name="TextBox 38">
              <a:extLst>
                <a:ext uri="{FF2B5EF4-FFF2-40B4-BE49-F238E27FC236}">
                  <a16:creationId xmlns:a16="http://schemas.microsoft.com/office/drawing/2014/main" id="{209449DB-F683-7B47-9EF1-13EC1182D311}"/>
                </a:ext>
              </a:extLst>
            </p:cNvPr>
            <p:cNvSpPr txBox="1"/>
            <p:nvPr/>
          </p:nvSpPr>
          <p:spPr>
            <a:xfrm>
              <a:off x="967717" y="4195400"/>
              <a:ext cx="2063400"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rPr>
                <a:t>Striatal atrophy at 12 </a:t>
              </a:r>
              <a:r>
                <a:rPr kumimoji="0" lang="en-US" sz="1200" b="1" i="0" u="none" strike="noStrike" kern="0" cap="none" spc="0" normalizeH="0" baseline="0" noProof="0" err="1">
                  <a:ln>
                    <a:noFill/>
                  </a:ln>
                  <a:solidFill>
                    <a:srgbClr val="000000"/>
                  </a:solidFill>
                  <a:effectLst/>
                  <a:uLnTx/>
                  <a:uFillTx/>
                </a:rPr>
                <a:t>mo</a:t>
              </a:r>
              <a:endParaRPr kumimoji="0" lang="en-US" sz="1200" b="1" i="0" u="none" strike="noStrike" kern="0" cap="none" spc="0" normalizeH="0" baseline="0" noProof="0">
                <a:ln>
                  <a:noFill/>
                </a:ln>
                <a:solidFill>
                  <a:srgbClr val="000000"/>
                </a:solidFill>
                <a:effectLst/>
                <a:uLnTx/>
                <a:uFillTx/>
              </a:endParaRPr>
            </a:p>
          </p:txBody>
        </p:sp>
        <p:pic>
          <p:nvPicPr>
            <p:cNvPr id="40" name="Picture 39">
              <a:extLst>
                <a:ext uri="{FF2B5EF4-FFF2-40B4-BE49-F238E27FC236}">
                  <a16:creationId xmlns:a16="http://schemas.microsoft.com/office/drawing/2014/main" id="{8D99B3D1-99E1-2443-A22D-91FBEE6146F9}"/>
                </a:ext>
              </a:extLst>
            </p:cNvPr>
            <p:cNvPicPr>
              <a:picLocks noChangeAspect="1"/>
            </p:cNvPicPr>
            <p:nvPr/>
          </p:nvPicPr>
          <p:blipFill>
            <a:blip r:embed="rId5"/>
            <a:stretch>
              <a:fillRect/>
            </a:stretch>
          </p:blipFill>
          <p:spPr>
            <a:xfrm>
              <a:off x="712647" y="4515757"/>
              <a:ext cx="2133613" cy="1217828"/>
            </a:xfrm>
            <a:prstGeom prst="rect">
              <a:avLst/>
            </a:prstGeom>
          </p:spPr>
        </p:pic>
      </p:grpSp>
      <p:sp>
        <p:nvSpPr>
          <p:cNvPr id="57" name="TextBox 56">
            <a:extLst>
              <a:ext uri="{FF2B5EF4-FFF2-40B4-BE49-F238E27FC236}">
                <a16:creationId xmlns:a16="http://schemas.microsoft.com/office/drawing/2014/main" id="{AD796278-18DA-C14A-A2D1-6B9E06948743}"/>
              </a:ext>
            </a:extLst>
          </p:cNvPr>
          <p:cNvSpPr txBox="1"/>
          <p:nvPr/>
        </p:nvSpPr>
        <p:spPr>
          <a:xfrm>
            <a:off x="571743" y="1829616"/>
            <a:ext cx="5335537" cy="1169551"/>
          </a:xfrm>
          <a:prstGeom prst="rect">
            <a:avLst/>
          </a:prstGeom>
          <a:noFill/>
        </p:spPr>
        <p:txBody>
          <a:bodyPr wrap="square" rtlCol="0">
            <a:spAutoFit/>
          </a:bodyPr>
          <a:lstStyle/>
          <a:p>
            <a:pPr marL="171446" marR="0" lvl="0" indent="-171446"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srgbClr val="2573BA"/>
                </a:solidFill>
              </a:rPr>
              <a:t>C</a:t>
            </a:r>
            <a:r>
              <a:rPr kumimoji="0" lang="en-US" sz="1200" b="0" i="0" u="none" strike="noStrike" kern="0" cap="none" spc="0" normalizeH="0" baseline="0" noProof="0">
                <a:ln>
                  <a:noFill/>
                </a:ln>
                <a:solidFill>
                  <a:srgbClr val="2573BA"/>
                </a:solidFill>
                <a:effectLst/>
                <a:uLnTx/>
                <a:uFillTx/>
              </a:rPr>
              <a:t>odes for the entire human HTT on a yeast artificial chromosome (YAC) under control of the human promoter</a:t>
            </a:r>
          </a:p>
          <a:p>
            <a:pPr marL="171446" marR="0" lvl="0" indent="-171446"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a:solidFill>
                  <a:srgbClr val="2573BA"/>
                </a:solidFill>
              </a:rPr>
              <a:t>Higher amount of uninterrupted CAG repeats (93% CAG, 7% CAA) than BACHD model (49% CAG, 49% CAA)</a:t>
            </a:r>
          </a:p>
          <a:p>
            <a:pPr marL="171446" marR="0" lvl="0" indent="-171446"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0" err="1">
                <a:solidFill>
                  <a:srgbClr val="2573BA"/>
                </a:solidFill>
              </a:rPr>
              <a:t>mHTT</a:t>
            </a:r>
            <a:r>
              <a:rPr lang="en-US" sz="1200" kern="0">
                <a:solidFill>
                  <a:srgbClr val="2573BA"/>
                </a:solidFill>
              </a:rPr>
              <a:t> aggregates present</a:t>
            </a:r>
            <a:endParaRPr kumimoji="0" lang="en-US" sz="1200" b="0" i="0" u="none" strike="noStrike" kern="0" cap="none" spc="0" normalizeH="0" baseline="0" noProof="0">
              <a:ln>
                <a:noFill/>
              </a:ln>
              <a:solidFill>
                <a:srgbClr val="2573BA"/>
              </a:solidFill>
              <a:effectLst/>
              <a:uLnTx/>
              <a:uFillTx/>
            </a:endParaRPr>
          </a:p>
        </p:txBody>
      </p:sp>
      <p:sp>
        <p:nvSpPr>
          <p:cNvPr id="58" name="TextBox 57">
            <a:extLst>
              <a:ext uri="{FF2B5EF4-FFF2-40B4-BE49-F238E27FC236}">
                <a16:creationId xmlns:a16="http://schemas.microsoft.com/office/drawing/2014/main" id="{8AF42879-88E4-6842-9C13-70D9410420EF}"/>
              </a:ext>
            </a:extLst>
          </p:cNvPr>
          <p:cNvSpPr txBox="1"/>
          <p:nvPr/>
        </p:nvSpPr>
        <p:spPr>
          <a:xfrm>
            <a:off x="665782" y="1134983"/>
            <a:ext cx="5147460" cy="584775"/>
          </a:xfrm>
          <a:prstGeom prst="rect">
            <a:avLst/>
          </a:prstGeom>
          <a:noFill/>
        </p:spPr>
        <p:txBody>
          <a:bodyPr wrap="square">
            <a:spAutoFit/>
          </a:bodyPr>
          <a:lstStyle/>
          <a:p>
            <a:pPr algn="ctr"/>
            <a:r>
              <a:rPr lang="en-US" sz="1600" b="1" kern="0">
                <a:solidFill>
                  <a:srgbClr val="000000"/>
                </a:solidFill>
              </a:rPr>
              <a:t>YAC128 mice display several important pathologies that are also observed in HD patients</a:t>
            </a:r>
            <a:endParaRPr lang="en-US" sz="1600" b="1">
              <a:solidFill>
                <a:srgbClr val="000000"/>
              </a:solidFill>
            </a:endParaRPr>
          </a:p>
        </p:txBody>
      </p:sp>
      <p:sp>
        <p:nvSpPr>
          <p:cNvPr id="24" name="TextBox 23">
            <a:extLst>
              <a:ext uri="{FF2B5EF4-FFF2-40B4-BE49-F238E27FC236}">
                <a16:creationId xmlns:a16="http://schemas.microsoft.com/office/drawing/2014/main" id="{86FEBF34-7C3C-A844-8EE2-F181C3A33F86}"/>
              </a:ext>
            </a:extLst>
          </p:cNvPr>
          <p:cNvSpPr txBox="1"/>
          <p:nvPr/>
        </p:nvSpPr>
        <p:spPr>
          <a:xfrm>
            <a:off x="6856991" y="2106312"/>
            <a:ext cx="2027805" cy="1200329"/>
          </a:xfrm>
          <a:prstGeom prst="rect">
            <a:avLst/>
          </a:prstGeom>
          <a:noFill/>
        </p:spPr>
        <p:txBody>
          <a:bodyPr wrap="square" rtlCol="0">
            <a:spAutoFit/>
          </a:bodyPr>
          <a:lstStyle/>
          <a:p>
            <a:r>
              <a:rPr lang="en-US">
                <a:highlight>
                  <a:srgbClr val="FFFF00"/>
                </a:highlight>
              </a:rPr>
              <a:t>1 graph containing </a:t>
            </a:r>
            <a:r>
              <a:rPr lang="en-US" err="1">
                <a:highlight>
                  <a:srgbClr val="FFFF00"/>
                </a:highlight>
              </a:rPr>
              <a:t>hHTT</a:t>
            </a:r>
            <a:r>
              <a:rPr lang="en-US">
                <a:highlight>
                  <a:srgbClr val="FFFF00"/>
                </a:highlight>
              </a:rPr>
              <a:t>/</a:t>
            </a:r>
            <a:r>
              <a:rPr lang="en-US" err="1">
                <a:highlight>
                  <a:srgbClr val="FFFF00"/>
                </a:highlight>
              </a:rPr>
              <a:t>mHTT</a:t>
            </a:r>
            <a:r>
              <a:rPr lang="en-US">
                <a:highlight>
                  <a:srgbClr val="FFFF00"/>
                </a:highlight>
              </a:rPr>
              <a:t> RNA - Neeta </a:t>
            </a:r>
          </a:p>
        </p:txBody>
      </p:sp>
      <p:sp>
        <p:nvSpPr>
          <p:cNvPr id="42" name="TextBox 41">
            <a:extLst>
              <a:ext uri="{FF2B5EF4-FFF2-40B4-BE49-F238E27FC236}">
                <a16:creationId xmlns:a16="http://schemas.microsoft.com/office/drawing/2014/main" id="{C0BD2244-6DE3-DA4F-AC0B-261C6243C21E}"/>
              </a:ext>
            </a:extLst>
          </p:cNvPr>
          <p:cNvSpPr txBox="1"/>
          <p:nvPr/>
        </p:nvSpPr>
        <p:spPr>
          <a:xfrm>
            <a:off x="7323736" y="5060999"/>
            <a:ext cx="4024745" cy="1200329"/>
          </a:xfrm>
          <a:prstGeom prst="rect">
            <a:avLst/>
          </a:prstGeom>
          <a:noFill/>
        </p:spPr>
        <p:txBody>
          <a:bodyPr wrap="square" rtlCol="0">
            <a:spAutoFit/>
          </a:bodyPr>
          <a:lstStyle/>
          <a:p>
            <a:r>
              <a:rPr lang="en-US">
                <a:highlight>
                  <a:srgbClr val="FFFF00"/>
                </a:highlight>
              </a:rPr>
              <a:t>Update with PD study #2 data (24h </a:t>
            </a:r>
            <a:r>
              <a:rPr lang="en-US" err="1">
                <a:highlight>
                  <a:srgbClr val="FFFF00"/>
                </a:highlight>
              </a:rPr>
              <a:t>timecourse</a:t>
            </a:r>
            <a:r>
              <a:rPr lang="en-US">
                <a:highlight>
                  <a:srgbClr val="FFFF00"/>
                </a:highlight>
              </a:rPr>
              <a:t>, 3mpk only)</a:t>
            </a:r>
          </a:p>
          <a:p>
            <a:r>
              <a:rPr lang="en-US">
                <a:highlight>
                  <a:srgbClr val="FFFF00"/>
                </a:highlight>
              </a:rPr>
              <a:t>- Combine canonical/Poison graphs into one </a:t>
            </a:r>
            <a:r>
              <a:rPr lang="en-US">
                <a:highlight>
                  <a:srgbClr val="FFFF00"/>
                </a:highlight>
                <a:sym typeface="Wingdings" pitchFamily="2" charset="2"/>
              </a:rPr>
              <a:t> one for blood, one for </a:t>
            </a:r>
            <a:r>
              <a:rPr lang="en-US" err="1">
                <a:highlight>
                  <a:srgbClr val="FFFF00"/>
                </a:highlight>
                <a:sym typeface="Wingdings" pitchFamily="2" charset="2"/>
              </a:rPr>
              <a:t>ctx</a:t>
            </a:r>
            <a:endParaRPr lang="en-US">
              <a:highlight>
                <a:srgbClr val="FFFF00"/>
              </a:highlight>
            </a:endParaRPr>
          </a:p>
        </p:txBody>
      </p:sp>
      <p:sp>
        <p:nvSpPr>
          <p:cNvPr id="43" name="Title 3">
            <a:extLst>
              <a:ext uri="{FF2B5EF4-FFF2-40B4-BE49-F238E27FC236}">
                <a16:creationId xmlns:a16="http://schemas.microsoft.com/office/drawing/2014/main" id="{0F8CA499-B1DE-8247-886E-99003FB6FBE0}"/>
              </a:ext>
            </a:extLst>
          </p:cNvPr>
          <p:cNvSpPr>
            <a:spLocks noGrp="1"/>
          </p:cNvSpPr>
          <p:nvPr>
            <p:ph type="title"/>
          </p:nvPr>
        </p:nvSpPr>
        <p:spPr>
          <a:xfrm>
            <a:off x="7132218" y="1134983"/>
            <a:ext cx="4175595" cy="660371"/>
          </a:xfrm>
        </p:spPr>
        <p:txBody>
          <a:bodyPr vert="horz"/>
          <a:lstStyle/>
          <a:p>
            <a:pPr algn="ctr"/>
            <a:r>
              <a:rPr lang="en-US" sz="1600" err="1">
                <a:solidFill>
                  <a:srgbClr val="000000"/>
                </a:solidFill>
                <a:latin typeface="Arial" panose="020B0604020202020204"/>
              </a:rPr>
              <a:t>hHTT</a:t>
            </a:r>
            <a:r>
              <a:rPr lang="en-US" sz="1600">
                <a:solidFill>
                  <a:srgbClr val="000000"/>
                </a:solidFill>
                <a:latin typeface="Arial" panose="020B0604020202020204"/>
              </a:rPr>
              <a:t> distribution reflects endogenous HTT in human and mouse</a:t>
            </a:r>
            <a:endParaRPr lang="en-US" sz="1600">
              <a:solidFill>
                <a:srgbClr val="000000"/>
              </a:solidFill>
            </a:endParaRPr>
          </a:p>
        </p:txBody>
      </p:sp>
      <p:sp>
        <p:nvSpPr>
          <p:cNvPr id="44" name="Rounded Rectangle 7">
            <a:extLst>
              <a:ext uri="{FF2B5EF4-FFF2-40B4-BE49-F238E27FC236}">
                <a16:creationId xmlns:a16="http://schemas.microsoft.com/office/drawing/2014/main" id="{A77B0786-6129-074E-814B-F446E49F5D7A}"/>
              </a:ext>
            </a:extLst>
          </p:cNvPr>
          <p:cNvSpPr/>
          <p:nvPr/>
        </p:nvSpPr>
        <p:spPr>
          <a:xfrm>
            <a:off x="6450599" y="1112681"/>
            <a:ext cx="5538831" cy="5642517"/>
          </a:xfrm>
          <a:prstGeom prst="roundRect">
            <a:avLst>
              <a:gd name="adj" fmla="val 6814"/>
            </a:avLst>
          </a:prstGeom>
          <a:noFill/>
          <a:ln w="12700" cap="flat" cmpd="sng" algn="ctr">
            <a:solidFill>
              <a:srgbClr val="005B7F"/>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5" name="TextBox 44">
            <a:extLst>
              <a:ext uri="{FF2B5EF4-FFF2-40B4-BE49-F238E27FC236}">
                <a16:creationId xmlns:a16="http://schemas.microsoft.com/office/drawing/2014/main" id="{918DA9A8-D7AA-DE47-B2CF-708586614023}"/>
              </a:ext>
            </a:extLst>
          </p:cNvPr>
          <p:cNvSpPr txBox="1"/>
          <p:nvPr/>
        </p:nvSpPr>
        <p:spPr>
          <a:xfrm>
            <a:off x="9522153" y="2306647"/>
            <a:ext cx="2388844" cy="923330"/>
          </a:xfrm>
          <a:prstGeom prst="rect">
            <a:avLst/>
          </a:prstGeom>
          <a:noFill/>
        </p:spPr>
        <p:txBody>
          <a:bodyPr wrap="square" rtlCol="0">
            <a:spAutoFit/>
          </a:bodyPr>
          <a:lstStyle/>
          <a:p>
            <a:r>
              <a:rPr lang="en-US">
                <a:highlight>
                  <a:srgbClr val="FFFF00"/>
                </a:highlight>
              </a:rPr>
              <a:t>1 graph containing </a:t>
            </a:r>
            <a:r>
              <a:rPr lang="en-US" err="1">
                <a:highlight>
                  <a:srgbClr val="FFFF00"/>
                </a:highlight>
              </a:rPr>
              <a:t>hHTT</a:t>
            </a:r>
            <a:r>
              <a:rPr lang="en-US">
                <a:highlight>
                  <a:srgbClr val="FFFF00"/>
                </a:highlight>
              </a:rPr>
              <a:t> protein - Andreas</a:t>
            </a:r>
          </a:p>
        </p:txBody>
      </p:sp>
      <p:sp>
        <p:nvSpPr>
          <p:cNvPr id="47" name="Title 3">
            <a:extLst>
              <a:ext uri="{FF2B5EF4-FFF2-40B4-BE49-F238E27FC236}">
                <a16:creationId xmlns:a16="http://schemas.microsoft.com/office/drawing/2014/main" id="{F1F113BF-86F8-F342-ABF9-090B5B461307}"/>
              </a:ext>
            </a:extLst>
          </p:cNvPr>
          <p:cNvSpPr txBox="1">
            <a:spLocks/>
          </p:cNvSpPr>
          <p:nvPr/>
        </p:nvSpPr>
        <p:spPr>
          <a:xfrm>
            <a:off x="7132216" y="3906759"/>
            <a:ext cx="4175595" cy="660371"/>
          </a:xfrm>
          <a:prstGeom prst="rect">
            <a:avLst/>
          </a:prstGeom>
        </p:spPr>
        <p:txBody>
          <a:bodyPr vert="horz" lIns="91440" tIns="45720" rIns="91440" bIns="45720" rtlCol="0" anchor="t">
            <a:noAutofit/>
          </a:bodyPr>
          <a:lstStyle>
            <a:lvl1pPr algn="l" defTabSz="609585" rtl="0" eaLnBrk="1" latinLnBrk="0" hangingPunct="1">
              <a:lnSpc>
                <a:spcPct val="110000"/>
              </a:lnSpc>
              <a:spcBef>
                <a:spcPts val="400"/>
              </a:spcBef>
              <a:spcAft>
                <a:spcPts val="400"/>
              </a:spcAft>
              <a:buNone/>
              <a:defRPr sz="4800" b="1" kern="1200" baseline="0">
                <a:solidFill>
                  <a:schemeClr val="tx1"/>
                </a:solidFill>
                <a:latin typeface="+mj-lt"/>
                <a:ea typeface="+mj-ea"/>
                <a:cs typeface="+mj-cs"/>
              </a:defRPr>
            </a:lvl1pPr>
          </a:lstStyle>
          <a:p>
            <a:pPr algn="ctr"/>
            <a:r>
              <a:rPr lang="en-US" sz="1600">
                <a:solidFill>
                  <a:srgbClr val="000000"/>
                </a:solidFill>
                <a:latin typeface="Arial" panose="020B0604020202020204"/>
              </a:rPr>
              <a:t>Internal PD validation of PTC518 in the YAC128 mouse model</a:t>
            </a:r>
            <a:endParaRPr lang="en-US" sz="1600">
              <a:solidFill>
                <a:srgbClr val="000000"/>
              </a:solidFill>
            </a:endParaRPr>
          </a:p>
        </p:txBody>
      </p:sp>
    </p:spTree>
    <p:extLst>
      <p:ext uri="{BB962C8B-B14F-4D97-AF65-F5344CB8AC3E}">
        <p14:creationId xmlns:p14="http://schemas.microsoft.com/office/powerpoint/2010/main" val="109123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1211539" y="1456534"/>
            <a:ext cx="8990296" cy="2523795"/>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buFont typeface="Arial" panose="020B0604020202020204" pitchFamily="34" charset="0"/>
              <a:buChar char="•"/>
            </a:pPr>
            <a:r>
              <a:rPr lang="en-US" sz="2000">
                <a:solidFill>
                  <a:schemeClr val="tx2"/>
                </a:solidFill>
              </a:rPr>
              <a:t>Confirm that Therapeutic Concept is consistent with disease area roadmap, where available.</a:t>
            </a:r>
          </a:p>
          <a:p>
            <a:pPr marL="285750" indent="-285750">
              <a:buFont typeface="Arial" panose="020B0604020202020204" pitchFamily="34" charset="0"/>
              <a:buChar char="•"/>
            </a:pPr>
            <a:r>
              <a:rPr lang="en-US" sz="2000" b="1">
                <a:solidFill>
                  <a:schemeClr val="tx2"/>
                </a:solidFill>
              </a:rPr>
              <a:t>Provide updated competitive intelligence in target area and disease.</a:t>
            </a:r>
            <a:endParaRPr lang="en-US" sz="2000">
              <a:solidFill>
                <a:schemeClr val="tx2"/>
              </a:solidFill>
            </a:endParaRPr>
          </a:p>
          <a:p>
            <a:pPr marL="285750" indent="-285750">
              <a:buFont typeface="Arial" panose="020B0604020202020204" pitchFamily="34" charset="0"/>
              <a:buChar char="•"/>
            </a:pPr>
            <a:r>
              <a:rPr lang="en-US" sz="2000" b="1">
                <a:solidFill>
                  <a:schemeClr val="tx2"/>
                </a:solidFill>
              </a:rPr>
              <a:t>Provide a competitive intelligence assessment for hit series.</a:t>
            </a:r>
            <a:endParaRPr lang="en-US" sz="2000">
              <a:solidFill>
                <a:schemeClr val="tx2"/>
              </a:solidFill>
            </a:endParaRPr>
          </a:p>
          <a:p>
            <a:pPr marL="285750" indent="-285750">
              <a:buFont typeface="Arial" panose="020B0604020202020204" pitchFamily="34" charset="0"/>
              <a:buChar char="•"/>
            </a:pPr>
            <a:endParaRPr lang="en-US">
              <a:solidFill>
                <a:schemeClr val="tx2"/>
              </a:solidFill>
            </a:endParaRP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30941"/>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Differentiation Strategy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359965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537D5481-0062-D149-A045-96FDEE62E7B0}"/>
              </a:ext>
            </a:extLst>
          </p:cNvPr>
          <p:cNvGraphicFramePr>
            <a:graphicFrameLocks noGrp="1"/>
          </p:cNvGraphicFramePr>
          <p:nvPr/>
        </p:nvGraphicFramePr>
        <p:xfrm>
          <a:off x="10434438" y="2152824"/>
          <a:ext cx="1136722" cy="1646136"/>
        </p:xfrm>
        <a:graphic>
          <a:graphicData uri="http://schemas.openxmlformats.org/drawingml/2006/table">
            <a:tbl>
              <a:tblPr/>
              <a:tblGrid>
                <a:gridCol w="1136722">
                  <a:extLst>
                    <a:ext uri="{9D8B030D-6E8A-4147-A177-3AD203B41FA5}">
                      <a16:colId xmlns:a16="http://schemas.microsoft.com/office/drawing/2014/main" val="1505691864"/>
                    </a:ext>
                  </a:extLst>
                </a:gridCol>
              </a:tblGrid>
              <a:tr h="213360">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rPr>
                        <a:t>Med Chem</a:t>
                      </a:r>
                      <a:endParaRPr lang="en-US" sz="1100">
                        <a:solidFill>
                          <a:srgbClr val="0000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1319405"/>
                  </a:ext>
                </a:extLst>
              </a:tr>
              <a:tr h="213360">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rPr>
                        <a:t>BHTS</a:t>
                      </a:r>
                      <a:endParaRPr lang="en-US" sz="1100">
                        <a:solidFill>
                          <a:srgbClr val="0000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471868104"/>
                  </a:ext>
                </a:extLst>
              </a:tr>
              <a:tr h="213360">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a:spcBef>
                          <a:spcPts val="0"/>
                        </a:spcBef>
                        <a:spcAft>
                          <a:spcPts val="0"/>
                        </a:spcAft>
                      </a:pPr>
                      <a:r>
                        <a:rPr lang="en-US" sz="1100" b="1" err="1">
                          <a:solidFill>
                            <a:srgbClr val="000000"/>
                          </a:solidFill>
                          <a:effectLst/>
                          <a:latin typeface="Times New Roman" panose="02020603050405020304" pitchFamily="18" charset="0"/>
                          <a:ea typeface="Times New Roman" panose="02020603050405020304" pitchFamily="18" charset="0"/>
                        </a:rPr>
                        <a:t>PreClin</a:t>
                      </a:r>
                      <a:r>
                        <a:rPr lang="en-US" sz="1100" b="1">
                          <a:solidFill>
                            <a:srgbClr val="000000"/>
                          </a:solidFill>
                          <a:effectLst/>
                          <a:latin typeface="Times New Roman" panose="02020603050405020304" pitchFamily="18" charset="0"/>
                          <a:ea typeface="Times New Roman" panose="02020603050405020304" pitchFamily="18" charset="0"/>
                        </a:rPr>
                        <a:t> Safety</a:t>
                      </a:r>
                      <a:endParaRPr lang="en-US" sz="1100">
                        <a:solidFill>
                          <a:srgbClr val="0000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E5E4B"/>
                    </a:solidFill>
                  </a:tcPr>
                </a:tc>
                <a:extLst>
                  <a:ext uri="{0D108BD9-81ED-4DB2-BD59-A6C34878D82A}">
                    <a16:rowId xmlns:a16="http://schemas.microsoft.com/office/drawing/2014/main" val="2895065240"/>
                  </a:ext>
                </a:extLst>
              </a:tr>
              <a:tr h="335280">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a:spcBef>
                          <a:spcPts val="0"/>
                        </a:spcBef>
                        <a:spcAft>
                          <a:spcPts val="0"/>
                        </a:spcAft>
                      </a:pPr>
                      <a:r>
                        <a:rPr lang="en-US" sz="1100" b="1">
                          <a:solidFill>
                            <a:srgbClr val="000000"/>
                          </a:solidFill>
                          <a:effectLst/>
                          <a:latin typeface="Times New Roman" panose="02020603050405020304" pitchFamily="18" charset="0"/>
                          <a:ea typeface="Times New Roman" panose="02020603050405020304" pitchFamily="18" charset="0"/>
                        </a:rPr>
                        <a:t>Research</a:t>
                      </a:r>
                      <a:endParaRPr lang="en-US" sz="1100">
                        <a:solidFill>
                          <a:srgbClr val="0000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5B82">
                        <a:lumMod val="40000"/>
                        <a:lumOff val="60000"/>
                      </a:srgbClr>
                    </a:solidFill>
                  </a:tcPr>
                </a:tc>
                <a:extLst>
                  <a:ext uri="{0D108BD9-81ED-4DB2-BD59-A6C34878D82A}">
                    <a16:rowId xmlns:a16="http://schemas.microsoft.com/office/drawing/2014/main" val="376617041"/>
                  </a:ext>
                </a:extLst>
              </a:tr>
              <a:tr h="266808">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100" b="1" err="1">
                          <a:solidFill>
                            <a:srgbClr val="000000"/>
                          </a:solidFill>
                          <a:effectLst/>
                          <a:latin typeface="Times New Roman" panose="02020603050405020304" pitchFamily="18" charset="0"/>
                          <a:ea typeface="Times New Roman" panose="02020603050405020304" pitchFamily="18" charset="0"/>
                        </a:rPr>
                        <a:t>PhysBio</a:t>
                      </a:r>
                      <a:endParaRPr lang="en-US" sz="1100">
                        <a:solidFill>
                          <a:srgbClr val="000000"/>
                        </a:solidFill>
                        <a:effectLst/>
                        <a:latin typeface="Times New Roman" panose="02020603050405020304" pitchFamily="18" charset="0"/>
                        <a:ea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525694533"/>
                  </a:ext>
                </a:extLst>
              </a:tr>
              <a:tr h="266808">
                <a:tc>
                  <a:txBody>
                    <a:bodyPr/>
                    <a:lstStyle>
                      <a:lvl1pPr marL="0" algn="l" defTabSz="609585" rtl="0" eaLnBrk="1" latinLnBrk="0" hangingPunct="1">
                        <a:defRPr sz="2400" kern="1200">
                          <a:solidFill>
                            <a:schemeClr val="tx1"/>
                          </a:solidFill>
                          <a:latin typeface="Arial" panose="020B0604020202020204"/>
                        </a:defRPr>
                      </a:lvl1pPr>
                      <a:lvl2pPr marL="609585" algn="l" defTabSz="609585" rtl="0" eaLnBrk="1" latinLnBrk="0" hangingPunct="1">
                        <a:defRPr sz="2400" kern="1200">
                          <a:solidFill>
                            <a:schemeClr val="tx1"/>
                          </a:solidFill>
                          <a:latin typeface="Arial" panose="020B0604020202020204"/>
                        </a:defRPr>
                      </a:lvl2pPr>
                      <a:lvl3pPr marL="1219170" algn="l" defTabSz="609585" rtl="0" eaLnBrk="1" latinLnBrk="0" hangingPunct="1">
                        <a:defRPr sz="2400" kern="1200">
                          <a:solidFill>
                            <a:schemeClr val="tx1"/>
                          </a:solidFill>
                          <a:latin typeface="Arial" panose="020B0604020202020204"/>
                        </a:defRPr>
                      </a:lvl3pPr>
                      <a:lvl4pPr marL="1828754" algn="l" defTabSz="609585" rtl="0" eaLnBrk="1" latinLnBrk="0" hangingPunct="1">
                        <a:defRPr sz="2400" kern="1200">
                          <a:solidFill>
                            <a:schemeClr val="tx1"/>
                          </a:solidFill>
                          <a:latin typeface="Arial" panose="020B0604020202020204"/>
                        </a:defRPr>
                      </a:lvl4pPr>
                      <a:lvl5pPr marL="2438339" algn="l" defTabSz="609585" rtl="0" eaLnBrk="1" latinLnBrk="0" hangingPunct="1">
                        <a:defRPr sz="2400" kern="1200">
                          <a:solidFill>
                            <a:schemeClr val="tx1"/>
                          </a:solidFill>
                          <a:latin typeface="Arial" panose="020B0604020202020204"/>
                        </a:defRPr>
                      </a:lvl5pPr>
                      <a:lvl6pPr marL="3047924" algn="l" defTabSz="609585" rtl="0" eaLnBrk="1" latinLnBrk="0" hangingPunct="1">
                        <a:defRPr sz="2400" kern="1200">
                          <a:solidFill>
                            <a:schemeClr val="tx1"/>
                          </a:solidFill>
                          <a:latin typeface="Arial" panose="020B0604020202020204"/>
                        </a:defRPr>
                      </a:lvl6pPr>
                      <a:lvl7pPr marL="3657509" algn="l" defTabSz="609585" rtl="0" eaLnBrk="1" latinLnBrk="0" hangingPunct="1">
                        <a:defRPr sz="2400" kern="1200">
                          <a:solidFill>
                            <a:schemeClr val="tx1"/>
                          </a:solidFill>
                          <a:latin typeface="Arial" panose="020B0604020202020204"/>
                        </a:defRPr>
                      </a:lvl7pPr>
                      <a:lvl8pPr marL="4267093" algn="l" defTabSz="609585" rtl="0" eaLnBrk="1" latinLnBrk="0" hangingPunct="1">
                        <a:defRPr sz="2400" kern="1200">
                          <a:solidFill>
                            <a:schemeClr val="tx1"/>
                          </a:solidFill>
                          <a:latin typeface="Arial" panose="020B0604020202020204"/>
                        </a:defRPr>
                      </a:lvl8pPr>
                      <a:lvl9pPr marL="4876678" algn="l" defTabSz="609585" rtl="0" eaLnBrk="1" latinLnBrk="0" hangingPunct="1">
                        <a:defRPr sz="2400" kern="1200">
                          <a:solidFill>
                            <a:schemeClr val="tx1"/>
                          </a:solidFill>
                          <a:latin typeface="Arial" panose="020B0604020202020204"/>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mn-cs"/>
                        </a:rPr>
                        <a:t>TB</a:t>
                      </a:r>
                      <a:endParaRPr kumimoji="0" lang="en-US" sz="110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00">
                        <a:lumMod val="60000"/>
                        <a:lumOff val="40000"/>
                      </a:srgbClr>
                    </a:solidFill>
                  </a:tcPr>
                </a:tc>
                <a:extLst>
                  <a:ext uri="{0D108BD9-81ED-4DB2-BD59-A6C34878D82A}">
                    <a16:rowId xmlns:a16="http://schemas.microsoft.com/office/drawing/2014/main" val="1560402061"/>
                  </a:ext>
                </a:extLst>
              </a:tr>
            </a:tbl>
          </a:graphicData>
        </a:graphic>
      </p:graphicFrame>
      <p:sp>
        <p:nvSpPr>
          <p:cNvPr id="45" name="Star: 5 Points 46">
            <a:extLst>
              <a:ext uri="{FF2B5EF4-FFF2-40B4-BE49-F238E27FC236}">
                <a16:creationId xmlns:a16="http://schemas.microsoft.com/office/drawing/2014/main" id="{E6FCBB0A-FFA8-FA4C-B2AE-F89EA16D8C77}"/>
              </a:ext>
            </a:extLst>
          </p:cNvPr>
          <p:cNvSpPr/>
          <p:nvPr/>
        </p:nvSpPr>
        <p:spPr>
          <a:xfrm>
            <a:off x="10029601" y="1280293"/>
            <a:ext cx="265487" cy="273851"/>
          </a:xfrm>
          <a:prstGeom prst="star5">
            <a:avLst/>
          </a:prstGeom>
          <a:solidFill>
            <a:srgbClr val="00B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6" name="Star: 5 Points 47">
            <a:extLst>
              <a:ext uri="{FF2B5EF4-FFF2-40B4-BE49-F238E27FC236}">
                <a16:creationId xmlns:a16="http://schemas.microsoft.com/office/drawing/2014/main" id="{904B1829-2C0D-B348-803B-AC6EE4510A80}"/>
              </a:ext>
            </a:extLst>
          </p:cNvPr>
          <p:cNvSpPr/>
          <p:nvPr/>
        </p:nvSpPr>
        <p:spPr>
          <a:xfrm>
            <a:off x="10029601" y="1718235"/>
            <a:ext cx="265487" cy="273851"/>
          </a:xfrm>
          <a:prstGeom prst="star5">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7" name="TextBox 46">
            <a:extLst>
              <a:ext uri="{FF2B5EF4-FFF2-40B4-BE49-F238E27FC236}">
                <a16:creationId xmlns:a16="http://schemas.microsoft.com/office/drawing/2014/main" id="{49A824FA-6F97-B548-BD08-C02B52B6E5CD}"/>
              </a:ext>
            </a:extLst>
          </p:cNvPr>
          <p:cNvSpPr txBox="1"/>
          <p:nvPr/>
        </p:nvSpPr>
        <p:spPr>
          <a:xfrm>
            <a:off x="10289829" y="1250719"/>
            <a:ext cx="1871218" cy="338554"/>
          </a:xfrm>
          <a:prstGeom prst="rect">
            <a:avLst/>
          </a:prstGeom>
          <a:noFill/>
        </p:spPr>
        <p:txBody>
          <a:bodyPr wrap="none" rtlCol="0">
            <a:spAutoFit/>
          </a:bodyPr>
          <a:lstStyle/>
          <a:p>
            <a:pPr defTabSz="914377">
              <a:defRPr/>
            </a:pPr>
            <a:r>
              <a:rPr lang="en-US" sz="1600" b="1">
                <a:solidFill>
                  <a:prstClr val="black"/>
                </a:solidFill>
                <a:latin typeface="Calibri" panose="020F0502020204030204" pitchFamily="34" charset="0"/>
                <a:cs typeface="Calibri" panose="020F0502020204030204" pitchFamily="34" charset="0"/>
              </a:rPr>
              <a:t>1</a:t>
            </a:r>
            <a:r>
              <a:rPr lang="en-US" sz="1600" b="1" baseline="30000">
                <a:solidFill>
                  <a:prstClr val="black"/>
                </a:solidFill>
                <a:latin typeface="Calibri" panose="020F0502020204030204" pitchFamily="34" charset="0"/>
                <a:cs typeface="Calibri" panose="020F0502020204030204" pitchFamily="34" charset="0"/>
              </a:rPr>
              <a:t>o </a:t>
            </a:r>
            <a:r>
              <a:rPr lang="en-US" sz="1600" b="1">
                <a:solidFill>
                  <a:prstClr val="black"/>
                </a:solidFill>
                <a:latin typeface="Calibri" panose="020F0502020204030204" pitchFamily="34" charset="0"/>
                <a:cs typeface="Calibri" panose="020F0502020204030204" pitchFamily="34" charset="0"/>
              </a:rPr>
              <a:t>SAR driving assay</a:t>
            </a:r>
            <a:endParaRPr lang="en-US" sz="1600">
              <a:solidFill>
                <a:prstClr val="black"/>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3931E646-F9C8-6D43-9FC9-1B88012A7E0C}"/>
              </a:ext>
            </a:extLst>
          </p:cNvPr>
          <p:cNvSpPr txBox="1"/>
          <p:nvPr/>
        </p:nvSpPr>
        <p:spPr>
          <a:xfrm>
            <a:off x="10289829" y="1695555"/>
            <a:ext cx="1690335" cy="338554"/>
          </a:xfrm>
          <a:prstGeom prst="rect">
            <a:avLst/>
          </a:prstGeom>
          <a:noFill/>
        </p:spPr>
        <p:txBody>
          <a:bodyPr wrap="none" rtlCol="0">
            <a:spAutoFit/>
          </a:bodyPr>
          <a:lstStyle/>
          <a:p>
            <a:pPr defTabSz="914377">
              <a:defRPr/>
            </a:pPr>
            <a:r>
              <a:rPr lang="en-US" sz="1600" b="1">
                <a:solidFill>
                  <a:prstClr val="black"/>
                </a:solidFill>
                <a:latin typeface="Calibri" panose="020F0502020204030204" pitchFamily="34" charset="0"/>
                <a:cs typeface="Calibri" panose="020F0502020204030204" pitchFamily="34" charset="0"/>
              </a:rPr>
              <a:t>1</a:t>
            </a:r>
            <a:r>
              <a:rPr lang="en-US" sz="1600" b="1" baseline="30000">
                <a:solidFill>
                  <a:prstClr val="black"/>
                </a:solidFill>
                <a:latin typeface="Calibri" panose="020F0502020204030204" pitchFamily="34" charset="0"/>
                <a:cs typeface="Calibri" panose="020F0502020204030204" pitchFamily="34" charset="0"/>
              </a:rPr>
              <a:t>o </a:t>
            </a:r>
            <a:r>
              <a:rPr lang="en-US" sz="1600" b="1">
                <a:solidFill>
                  <a:prstClr val="black"/>
                </a:solidFill>
                <a:latin typeface="Calibri" panose="020F0502020204030204" pitchFamily="34" charset="0"/>
                <a:cs typeface="Calibri" panose="020F0502020204030204" pitchFamily="34" charset="0"/>
              </a:rPr>
              <a:t>Counter-screen</a:t>
            </a:r>
            <a:endParaRPr lang="en-US" sz="1600">
              <a:solidFill>
                <a:prstClr val="black"/>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7E80772A-CFFA-9640-B923-760776700283}"/>
              </a:ext>
            </a:extLst>
          </p:cNvPr>
          <p:cNvSpPr txBox="1"/>
          <p:nvPr/>
        </p:nvSpPr>
        <p:spPr>
          <a:xfrm>
            <a:off x="611918" y="1416385"/>
            <a:ext cx="2079539" cy="584775"/>
          </a:xfrm>
          <a:prstGeom prst="rect">
            <a:avLst/>
          </a:prstGeom>
          <a:noFill/>
        </p:spPr>
        <p:txBody>
          <a:bodyPr wrap="square" rtlCol="0">
            <a:spAutoFit/>
          </a:bodyPr>
          <a:lstStyle/>
          <a:p>
            <a:pPr algn="ctr" defTabSz="609585"/>
            <a:r>
              <a:rPr lang="en-US" sz="1600" b="1">
                <a:solidFill>
                  <a:srgbClr val="363838"/>
                </a:solidFill>
                <a:latin typeface="Calibri" panose="020F0502020204030204" pitchFamily="34" charset="0"/>
                <a:cs typeface="Calibri" panose="020F0502020204030204" pitchFamily="34" charset="0"/>
              </a:rPr>
              <a:t>Primary assay / Counter Screen</a:t>
            </a:r>
          </a:p>
        </p:txBody>
      </p:sp>
      <p:sp>
        <p:nvSpPr>
          <p:cNvPr id="50" name="TextBox 49">
            <a:extLst>
              <a:ext uri="{FF2B5EF4-FFF2-40B4-BE49-F238E27FC236}">
                <a16:creationId xmlns:a16="http://schemas.microsoft.com/office/drawing/2014/main" id="{5192371E-DABE-7F44-B0A0-9BAF79C80AD1}"/>
              </a:ext>
            </a:extLst>
          </p:cNvPr>
          <p:cNvSpPr txBox="1"/>
          <p:nvPr/>
        </p:nvSpPr>
        <p:spPr>
          <a:xfrm>
            <a:off x="663825" y="2122768"/>
            <a:ext cx="1975725" cy="338554"/>
          </a:xfrm>
          <a:prstGeom prst="rect">
            <a:avLst/>
          </a:prstGeom>
          <a:noFill/>
        </p:spPr>
        <p:txBody>
          <a:bodyPr wrap="square" rtlCol="0">
            <a:spAutoFit/>
          </a:bodyPr>
          <a:lstStyle/>
          <a:p>
            <a:pPr algn="ctr" defTabSz="609585"/>
            <a:r>
              <a:rPr lang="en-US" sz="1600" b="1" dirty="0">
                <a:solidFill>
                  <a:srgbClr val="363838"/>
                </a:solidFill>
                <a:latin typeface="Calibri" panose="020F0502020204030204" pitchFamily="34" charset="0"/>
                <a:cs typeface="Calibri" panose="020F0502020204030204" pitchFamily="34" charset="0"/>
              </a:rPr>
              <a:t>MoA Confirmation</a:t>
            </a:r>
          </a:p>
        </p:txBody>
      </p:sp>
      <p:sp>
        <p:nvSpPr>
          <p:cNvPr id="51" name="TextBox 50">
            <a:extLst>
              <a:ext uri="{FF2B5EF4-FFF2-40B4-BE49-F238E27FC236}">
                <a16:creationId xmlns:a16="http://schemas.microsoft.com/office/drawing/2014/main" id="{FCD1EBBC-C4E8-CB40-A4C8-1B353AC42BAB}"/>
              </a:ext>
            </a:extLst>
          </p:cNvPr>
          <p:cNvSpPr txBox="1"/>
          <p:nvPr/>
        </p:nvSpPr>
        <p:spPr>
          <a:xfrm>
            <a:off x="581494" y="2947026"/>
            <a:ext cx="2140386" cy="338554"/>
          </a:xfrm>
          <a:prstGeom prst="rect">
            <a:avLst/>
          </a:prstGeom>
          <a:noFill/>
        </p:spPr>
        <p:txBody>
          <a:bodyPr wrap="square" rtlCol="0">
            <a:spAutoFit/>
          </a:bodyPr>
          <a:lstStyle/>
          <a:p>
            <a:pPr algn="ctr" defTabSz="609585"/>
            <a:r>
              <a:rPr lang="en-US" sz="1600" b="1">
                <a:solidFill>
                  <a:srgbClr val="363838"/>
                </a:solidFill>
                <a:latin typeface="Calibri" panose="020F0502020204030204" pitchFamily="34" charset="0"/>
                <a:cs typeface="Calibri" panose="020F0502020204030204" pitchFamily="34" charset="0"/>
              </a:rPr>
              <a:t>In vitro/vivo ADMET</a:t>
            </a:r>
          </a:p>
        </p:txBody>
      </p:sp>
      <p:sp>
        <p:nvSpPr>
          <p:cNvPr id="52" name="TextBox 51">
            <a:extLst>
              <a:ext uri="{FF2B5EF4-FFF2-40B4-BE49-F238E27FC236}">
                <a16:creationId xmlns:a16="http://schemas.microsoft.com/office/drawing/2014/main" id="{87B40512-5167-864A-84CE-4BEFBFFC2C11}"/>
              </a:ext>
            </a:extLst>
          </p:cNvPr>
          <p:cNvSpPr txBox="1"/>
          <p:nvPr/>
        </p:nvSpPr>
        <p:spPr>
          <a:xfrm>
            <a:off x="1249446" y="4811164"/>
            <a:ext cx="817232" cy="338554"/>
          </a:xfrm>
          <a:prstGeom prst="rect">
            <a:avLst/>
          </a:prstGeom>
          <a:noFill/>
        </p:spPr>
        <p:txBody>
          <a:bodyPr wrap="square" rtlCol="0">
            <a:spAutoFit/>
          </a:bodyPr>
          <a:lstStyle/>
          <a:p>
            <a:pPr algn="ctr" defTabSz="609585"/>
            <a:r>
              <a:rPr lang="en-US" sz="1600" b="1">
                <a:solidFill>
                  <a:srgbClr val="363838"/>
                </a:solidFill>
                <a:latin typeface="Calibri" panose="020F0502020204030204" pitchFamily="34" charset="0"/>
                <a:cs typeface="Calibri" panose="020F0502020204030204" pitchFamily="34" charset="0"/>
              </a:rPr>
              <a:t>PK/PD</a:t>
            </a:r>
          </a:p>
        </p:txBody>
      </p:sp>
      <p:sp>
        <p:nvSpPr>
          <p:cNvPr id="53" name="TextBox 52">
            <a:extLst>
              <a:ext uri="{FF2B5EF4-FFF2-40B4-BE49-F238E27FC236}">
                <a16:creationId xmlns:a16="http://schemas.microsoft.com/office/drawing/2014/main" id="{EF72B3CF-696E-7646-819F-729CEC546F74}"/>
              </a:ext>
            </a:extLst>
          </p:cNvPr>
          <p:cNvSpPr txBox="1"/>
          <p:nvPr/>
        </p:nvSpPr>
        <p:spPr>
          <a:xfrm>
            <a:off x="1060750" y="3982685"/>
            <a:ext cx="1181875" cy="338554"/>
          </a:xfrm>
          <a:prstGeom prst="rect">
            <a:avLst/>
          </a:prstGeom>
          <a:noFill/>
        </p:spPr>
        <p:txBody>
          <a:bodyPr wrap="square" rtlCol="0">
            <a:spAutoFit/>
          </a:bodyPr>
          <a:lstStyle/>
          <a:p>
            <a:pPr algn="ctr" defTabSz="609585"/>
            <a:r>
              <a:rPr lang="en-US" sz="1600" b="1">
                <a:solidFill>
                  <a:srgbClr val="363838"/>
                </a:solidFill>
                <a:latin typeface="Calibri" panose="020F0502020204030204" pitchFamily="34" charset="0"/>
                <a:cs typeface="Calibri" panose="020F0502020204030204" pitchFamily="34" charset="0"/>
              </a:rPr>
              <a:t>Selectivity</a:t>
            </a:r>
          </a:p>
        </p:txBody>
      </p:sp>
      <p:sp>
        <p:nvSpPr>
          <p:cNvPr id="54" name="TextBox 53">
            <a:extLst>
              <a:ext uri="{FF2B5EF4-FFF2-40B4-BE49-F238E27FC236}">
                <a16:creationId xmlns:a16="http://schemas.microsoft.com/office/drawing/2014/main" id="{5E085540-9365-0B42-95F3-5981277B2C61}"/>
              </a:ext>
            </a:extLst>
          </p:cNvPr>
          <p:cNvSpPr txBox="1"/>
          <p:nvPr/>
        </p:nvSpPr>
        <p:spPr>
          <a:xfrm>
            <a:off x="626109" y="5593108"/>
            <a:ext cx="2051157" cy="338554"/>
          </a:xfrm>
          <a:prstGeom prst="rect">
            <a:avLst/>
          </a:prstGeom>
          <a:noFill/>
        </p:spPr>
        <p:txBody>
          <a:bodyPr wrap="square" rtlCol="0">
            <a:spAutoFit/>
          </a:bodyPr>
          <a:lstStyle/>
          <a:p>
            <a:pPr algn="ctr" defTabSz="609585"/>
            <a:r>
              <a:rPr lang="en-US" sz="1600" b="1">
                <a:solidFill>
                  <a:srgbClr val="363838"/>
                </a:solidFill>
                <a:latin typeface="Calibri" panose="020F0502020204030204" pitchFamily="34" charset="0"/>
                <a:cs typeface="Calibri" panose="020F0502020204030204" pitchFamily="34" charset="0"/>
              </a:rPr>
              <a:t>Safety / Tolerability</a:t>
            </a:r>
          </a:p>
        </p:txBody>
      </p:sp>
      <p:graphicFrame>
        <p:nvGraphicFramePr>
          <p:cNvPr id="56" name="Diagram 55">
            <a:extLst>
              <a:ext uri="{FF2B5EF4-FFF2-40B4-BE49-F238E27FC236}">
                <a16:creationId xmlns:a16="http://schemas.microsoft.com/office/drawing/2014/main" id="{D82FF2AD-A014-254B-BF1C-AC38996AC8CC}"/>
              </a:ext>
            </a:extLst>
          </p:cNvPr>
          <p:cNvGraphicFramePr/>
          <p:nvPr/>
        </p:nvGraphicFramePr>
        <p:xfrm>
          <a:off x="2336260" y="1305251"/>
          <a:ext cx="7524749" cy="5406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 name="Text Box 138">
            <a:extLst>
              <a:ext uri="{FF2B5EF4-FFF2-40B4-BE49-F238E27FC236}">
                <a16:creationId xmlns:a16="http://schemas.microsoft.com/office/drawing/2014/main" id="{36598F99-0CB3-D34D-B350-F9B8507109A8}"/>
              </a:ext>
            </a:extLst>
          </p:cNvPr>
          <p:cNvSpPr txBox="1">
            <a:spLocks noChangeArrowheads="1"/>
          </p:cNvSpPr>
          <p:nvPr/>
        </p:nvSpPr>
        <p:spPr bwMode="auto">
          <a:xfrm>
            <a:off x="5184234" y="4828146"/>
            <a:ext cx="1828800" cy="304590"/>
          </a:xfrm>
          <a:prstGeom prst="rect">
            <a:avLst/>
          </a:prstGeom>
          <a:solidFill>
            <a:srgbClr val="005B82">
              <a:lumMod val="40000"/>
              <a:lumOff val="60000"/>
            </a:srgbClr>
          </a:solidFill>
          <a:ln w="9525" algn="ctr">
            <a:solidFill>
              <a:srgbClr val="363838"/>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PK/PD in YAC128 HD Mouse</a:t>
            </a:r>
          </a:p>
        </p:txBody>
      </p:sp>
      <p:sp>
        <p:nvSpPr>
          <p:cNvPr id="58" name="Text Box 16">
            <a:extLst>
              <a:ext uri="{FF2B5EF4-FFF2-40B4-BE49-F238E27FC236}">
                <a16:creationId xmlns:a16="http://schemas.microsoft.com/office/drawing/2014/main" id="{8FC4DA12-FA19-334E-A7A7-630D2DBDDF21}"/>
              </a:ext>
            </a:extLst>
          </p:cNvPr>
          <p:cNvSpPr txBox="1">
            <a:spLocks noChangeArrowheads="1"/>
          </p:cNvSpPr>
          <p:nvPr/>
        </p:nvSpPr>
        <p:spPr bwMode="auto">
          <a:xfrm>
            <a:off x="5092794" y="2109165"/>
            <a:ext cx="2011680" cy="365760"/>
          </a:xfrm>
          <a:prstGeom prst="rect">
            <a:avLst/>
          </a:prstGeom>
          <a:solidFill>
            <a:srgbClr val="FF9900">
              <a:lumMod val="60000"/>
              <a:lumOff val="40000"/>
            </a:srgbClr>
          </a:solidFill>
          <a:ln w="12700" algn="ctr">
            <a:solidFill>
              <a:srgbClr val="000000"/>
            </a:solidFill>
            <a:miter lim="800000"/>
            <a:headEnd/>
            <a:tailEnd/>
          </a:ln>
          <a:effectLst/>
        </p:spPr>
        <p:txBody>
          <a:bodyPr wrap="square" anchor="ctr">
            <a:noAutofit/>
          </a:bodyPr>
          <a:lstStyle>
            <a:defPPr>
              <a:defRPr lang="en-US"/>
            </a:defPPr>
            <a:lvl1pPr algn="ctr" defTabSz="914377">
              <a:defRPr sz="1067"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RT-</a:t>
            </a:r>
            <a:r>
              <a:rPr kumimoji="0" lang="en-US" sz="11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ddPCR</a:t>
            </a: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HTT splicing assay </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A431 cells</a:t>
            </a:r>
          </a:p>
        </p:txBody>
      </p:sp>
      <p:sp>
        <p:nvSpPr>
          <p:cNvPr id="59" name="Text Box 10">
            <a:extLst>
              <a:ext uri="{FF2B5EF4-FFF2-40B4-BE49-F238E27FC236}">
                <a16:creationId xmlns:a16="http://schemas.microsoft.com/office/drawing/2014/main" id="{8982AE46-A9E5-C44D-AE6B-0AF1FFA00C98}"/>
              </a:ext>
            </a:extLst>
          </p:cNvPr>
          <p:cNvSpPr txBox="1">
            <a:spLocks noChangeArrowheads="1"/>
          </p:cNvSpPr>
          <p:nvPr/>
        </p:nvSpPr>
        <p:spPr bwMode="auto">
          <a:xfrm>
            <a:off x="5020971" y="822919"/>
            <a:ext cx="2155327" cy="457200"/>
          </a:xfrm>
          <a:prstGeom prst="rect">
            <a:avLst/>
          </a:prstGeom>
          <a:solidFill>
            <a:srgbClr val="FFFFFF"/>
          </a:solidFill>
          <a:ln w="12700" algn="ctr">
            <a:solidFill>
              <a:srgbClr val="000000"/>
            </a:solidFill>
            <a:miter lim="800000"/>
            <a:headEnd/>
            <a:tailEnd/>
          </a:ln>
          <a:effectLst/>
        </p:spPr>
        <p:txBody>
          <a:bodyPr wrap="square" anchor="ctr">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Prioritized RNA library</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Inspired Design Compounds</a:t>
            </a:r>
          </a:p>
        </p:txBody>
      </p:sp>
      <p:sp>
        <p:nvSpPr>
          <p:cNvPr id="60" name="Text Box 12" descr="5%">
            <a:extLst>
              <a:ext uri="{FF2B5EF4-FFF2-40B4-BE49-F238E27FC236}">
                <a16:creationId xmlns:a16="http://schemas.microsoft.com/office/drawing/2014/main" id="{E9E2CE77-D112-834A-A0AD-81A1C5F460E4}"/>
              </a:ext>
            </a:extLst>
          </p:cNvPr>
          <p:cNvSpPr txBox="1">
            <a:spLocks noChangeArrowheads="1"/>
          </p:cNvSpPr>
          <p:nvPr/>
        </p:nvSpPr>
        <p:spPr bwMode="auto">
          <a:xfrm>
            <a:off x="4300468" y="1456443"/>
            <a:ext cx="1645920" cy="365760"/>
          </a:xfrm>
          <a:prstGeom prst="rect">
            <a:avLst/>
          </a:prstGeom>
          <a:solidFill>
            <a:srgbClr val="FFFF00"/>
          </a:solidFill>
          <a:ln w="12700" algn="ctr">
            <a:solidFill>
              <a:srgbClr val="363838"/>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HTT protein assay </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iPSC HTRF Q48</a:t>
            </a:r>
            <a:endParaRPr kumimoji="0" lang="en-US" sz="11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61" name="Text Box 12" descr="5%">
            <a:extLst>
              <a:ext uri="{FF2B5EF4-FFF2-40B4-BE49-F238E27FC236}">
                <a16:creationId xmlns:a16="http://schemas.microsoft.com/office/drawing/2014/main" id="{B8CA51A8-9B51-EE41-BFBC-649A3E60C5DF}"/>
              </a:ext>
            </a:extLst>
          </p:cNvPr>
          <p:cNvSpPr txBox="1">
            <a:spLocks noChangeArrowheads="1"/>
          </p:cNvSpPr>
          <p:nvPr/>
        </p:nvSpPr>
        <p:spPr bwMode="auto">
          <a:xfrm>
            <a:off x="6250880" y="1456443"/>
            <a:ext cx="1645920" cy="365760"/>
          </a:xfrm>
          <a:prstGeom prst="rect">
            <a:avLst/>
          </a:prstGeom>
          <a:solidFill>
            <a:srgbClr val="FFFF00"/>
          </a:solidFill>
          <a:ln w="12700" algn="ctr">
            <a:solidFill>
              <a:srgbClr val="363838"/>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Cellular viability readout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CTG iPSC Q48 </a:t>
            </a:r>
          </a:p>
        </p:txBody>
      </p:sp>
      <p:sp>
        <p:nvSpPr>
          <p:cNvPr id="62" name="Star: 5 Points 63">
            <a:extLst>
              <a:ext uri="{FF2B5EF4-FFF2-40B4-BE49-F238E27FC236}">
                <a16:creationId xmlns:a16="http://schemas.microsoft.com/office/drawing/2014/main" id="{E048F61F-1116-A94C-8C83-07C5E03BBFD3}"/>
              </a:ext>
            </a:extLst>
          </p:cNvPr>
          <p:cNvSpPr/>
          <p:nvPr/>
        </p:nvSpPr>
        <p:spPr>
          <a:xfrm>
            <a:off x="4150345" y="1331988"/>
            <a:ext cx="274320" cy="274320"/>
          </a:xfrm>
          <a:prstGeom prst="star5">
            <a:avLst/>
          </a:prstGeom>
          <a:solidFill>
            <a:srgbClr val="00B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3" name="Star: 5 Points 64">
            <a:extLst>
              <a:ext uri="{FF2B5EF4-FFF2-40B4-BE49-F238E27FC236}">
                <a16:creationId xmlns:a16="http://schemas.microsoft.com/office/drawing/2014/main" id="{AD783A0F-9BE8-114C-BFEF-0E0512371C88}"/>
              </a:ext>
            </a:extLst>
          </p:cNvPr>
          <p:cNvSpPr/>
          <p:nvPr/>
        </p:nvSpPr>
        <p:spPr>
          <a:xfrm>
            <a:off x="6069790" y="1331988"/>
            <a:ext cx="274320" cy="274320"/>
          </a:xfrm>
          <a:prstGeom prst="star5">
            <a:avLst/>
          </a:prstGeom>
          <a:solidFill>
            <a:srgbClr val="FF00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64" name="Text Box 12" descr="5%">
            <a:extLst>
              <a:ext uri="{FF2B5EF4-FFF2-40B4-BE49-F238E27FC236}">
                <a16:creationId xmlns:a16="http://schemas.microsoft.com/office/drawing/2014/main" id="{2575A24E-2BC0-EA4D-838D-D7580A92A159}"/>
              </a:ext>
            </a:extLst>
          </p:cNvPr>
          <p:cNvSpPr txBox="1">
            <a:spLocks noChangeArrowheads="1"/>
          </p:cNvSpPr>
          <p:nvPr/>
        </p:nvSpPr>
        <p:spPr bwMode="auto">
          <a:xfrm>
            <a:off x="5460130" y="5421471"/>
            <a:ext cx="914400" cy="182880"/>
          </a:xfrm>
          <a:prstGeom prst="rect">
            <a:avLst/>
          </a:prstGeom>
          <a:solidFill>
            <a:srgbClr val="EE5E4B"/>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Safety panel</a:t>
            </a:r>
          </a:p>
        </p:txBody>
      </p:sp>
      <p:sp>
        <p:nvSpPr>
          <p:cNvPr id="65" name="Text Box 12" descr="5%">
            <a:extLst>
              <a:ext uri="{FF2B5EF4-FFF2-40B4-BE49-F238E27FC236}">
                <a16:creationId xmlns:a16="http://schemas.microsoft.com/office/drawing/2014/main" id="{0A9CFD38-2056-C648-ACEE-F60BD45753A4}"/>
              </a:ext>
            </a:extLst>
          </p:cNvPr>
          <p:cNvSpPr txBox="1">
            <a:spLocks noChangeArrowheads="1"/>
          </p:cNvSpPr>
          <p:nvPr/>
        </p:nvSpPr>
        <p:spPr bwMode="auto">
          <a:xfrm>
            <a:off x="6426666" y="5421471"/>
            <a:ext cx="914400" cy="182880"/>
          </a:xfrm>
          <a:prstGeom prst="rect">
            <a:avLst/>
          </a:prstGeom>
          <a:solidFill>
            <a:srgbClr val="EE5E4B"/>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Hurel</a:t>
            </a: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 liver tox</a:t>
            </a:r>
          </a:p>
        </p:txBody>
      </p:sp>
      <p:sp>
        <p:nvSpPr>
          <p:cNvPr id="66" name="Text Box 12" descr="5%">
            <a:extLst>
              <a:ext uri="{FF2B5EF4-FFF2-40B4-BE49-F238E27FC236}">
                <a16:creationId xmlns:a16="http://schemas.microsoft.com/office/drawing/2014/main" id="{54B1C9B6-6D91-AA4B-9056-805ADFF56299}"/>
              </a:ext>
            </a:extLst>
          </p:cNvPr>
          <p:cNvSpPr txBox="1">
            <a:spLocks noChangeArrowheads="1"/>
          </p:cNvSpPr>
          <p:nvPr/>
        </p:nvSpPr>
        <p:spPr bwMode="auto">
          <a:xfrm>
            <a:off x="4856202" y="5421471"/>
            <a:ext cx="548640" cy="182880"/>
          </a:xfrm>
          <a:prstGeom prst="rect">
            <a:avLst/>
          </a:prstGeom>
          <a:solidFill>
            <a:srgbClr val="EE5E4B"/>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Ames</a:t>
            </a:r>
          </a:p>
        </p:txBody>
      </p:sp>
      <p:sp>
        <p:nvSpPr>
          <p:cNvPr id="67" name="Text Box 12" descr="5%">
            <a:extLst>
              <a:ext uri="{FF2B5EF4-FFF2-40B4-BE49-F238E27FC236}">
                <a16:creationId xmlns:a16="http://schemas.microsoft.com/office/drawing/2014/main" id="{CC01260A-5C44-3841-B05A-59C3B11CE8F1}"/>
              </a:ext>
            </a:extLst>
          </p:cNvPr>
          <p:cNvSpPr txBox="1">
            <a:spLocks noChangeArrowheads="1"/>
          </p:cNvSpPr>
          <p:nvPr/>
        </p:nvSpPr>
        <p:spPr bwMode="auto">
          <a:xfrm>
            <a:off x="6124291" y="5669411"/>
            <a:ext cx="914400" cy="182880"/>
          </a:xfrm>
          <a:prstGeom prst="rect">
            <a:avLst/>
          </a:prstGeom>
          <a:solidFill>
            <a:srgbClr val="EE5E4B"/>
          </a:solidFill>
          <a:ln w="12700" algn="ctr">
            <a:solidFill>
              <a:srgbClr val="000000"/>
            </a:solidFill>
            <a:miter lim="800000"/>
            <a:headEnd/>
            <a:tailEnd/>
          </a:ln>
          <a:effectLst/>
        </p:spPr>
        <p:txBody>
          <a:bodyPr wrap="square" anchor="ctr">
            <a:noAutofit/>
          </a:bodyPr>
          <a:lstStyle>
            <a:defPPr>
              <a:defRPr lang="en-US"/>
            </a:defPPr>
            <a:lvl1pPr marR="0" lvl="0" indent="0" algn="ctr" defTabSz="914377" fontAlgn="auto">
              <a:lnSpc>
                <a:spcPct val="100000"/>
              </a:lnSpc>
              <a:spcBef>
                <a:spcPts val="0"/>
              </a:spcBef>
              <a:spcAft>
                <a:spcPts val="0"/>
              </a:spcAft>
              <a:buClrTx/>
              <a:buSzTx/>
              <a:buFontTx/>
              <a:buNone/>
              <a:tabLst/>
              <a:defRPr kumimoji="0" sz="1067" b="1" i="0" u="none" strike="noStrike" cap="none" spc="0" normalizeH="0" baseline="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KinomeScan</a:t>
            </a:r>
            <a:endPar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8" name="Text Box 12" descr="5%">
            <a:extLst>
              <a:ext uri="{FF2B5EF4-FFF2-40B4-BE49-F238E27FC236}">
                <a16:creationId xmlns:a16="http://schemas.microsoft.com/office/drawing/2014/main" id="{12C7C8B9-9050-8646-A6F9-3807A3FB39E7}"/>
              </a:ext>
            </a:extLst>
          </p:cNvPr>
          <p:cNvSpPr txBox="1">
            <a:spLocks noChangeArrowheads="1"/>
          </p:cNvSpPr>
          <p:nvPr/>
        </p:nvSpPr>
        <p:spPr bwMode="auto">
          <a:xfrm>
            <a:off x="5158577" y="5669411"/>
            <a:ext cx="914400" cy="182880"/>
          </a:xfrm>
          <a:prstGeom prst="rect">
            <a:avLst/>
          </a:prstGeom>
          <a:solidFill>
            <a:srgbClr val="EE5E4B"/>
          </a:solidFill>
          <a:ln w="12700" algn="ctr">
            <a:solidFill>
              <a:srgbClr val="000000"/>
            </a:solidFill>
            <a:miter lim="800000"/>
            <a:headEnd/>
            <a:tailEnd/>
          </a:ln>
          <a:effectLst/>
        </p:spPr>
        <p:txBody>
          <a:bodyPr wrap="square" anchor="ctr">
            <a:noAutofit/>
          </a:bodyPr>
          <a:lstStyle>
            <a:defPPr>
              <a:defRPr lang="en-US"/>
            </a:defPPr>
            <a:lvl1pPr marR="0" lvl="0" indent="0" algn="ctr" defTabSz="914377" fontAlgn="auto">
              <a:lnSpc>
                <a:spcPct val="100000"/>
              </a:lnSpc>
              <a:spcBef>
                <a:spcPts val="0"/>
              </a:spcBef>
              <a:spcAft>
                <a:spcPts val="0"/>
              </a:spcAft>
              <a:buClrTx/>
              <a:buSzTx/>
              <a:buFontTx/>
              <a:buNone/>
              <a:tabLst/>
              <a:defRPr kumimoji="0" sz="1067" b="1" i="0" u="none" strike="noStrike" cap="none" spc="0" normalizeH="0" baseline="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Phototox</a:t>
            </a:r>
            <a:endPar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69" name="Text Box 12" descr="5%">
            <a:extLst>
              <a:ext uri="{FF2B5EF4-FFF2-40B4-BE49-F238E27FC236}">
                <a16:creationId xmlns:a16="http://schemas.microsoft.com/office/drawing/2014/main" id="{E36836BD-EE95-1B45-8EEE-62923694589C}"/>
              </a:ext>
            </a:extLst>
          </p:cNvPr>
          <p:cNvSpPr txBox="1">
            <a:spLocks noChangeArrowheads="1"/>
          </p:cNvSpPr>
          <p:nvPr/>
        </p:nvSpPr>
        <p:spPr bwMode="auto">
          <a:xfrm>
            <a:off x="5067161" y="5915533"/>
            <a:ext cx="914400" cy="182880"/>
          </a:xfrm>
          <a:prstGeom prst="rect">
            <a:avLst/>
          </a:prstGeom>
          <a:solidFill>
            <a:srgbClr val="EE5E4B"/>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Micronucleus</a:t>
            </a:r>
          </a:p>
        </p:txBody>
      </p:sp>
      <p:sp>
        <p:nvSpPr>
          <p:cNvPr id="70" name="Text Box 12" descr="5%">
            <a:extLst>
              <a:ext uri="{FF2B5EF4-FFF2-40B4-BE49-F238E27FC236}">
                <a16:creationId xmlns:a16="http://schemas.microsoft.com/office/drawing/2014/main" id="{7FB0045E-8ED0-1D4F-A5F6-114470110B05}"/>
              </a:ext>
            </a:extLst>
          </p:cNvPr>
          <p:cNvSpPr txBox="1">
            <a:spLocks noChangeArrowheads="1"/>
          </p:cNvSpPr>
          <p:nvPr/>
        </p:nvSpPr>
        <p:spPr bwMode="auto">
          <a:xfrm>
            <a:off x="6032828" y="5915533"/>
            <a:ext cx="1097280" cy="182880"/>
          </a:xfrm>
          <a:prstGeom prst="rect">
            <a:avLst/>
          </a:prstGeom>
          <a:solidFill>
            <a:srgbClr val="EE5E4B"/>
          </a:solidFill>
          <a:ln w="12700" algn="ctr">
            <a:solidFill>
              <a:srgbClr val="000000"/>
            </a:solidFill>
            <a:miter lim="800000"/>
            <a:headEnd/>
            <a:tailEnd/>
          </a:ln>
          <a:effectLst/>
        </p:spPr>
        <p:txBody>
          <a:bodyPr wrap="square" anchor="ctr">
            <a:noAutofit/>
          </a:bodyPr>
          <a:lstStyle>
            <a:defPPr>
              <a:defRPr lang="en-US"/>
            </a:defPPr>
            <a:lvl1pPr marR="0" lvl="0" indent="0" algn="ctr" defTabSz="914377" fontAlgn="auto">
              <a:lnSpc>
                <a:spcPct val="100000"/>
              </a:lnSpc>
              <a:spcBef>
                <a:spcPts val="0"/>
              </a:spcBef>
              <a:spcAft>
                <a:spcPts val="0"/>
              </a:spcAft>
              <a:buClrTx/>
              <a:buSzTx/>
              <a:buFontTx/>
              <a:buNone/>
              <a:tabLst/>
              <a:defRPr kumimoji="0" sz="1067" b="1" i="0" u="none" strike="noStrike" cap="none" spc="0" normalizeH="0" baseline="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Phospholipidosis</a:t>
            </a:r>
            <a:endParaRPr kumimoji="0" lang="en-US" sz="10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71" name="Text Box 12" descr="5%">
            <a:extLst>
              <a:ext uri="{FF2B5EF4-FFF2-40B4-BE49-F238E27FC236}">
                <a16:creationId xmlns:a16="http://schemas.microsoft.com/office/drawing/2014/main" id="{D5898359-0626-4146-A90B-B96BEBEAA22A}"/>
              </a:ext>
            </a:extLst>
          </p:cNvPr>
          <p:cNvSpPr txBox="1">
            <a:spLocks noChangeArrowheads="1"/>
          </p:cNvSpPr>
          <p:nvPr/>
        </p:nvSpPr>
        <p:spPr bwMode="auto">
          <a:xfrm>
            <a:off x="5321394" y="6161111"/>
            <a:ext cx="1554480" cy="274320"/>
          </a:xfrm>
          <a:prstGeom prst="rect">
            <a:avLst/>
          </a:prstGeom>
          <a:solidFill>
            <a:srgbClr val="EE5E4B"/>
          </a:solidFill>
          <a:ln w="12700" algn="ctr">
            <a:solidFill>
              <a:srgbClr val="000000"/>
            </a:solidFill>
            <a:miter lim="800000"/>
            <a:headEnd/>
            <a:tailEnd/>
          </a:ln>
          <a:effectLst/>
        </p:spPr>
        <p:txBody>
          <a:bodyPr wrap="square">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DRF mouse tolerability</a:t>
            </a:r>
          </a:p>
        </p:txBody>
      </p:sp>
      <p:sp>
        <p:nvSpPr>
          <p:cNvPr id="72" name="Text Box 12" descr="5%">
            <a:extLst>
              <a:ext uri="{FF2B5EF4-FFF2-40B4-BE49-F238E27FC236}">
                <a16:creationId xmlns:a16="http://schemas.microsoft.com/office/drawing/2014/main" id="{9872CE13-898C-E44B-8FF0-5F6961DF81E5}"/>
              </a:ext>
            </a:extLst>
          </p:cNvPr>
          <p:cNvSpPr txBox="1">
            <a:spLocks noChangeArrowheads="1"/>
          </p:cNvSpPr>
          <p:nvPr/>
        </p:nvSpPr>
        <p:spPr bwMode="auto">
          <a:xfrm>
            <a:off x="6585721" y="3726751"/>
            <a:ext cx="1097280" cy="365760"/>
          </a:xfrm>
          <a:prstGeom prst="rect">
            <a:avLst/>
          </a:prstGeom>
          <a:solidFill>
            <a:srgbClr val="FF9900">
              <a:lumMod val="60000"/>
              <a:lumOff val="40000"/>
            </a:srgbClr>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RASL-seq IC50 OT analysis</a:t>
            </a:r>
          </a:p>
        </p:txBody>
      </p:sp>
      <p:sp>
        <p:nvSpPr>
          <p:cNvPr id="73" name="Text Box 16">
            <a:extLst>
              <a:ext uri="{FF2B5EF4-FFF2-40B4-BE49-F238E27FC236}">
                <a16:creationId xmlns:a16="http://schemas.microsoft.com/office/drawing/2014/main" id="{ADDE07A4-2B70-2B49-B9AD-6482FE516A50}"/>
              </a:ext>
            </a:extLst>
          </p:cNvPr>
          <p:cNvSpPr txBox="1">
            <a:spLocks noChangeArrowheads="1"/>
          </p:cNvSpPr>
          <p:nvPr/>
        </p:nvSpPr>
        <p:spPr bwMode="auto">
          <a:xfrm>
            <a:off x="4514268" y="3726751"/>
            <a:ext cx="2011680" cy="365760"/>
          </a:xfrm>
          <a:prstGeom prst="rect">
            <a:avLst/>
          </a:prstGeom>
          <a:solidFill>
            <a:srgbClr val="FF9900">
              <a:lumMod val="60000"/>
              <a:lumOff val="40000"/>
            </a:srgbClr>
          </a:solidFill>
          <a:ln w="12700" algn="ctr">
            <a:solidFill>
              <a:srgbClr val="000000"/>
            </a:solidFill>
            <a:miter lim="800000"/>
            <a:headEnd/>
            <a:tailEnd/>
          </a:ln>
          <a:effectLst/>
        </p:spPr>
        <p:txBody>
          <a:bodyPr wrap="square" anchor="ctr">
            <a:noAutofit/>
          </a:bodyPr>
          <a:lstStyle>
            <a:defPPr>
              <a:defRPr lang="en-US"/>
            </a:defPPr>
            <a:lvl1pPr algn="ctr" defTabSz="914377">
              <a:defRPr sz="1067"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Targeted RT-</a:t>
            </a:r>
            <a:r>
              <a:rPr kumimoji="0" lang="en-US" sz="11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ddPCR</a:t>
            </a:r>
            <a:r>
              <a:rPr kumimoji="0" 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OT analysis of FOXM1/GALC/MADD</a:t>
            </a:r>
          </a:p>
        </p:txBody>
      </p:sp>
      <p:sp>
        <p:nvSpPr>
          <p:cNvPr id="74" name="Text Box 12" descr="5%">
            <a:extLst>
              <a:ext uri="{FF2B5EF4-FFF2-40B4-BE49-F238E27FC236}">
                <a16:creationId xmlns:a16="http://schemas.microsoft.com/office/drawing/2014/main" id="{8EEF5A5D-2794-6249-9F34-6E11E5B18B2E}"/>
              </a:ext>
            </a:extLst>
          </p:cNvPr>
          <p:cNvSpPr txBox="1">
            <a:spLocks noChangeArrowheads="1"/>
          </p:cNvSpPr>
          <p:nvPr/>
        </p:nvSpPr>
        <p:spPr bwMode="auto">
          <a:xfrm>
            <a:off x="5194923" y="3121124"/>
            <a:ext cx="1097280" cy="274320"/>
          </a:xfrm>
          <a:prstGeom prst="rect">
            <a:avLst/>
          </a:prstGeom>
          <a:solidFill>
            <a:srgbClr val="FFFFFF"/>
          </a:solidFill>
          <a:ln w="12700" algn="ctr">
            <a:solidFill>
              <a:srgbClr val="000000"/>
            </a:solidFill>
            <a:miter lim="800000"/>
            <a:headEnd/>
            <a:tailEnd/>
          </a:ln>
          <a:effectLst/>
        </p:spPr>
        <p:txBody>
          <a:bodyPr wrap="square">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hERG</a:t>
            </a:r>
            <a:endPar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75" name="Text Box 12" descr="5%">
            <a:extLst>
              <a:ext uri="{FF2B5EF4-FFF2-40B4-BE49-F238E27FC236}">
                <a16:creationId xmlns:a16="http://schemas.microsoft.com/office/drawing/2014/main" id="{D7EBC57E-7918-A142-9C89-099ED35AD726}"/>
              </a:ext>
            </a:extLst>
          </p:cNvPr>
          <p:cNvSpPr txBox="1">
            <a:spLocks noChangeArrowheads="1"/>
          </p:cNvSpPr>
          <p:nvPr/>
        </p:nvSpPr>
        <p:spPr bwMode="auto">
          <a:xfrm>
            <a:off x="6362266" y="3121124"/>
            <a:ext cx="640080" cy="274320"/>
          </a:xfrm>
          <a:prstGeom prst="rect">
            <a:avLst/>
          </a:prstGeom>
          <a:solidFill>
            <a:srgbClr val="FFFFFF"/>
          </a:solidFill>
          <a:ln w="12700" algn="ctr">
            <a:solidFill>
              <a:srgbClr val="000000"/>
            </a:solidFill>
            <a:miter lim="800000"/>
            <a:headEnd/>
            <a:tailEnd/>
          </a:ln>
          <a:effectLst/>
        </p:spPr>
        <p:txBody>
          <a:bodyPr wrap="square">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CYP</a:t>
            </a:r>
          </a:p>
        </p:txBody>
      </p:sp>
      <p:sp>
        <p:nvSpPr>
          <p:cNvPr id="76" name="Text Box 12" descr="5%">
            <a:extLst>
              <a:ext uri="{FF2B5EF4-FFF2-40B4-BE49-F238E27FC236}">
                <a16:creationId xmlns:a16="http://schemas.microsoft.com/office/drawing/2014/main" id="{5FDB1E6E-01C5-1745-B326-D56CCA1DD49C}"/>
              </a:ext>
            </a:extLst>
          </p:cNvPr>
          <p:cNvSpPr txBox="1">
            <a:spLocks noChangeArrowheads="1"/>
          </p:cNvSpPr>
          <p:nvPr/>
        </p:nvSpPr>
        <p:spPr bwMode="auto">
          <a:xfrm>
            <a:off x="5502275" y="2783944"/>
            <a:ext cx="1645920" cy="274320"/>
          </a:xfrm>
          <a:prstGeom prst="rect">
            <a:avLst/>
          </a:prstGeom>
          <a:solidFill>
            <a:srgbClr val="FFFFFF"/>
          </a:solidFill>
          <a:ln w="12700" algn="ctr">
            <a:solidFill>
              <a:srgbClr val="000000"/>
            </a:solidFill>
            <a:miter lim="800000"/>
            <a:headEnd/>
            <a:tailEnd/>
          </a:ln>
          <a:effectLst/>
        </p:spPr>
        <p:txBody>
          <a:bodyPr wrap="square">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MDR1/BCRPER, </a:t>
            </a:r>
            <a:r>
              <a:rPr kumimoji="0" lang="en-US" altLang="en-US" sz="11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Kp</a:t>
            </a:r>
            <a:r>
              <a:rPr kumimoji="0" lang="en-US" altLang="en-US" sz="1100" b="1" i="0" u="none" strike="noStrike" kern="0" cap="none" spc="0" normalizeH="0" baseline="-25000" noProof="0" err="1">
                <a:ln>
                  <a:noFill/>
                </a:ln>
                <a:solidFill>
                  <a:srgbClr val="000000"/>
                </a:solidFill>
                <a:effectLst/>
                <a:uLnTx/>
                <a:uFillTx/>
                <a:latin typeface="Calibri" panose="020F0502020204030204" pitchFamily="34" charset="0"/>
                <a:cs typeface="Calibri" panose="020F0502020204030204" pitchFamily="34" charset="0"/>
              </a:rPr>
              <a:t>u,u</a:t>
            </a:r>
            <a:r>
              <a:rPr kumimoji="0" lang="en-US" altLang="en-US" sz="1100" b="1" i="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rPr>
              <a:t> </a:t>
            </a:r>
            <a:r>
              <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Rat</a:t>
            </a:r>
          </a:p>
        </p:txBody>
      </p:sp>
      <p:sp>
        <p:nvSpPr>
          <p:cNvPr id="77" name="Text Box 12" descr="5%">
            <a:extLst>
              <a:ext uri="{FF2B5EF4-FFF2-40B4-BE49-F238E27FC236}">
                <a16:creationId xmlns:a16="http://schemas.microsoft.com/office/drawing/2014/main" id="{ECEC228B-5714-9147-804B-719028B73870}"/>
              </a:ext>
            </a:extLst>
          </p:cNvPr>
          <p:cNvSpPr txBox="1">
            <a:spLocks noChangeArrowheads="1"/>
          </p:cNvSpPr>
          <p:nvPr/>
        </p:nvSpPr>
        <p:spPr bwMode="auto">
          <a:xfrm>
            <a:off x="4343575" y="2783944"/>
            <a:ext cx="1097280" cy="274320"/>
          </a:xfrm>
          <a:prstGeom prst="rect">
            <a:avLst/>
          </a:prstGeom>
          <a:solidFill>
            <a:srgbClr val="FFFFFF"/>
          </a:solidFill>
          <a:ln w="12700" algn="ctr">
            <a:solidFill>
              <a:srgbClr val="000000"/>
            </a:solidFill>
            <a:miter lim="800000"/>
            <a:headEnd/>
            <a:tailEnd/>
          </a:ln>
          <a:effectLst/>
        </p:spPr>
        <p:txBody>
          <a:bodyPr wrap="square">
            <a:noAutofit/>
          </a:bodyPr>
          <a:lstStyle>
            <a:defPPr>
              <a:defRPr lang="en-US"/>
            </a:defPPr>
            <a:lvl1pPr algn="ctr" defTabSz="914377">
              <a:defRPr sz="1100"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HepG2 </a:t>
            </a:r>
            <a:r>
              <a:rPr kumimoji="0" lang="en-US" altLang="en-US" sz="1100"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cytotox</a:t>
            </a:r>
            <a:endParaRPr kumimoji="0" lang="en-US" altLang="en-US" sz="11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78" name="Text Box 12" descr="5%">
            <a:extLst>
              <a:ext uri="{FF2B5EF4-FFF2-40B4-BE49-F238E27FC236}">
                <a16:creationId xmlns:a16="http://schemas.microsoft.com/office/drawing/2014/main" id="{1606DA90-93B8-B041-8513-B333C23FF051}"/>
              </a:ext>
            </a:extLst>
          </p:cNvPr>
          <p:cNvSpPr txBox="1">
            <a:spLocks noChangeArrowheads="1"/>
          </p:cNvSpPr>
          <p:nvPr/>
        </p:nvSpPr>
        <p:spPr bwMode="auto">
          <a:xfrm>
            <a:off x="7213614" y="2783944"/>
            <a:ext cx="640080" cy="274320"/>
          </a:xfrm>
          <a:prstGeom prst="rect">
            <a:avLst/>
          </a:prstGeom>
          <a:solidFill>
            <a:srgbClr val="FFFFFF"/>
          </a:solidFill>
          <a:ln w="12700" algn="ctr">
            <a:solidFill>
              <a:srgbClr val="000000"/>
            </a:solidFill>
            <a:miter lim="800000"/>
            <a:headEnd/>
            <a:tailEnd/>
          </a:ln>
          <a:effectLst/>
        </p:spPr>
        <p:txBody>
          <a:bodyPr wrap="square">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Pk</a:t>
            </a:r>
            <a:r>
              <a:rPr kumimoji="0" lang="en-US" sz="1100" b="1" i="0" u="none" strike="noStrike" kern="0" cap="none" spc="0" normalizeH="0" baseline="-25000" noProof="0" err="1">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a</a:t>
            </a:r>
            <a:endPar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endParaRPr>
          </a:p>
        </p:txBody>
      </p:sp>
      <p:sp>
        <p:nvSpPr>
          <p:cNvPr id="79" name="Text Box 12" descr="5%">
            <a:extLst>
              <a:ext uri="{FF2B5EF4-FFF2-40B4-BE49-F238E27FC236}">
                <a16:creationId xmlns:a16="http://schemas.microsoft.com/office/drawing/2014/main" id="{D6C3E068-944C-E94E-A3AF-99E8549AE5A4}"/>
              </a:ext>
            </a:extLst>
          </p:cNvPr>
          <p:cNvSpPr txBox="1">
            <a:spLocks noChangeArrowheads="1"/>
          </p:cNvSpPr>
          <p:nvPr/>
        </p:nvSpPr>
        <p:spPr bwMode="auto">
          <a:xfrm>
            <a:off x="9803594" y="4473318"/>
            <a:ext cx="1874520" cy="365760"/>
          </a:xfrm>
          <a:prstGeom prst="rect">
            <a:avLst/>
          </a:prstGeom>
          <a:solidFill>
            <a:srgbClr val="FFFF00"/>
          </a:solidFill>
          <a:ln w="12700" algn="ctr">
            <a:solidFill>
              <a:srgbClr val="363838"/>
            </a:solidFill>
            <a:miter lim="800000"/>
            <a:headEnd/>
            <a:tailEnd/>
          </a:ln>
          <a:effectLst/>
        </p:spPr>
        <p:txBody>
          <a:bodyPr wrap="square" anchor="ctr">
            <a:noAutofit/>
          </a:bodyPr>
          <a:lstStyle>
            <a:defPPr>
              <a:defRPr lang="en-US"/>
            </a:defPPr>
            <a:lvl1pPr algn="ctr" defTabSz="914377">
              <a:defRPr sz="1067" b="1">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HTT protein assay: IPSC HTRF </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(additional </a:t>
            </a:r>
            <a:r>
              <a:rPr kumimoji="0" lang="en-US" sz="1067" b="1" i="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rPr>
              <a:t>polyQ</a:t>
            </a:r>
            <a:r>
              <a:rPr kumimoji="0" lang="en-US" sz="1067"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lengths)</a:t>
            </a:r>
          </a:p>
        </p:txBody>
      </p:sp>
      <p:sp>
        <p:nvSpPr>
          <p:cNvPr id="80" name="Text Box 12" descr="5%">
            <a:extLst>
              <a:ext uri="{FF2B5EF4-FFF2-40B4-BE49-F238E27FC236}">
                <a16:creationId xmlns:a16="http://schemas.microsoft.com/office/drawing/2014/main" id="{BFDF6F5E-FA26-8C4D-8ED4-DAC859844F77}"/>
              </a:ext>
            </a:extLst>
          </p:cNvPr>
          <p:cNvSpPr txBox="1">
            <a:spLocks noChangeArrowheads="1"/>
          </p:cNvSpPr>
          <p:nvPr/>
        </p:nvSpPr>
        <p:spPr bwMode="auto">
          <a:xfrm>
            <a:off x="8243142" y="4473318"/>
            <a:ext cx="1496972" cy="365760"/>
          </a:xfrm>
          <a:prstGeom prst="rect">
            <a:avLst/>
          </a:prstGeom>
          <a:solidFill>
            <a:srgbClr val="005B82">
              <a:lumMod val="40000"/>
              <a:lumOff val="60000"/>
            </a:srgbClr>
          </a:solidFill>
          <a:ln w="9525" algn="ctr">
            <a:solidFill>
              <a:srgbClr val="363838"/>
            </a:solidFill>
            <a:miter lim="800000"/>
            <a:headEnd/>
            <a:tailEnd/>
          </a:ln>
          <a:effectLst/>
        </p:spPr>
        <p:txBody>
          <a:bodyPr wrap="square" lIns="121920" tIns="60960" rIns="121920" bIns="60960" anchor="ctr">
            <a:noAutofit/>
          </a:bodyPr>
          <a:lstStyle>
            <a:defPPr>
              <a:defRPr lang="en-US"/>
            </a:defPPr>
            <a:lvl1pPr algn="ctr" defTabSz="914377">
              <a:defRPr sz="1067" b="1">
                <a:solidFill>
                  <a:srgbClr val="FFFFFF"/>
                </a:solidFill>
                <a:latin typeface="Calibri"/>
                <a:ea typeface="Times New Roman" panose="02020603050405020304" pitchFamily="18" charset="0"/>
                <a:cs typeface="Times New Roman"/>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HTT protein and qPCR assays: HD NGN2/LCL</a:t>
            </a:r>
          </a:p>
        </p:txBody>
      </p:sp>
      <p:sp>
        <p:nvSpPr>
          <p:cNvPr id="81" name="Text Box 16">
            <a:extLst>
              <a:ext uri="{FF2B5EF4-FFF2-40B4-BE49-F238E27FC236}">
                <a16:creationId xmlns:a16="http://schemas.microsoft.com/office/drawing/2014/main" id="{D7851E34-FB3E-3844-AD08-B8424CC386B8}"/>
              </a:ext>
            </a:extLst>
          </p:cNvPr>
          <p:cNvSpPr txBox="1">
            <a:spLocks noChangeArrowheads="1"/>
          </p:cNvSpPr>
          <p:nvPr/>
        </p:nvSpPr>
        <p:spPr bwMode="auto">
          <a:xfrm>
            <a:off x="8375343" y="4900289"/>
            <a:ext cx="2006416" cy="365760"/>
          </a:xfrm>
          <a:prstGeom prst="rect">
            <a:avLst/>
          </a:prstGeom>
          <a:solidFill>
            <a:srgbClr val="92D050"/>
          </a:solidFill>
          <a:ln w="3175" algn="ctr">
            <a:solidFill>
              <a:srgbClr val="363838"/>
            </a:solidFill>
            <a:prstDash val="solid"/>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Biophysical assessment of SM association with U1 snRNP/5’ss</a:t>
            </a:r>
          </a:p>
        </p:txBody>
      </p:sp>
      <p:sp>
        <p:nvSpPr>
          <p:cNvPr id="82" name="Text Box 12" descr="5%">
            <a:extLst>
              <a:ext uri="{FF2B5EF4-FFF2-40B4-BE49-F238E27FC236}">
                <a16:creationId xmlns:a16="http://schemas.microsoft.com/office/drawing/2014/main" id="{8EECFF26-0308-2446-884F-86E9B78417B0}"/>
              </a:ext>
            </a:extLst>
          </p:cNvPr>
          <p:cNvSpPr txBox="1">
            <a:spLocks noChangeArrowheads="1"/>
          </p:cNvSpPr>
          <p:nvPr/>
        </p:nvSpPr>
        <p:spPr bwMode="auto">
          <a:xfrm>
            <a:off x="10443039" y="4900289"/>
            <a:ext cx="1102875" cy="365760"/>
          </a:xfrm>
          <a:prstGeom prst="rect">
            <a:avLst/>
          </a:prstGeom>
          <a:solidFill>
            <a:srgbClr val="FF9900">
              <a:lumMod val="60000"/>
              <a:lumOff val="40000"/>
            </a:srgbClr>
          </a:solidFill>
          <a:ln w="12700" algn="ctr">
            <a:solidFill>
              <a:srgbClr val="000000"/>
            </a:solidFill>
            <a:miter lim="800000"/>
            <a:headEnd/>
            <a:tailEnd/>
          </a:ln>
          <a:effectLst/>
        </p:spPr>
        <p:txBody>
          <a:bodyPr wrap="square" anchor="ctr">
            <a:noAutofit/>
          </a:bodyPr>
          <a:lstStyle>
            <a:defPPr>
              <a:defRPr lang="en-US"/>
            </a:defPPr>
            <a:lvl1pPr algn="ctr" defTabSz="914377">
              <a:defRPr sz="1067" b="1">
                <a:solidFill>
                  <a:srgbClr val="000000"/>
                </a:solidFill>
                <a:latin typeface="Calibri" panose="020F0502020204030204" pitchFamily="34" charset="0"/>
                <a:ea typeface="Times New Roman" panose="02020603050405020304" pitchFamily="18" charset="0"/>
                <a:cs typeface="Calibri" panose="020F0502020204030204" pitchFamily="34" charset="0"/>
              </a:defRPr>
            </a:lvl1p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067"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HTT Mini-gene reporter assays</a:t>
            </a:r>
          </a:p>
        </p:txBody>
      </p:sp>
      <p:sp>
        <p:nvSpPr>
          <p:cNvPr id="83" name="Text Box 12" descr="5%">
            <a:extLst>
              <a:ext uri="{FF2B5EF4-FFF2-40B4-BE49-F238E27FC236}">
                <a16:creationId xmlns:a16="http://schemas.microsoft.com/office/drawing/2014/main" id="{85B2781C-ABB6-8449-8097-6D7C92A166BF}"/>
              </a:ext>
            </a:extLst>
          </p:cNvPr>
          <p:cNvSpPr txBox="1">
            <a:spLocks noChangeArrowheads="1"/>
          </p:cNvSpPr>
          <p:nvPr/>
        </p:nvSpPr>
        <p:spPr bwMode="auto">
          <a:xfrm>
            <a:off x="5412834" y="4151962"/>
            <a:ext cx="1371600" cy="365760"/>
          </a:xfrm>
          <a:prstGeom prst="rect">
            <a:avLst/>
          </a:prstGeom>
          <a:solidFill>
            <a:srgbClr val="FF9900">
              <a:lumMod val="60000"/>
              <a:lumOff val="40000"/>
            </a:srgbClr>
          </a:solidFill>
          <a:ln w="12700" algn="ctr">
            <a:solidFill>
              <a:srgbClr val="000000"/>
            </a:solidFill>
            <a:miter lim="800000"/>
            <a:headEnd/>
            <a:tailEnd/>
          </a:ln>
          <a:effectLst/>
        </p:spPr>
        <p:txBody>
          <a:bodyPr wrap="square"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Calibri" panose="020F0502020204030204" pitchFamily="34" charset="0"/>
              </a:rPr>
              <a:t>RNA-seq OT analysis in iPSC/NGN2</a:t>
            </a:r>
          </a:p>
        </p:txBody>
      </p:sp>
      <p:sp>
        <p:nvSpPr>
          <p:cNvPr id="84" name="TextBox 83">
            <a:extLst>
              <a:ext uri="{FF2B5EF4-FFF2-40B4-BE49-F238E27FC236}">
                <a16:creationId xmlns:a16="http://schemas.microsoft.com/office/drawing/2014/main" id="{2DC50231-FB64-D243-878A-2BBF13BBAAE6}"/>
              </a:ext>
            </a:extLst>
          </p:cNvPr>
          <p:cNvSpPr txBox="1"/>
          <p:nvPr/>
        </p:nvSpPr>
        <p:spPr>
          <a:xfrm>
            <a:off x="8243143" y="3899763"/>
            <a:ext cx="3434972" cy="584775"/>
          </a:xfrm>
          <a:prstGeom prst="rect">
            <a:avLst/>
          </a:prstGeom>
          <a:noFill/>
        </p:spPr>
        <p:txBody>
          <a:bodyPr wrap="square" rtlCol="0">
            <a:spAutoFit/>
          </a:bodyPr>
          <a:lstStyle/>
          <a:p>
            <a:pPr algn="ctr" defTabSz="609585"/>
            <a:r>
              <a:rPr lang="en-US" sz="1600" b="1">
                <a:solidFill>
                  <a:srgbClr val="000000"/>
                </a:solidFill>
                <a:latin typeface="Calibri" panose="020F0502020204030204" pitchFamily="34" charset="0"/>
                <a:cs typeface="Calibri" panose="020F0502020204030204" pitchFamily="34" charset="0"/>
              </a:rPr>
              <a:t>Parallel (non-gating)</a:t>
            </a:r>
          </a:p>
          <a:p>
            <a:pPr algn="ctr" defTabSz="609585"/>
            <a:r>
              <a:rPr lang="en-US" sz="1600" b="1">
                <a:solidFill>
                  <a:srgbClr val="000000"/>
                </a:solidFill>
                <a:latin typeface="Calibri" panose="020F0502020204030204" pitchFamily="34" charset="0"/>
                <a:cs typeface="Calibri" panose="020F0502020204030204" pitchFamily="34" charset="0"/>
              </a:rPr>
              <a:t>Secondary Confirmation</a:t>
            </a:r>
          </a:p>
        </p:txBody>
      </p:sp>
      <p:sp>
        <p:nvSpPr>
          <p:cNvPr id="85" name="Title 1">
            <a:extLst>
              <a:ext uri="{FF2B5EF4-FFF2-40B4-BE49-F238E27FC236}">
                <a16:creationId xmlns:a16="http://schemas.microsoft.com/office/drawing/2014/main" id="{E062F186-99F1-354B-9ADD-183088E67A9D}"/>
              </a:ext>
            </a:extLst>
          </p:cNvPr>
          <p:cNvSpPr txBox="1">
            <a:spLocks/>
          </p:cNvSpPr>
          <p:nvPr/>
        </p:nvSpPr>
        <p:spPr>
          <a:xfrm>
            <a:off x="0" y="-1"/>
            <a:ext cx="12191999" cy="7315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rgbClr val="FFFFFF"/>
                </a:solidFill>
                <a:latin typeface="Arial Narrow" panose="020B0606020202030204" pitchFamily="34" charset="0"/>
              </a:rPr>
              <a:t>HTT Splice Modulator Triage Strategy</a:t>
            </a:r>
            <a:endParaRPr lang="en-US" i="1">
              <a:solidFill>
                <a:srgbClr val="FFFFFF"/>
              </a:solidFill>
              <a:latin typeface="Arial Narrow" panose="020B0606020202030204" pitchFamily="34" charset="0"/>
            </a:endParaRPr>
          </a:p>
        </p:txBody>
      </p:sp>
    </p:spTree>
    <p:extLst>
      <p:ext uri="{BB962C8B-B14F-4D97-AF65-F5344CB8AC3E}">
        <p14:creationId xmlns:p14="http://schemas.microsoft.com/office/powerpoint/2010/main" val="255807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E062F186-99F1-354B-9ADD-183088E67A9D}"/>
              </a:ext>
            </a:extLst>
          </p:cNvPr>
          <p:cNvSpPr txBox="1">
            <a:spLocks/>
          </p:cNvSpPr>
          <p:nvPr/>
        </p:nvSpPr>
        <p:spPr>
          <a:xfrm>
            <a:off x="0" y="-1"/>
            <a:ext cx="12191999" cy="11887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rgbClr val="FFFFFF"/>
                </a:solidFill>
                <a:latin typeface="Arial Narrow" panose="020B0606020202030204" pitchFamily="34" charset="0"/>
              </a:rPr>
              <a:t>Two-pronged approach to understand selectivity and increase potential for differentiation</a:t>
            </a:r>
            <a:endParaRPr lang="en-US" i="1">
              <a:solidFill>
                <a:srgbClr val="FFFFFF"/>
              </a:solidFill>
              <a:latin typeface="Arial Narrow" panose="020B0606020202030204" pitchFamily="34" charset="0"/>
            </a:endParaRPr>
          </a:p>
        </p:txBody>
      </p:sp>
      <p:sp>
        <p:nvSpPr>
          <p:cNvPr id="109" name="Rectangle: Rounded Corners 13">
            <a:extLst>
              <a:ext uri="{FF2B5EF4-FFF2-40B4-BE49-F238E27FC236}">
                <a16:creationId xmlns:a16="http://schemas.microsoft.com/office/drawing/2014/main" id="{3DE1E6BD-7333-9D42-A456-B3BFEFFF2228}"/>
              </a:ext>
            </a:extLst>
          </p:cNvPr>
          <p:cNvSpPr/>
          <p:nvPr/>
        </p:nvSpPr>
        <p:spPr>
          <a:xfrm>
            <a:off x="3161937" y="5799882"/>
            <a:ext cx="1645920" cy="828287"/>
          </a:xfrm>
          <a:prstGeom prst="roundRect">
            <a:avLst/>
          </a:prstGeom>
          <a:solidFill>
            <a:srgbClr val="8A104C">
              <a:lumMod val="60000"/>
              <a:lumOff val="4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0" name="Rectangle: Rounded Corners 11">
            <a:extLst>
              <a:ext uri="{FF2B5EF4-FFF2-40B4-BE49-F238E27FC236}">
                <a16:creationId xmlns:a16="http://schemas.microsoft.com/office/drawing/2014/main" id="{9B0A5611-DAFC-4547-A53F-73DB0A088DD1}"/>
              </a:ext>
            </a:extLst>
          </p:cNvPr>
          <p:cNvSpPr/>
          <p:nvPr/>
        </p:nvSpPr>
        <p:spPr>
          <a:xfrm>
            <a:off x="3161937" y="4546781"/>
            <a:ext cx="1645920" cy="828287"/>
          </a:xfrm>
          <a:prstGeom prst="roundRect">
            <a:avLst/>
          </a:prstGeom>
          <a:solidFill>
            <a:srgbClr val="005B8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1" name="Rectangle: Rounded Corners 3">
            <a:extLst>
              <a:ext uri="{FF2B5EF4-FFF2-40B4-BE49-F238E27FC236}">
                <a16:creationId xmlns:a16="http://schemas.microsoft.com/office/drawing/2014/main" id="{0505F148-8C1D-0842-88AA-2515DBA7C1D5}"/>
              </a:ext>
            </a:extLst>
          </p:cNvPr>
          <p:cNvSpPr/>
          <p:nvPr/>
        </p:nvSpPr>
        <p:spPr>
          <a:xfrm>
            <a:off x="1840639" y="2359586"/>
            <a:ext cx="1476543" cy="828287"/>
          </a:xfrm>
          <a:prstGeom prst="roundRect">
            <a:avLst/>
          </a:prstGeom>
          <a:solidFill>
            <a:srgbClr val="005B8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2" name="TextBox 111">
            <a:extLst>
              <a:ext uri="{FF2B5EF4-FFF2-40B4-BE49-F238E27FC236}">
                <a16:creationId xmlns:a16="http://schemas.microsoft.com/office/drawing/2014/main" id="{F0F33D6C-26D2-AF4E-B0EB-08510950CB05}"/>
              </a:ext>
            </a:extLst>
          </p:cNvPr>
          <p:cNvSpPr txBox="1"/>
          <p:nvPr/>
        </p:nvSpPr>
        <p:spPr>
          <a:xfrm>
            <a:off x="1806467" y="2368502"/>
            <a:ext cx="1539182"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PTC518/</a:t>
            </a:r>
            <a:r>
              <a:rPr kumimoji="0" lang="en-US" sz="1200" b="0" i="0" u="none" strike="noStrike" kern="0" cap="none" spc="0" normalizeH="0" baseline="0" noProof="0" err="1">
                <a:ln>
                  <a:noFill/>
                </a:ln>
                <a:solidFill>
                  <a:srgbClr val="FFFFFF"/>
                </a:solidFill>
                <a:effectLst/>
                <a:uLnTx/>
                <a:uFillTx/>
              </a:rPr>
              <a:t>Branaplam</a:t>
            </a:r>
            <a:r>
              <a:rPr kumimoji="0" lang="en-US" sz="1200" b="0" i="0" u="none" strike="noStrike" kern="0" cap="none" spc="0" normalizeH="0" baseline="0" noProof="0">
                <a:ln>
                  <a:noFill/>
                </a:ln>
                <a:solidFill>
                  <a:srgbClr val="FFFFFF"/>
                </a:solidFill>
                <a:effectLst/>
                <a:uLnTx/>
                <a:uFillTx/>
              </a:rPr>
              <a:t> transcriptomics in iPSC / NGN2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-&gt; ID OTs</a:t>
            </a:r>
          </a:p>
        </p:txBody>
      </p:sp>
      <p:sp>
        <p:nvSpPr>
          <p:cNvPr id="113" name="TextBox 112">
            <a:extLst>
              <a:ext uri="{FF2B5EF4-FFF2-40B4-BE49-F238E27FC236}">
                <a16:creationId xmlns:a16="http://schemas.microsoft.com/office/drawing/2014/main" id="{6BB3A65A-D842-CC4F-9DD7-BC06463B092D}"/>
              </a:ext>
            </a:extLst>
          </p:cNvPr>
          <p:cNvSpPr txBox="1"/>
          <p:nvPr/>
        </p:nvSpPr>
        <p:spPr>
          <a:xfrm>
            <a:off x="3084397" y="4634351"/>
            <a:ext cx="1808371"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Assess compound dose-response against panel in RASL-seq</a:t>
            </a:r>
          </a:p>
        </p:txBody>
      </p:sp>
      <p:sp>
        <p:nvSpPr>
          <p:cNvPr id="114" name="TextBox 113">
            <a:extLst>
              <a:ext uri="{FF2B5EF4-FFF2-40B4-BE49-F238E27FC236}">
                <a16:creationId xmlns:a16="http://schemas.microsoft.com/office/drawing/2014/main" id="{F8EBA0FF-9CFD-E84C-BEE9-3BC5EFE27C91}"/>
              </a:ext>
            </a:extLst>
          </p:cNvPr>
          <p:cNvSpPr txBox="1"/>
          <p:nvPr/>
        </p:nvSpPr>
        <p:spPr>
          <a:xfrm>
            <a:off x="3214412" y="5811654"/>
            <a:ext cx="1538823"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 ID any SAR for improved selectivity - ID candidates for RNA-seq</a:t>
            </a:r>
          </a:p>
        </p:txBody>
      </p:sp>
      <p:sp>
        <p:nvSpPr>
          <p:cNvPr id="115" name="Rectangle: Rounded Corners 10">
            <a:extLst>
              <a:ext uri="{FF2B5EF4-FFF2-40B4-BE49-F238E27FC236}">
                <a16:creationId xmlns:a16="http://schemas.microsoft.com/office/drawing/2014/main" id="{02F0D281-A0F5-FC4B-9FE2-0AEBA225739D}"/>
              </a:ext>
            </a:extLst>
          </p:cNvPr>
          <p:cNvSpPr/>
          <p:nvPr/>
        </p:nvSpPr>
        <p:spPr>
          <a:xfrm>
            <a:off x="3161937" y="3293680"/>
            <a:ext cx="1645920" cy="828287"/>
          </a:xfrm>
          <a:prstGeom prst="roundRect">
            <a:avLst/>
          </a:prstGeom>
          <a:solidFill>
            <a:srgbClr val="005B8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6" name="TextBox 115">
            <a:extLst>
              <a:ext uri="{FF2B5EF4-FFF2-40B4-BE49-F238E27FC236}">
                <a16:creationId xmlns:a16="http://schemas.microsoft.com/office/drawing/2014/main" id="{499ED5C3-9248-804F-8022-E1BA1A3284B7}"/>
              </a:ext>
            </a:extLst>
          </p:cNvPr>
          <p:cNvSpPr txBox="1"/>
          <p:nvPr/>
        </p:nvSpPr>
        <p:spPr>
          <a:xfrm>
            <a:off x="3401254" y="3466239"/>
            <a:ext cx="1165140" cy="461665"/>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Design probes for RASL-seq</a:t>
            </a:r>
          </a:p>
        </p:txBody>
      </p:sp>
      <p:sp>
        <p:nvSpPr>
          <p:cNvPr id="117" name="Rectangle: Rounded Corners 12">
            <a:extLst>
              <a:ext uri="{FF2B5EF4-FFF2-40B4-BE49-F238E27FC236}">
                <a16:creationId xmlns:a16="http://schemas.microsoft.com/office/drawing/2014/main" id="{979995FF-1295-254E-B09C-545192E0C73D}"/>
              </a:ext>
            </a:extLst>
          </p:cNvPr>
          <p:cNvSpPr/>
          <p:nvPr/>
        </p:nvSpPr>
        <p:spPr>
          <a:xfrm>
            <a:off x="4470611" y="2053816"/>
            <a:ext cx="1645920" cy="828287"/>
          </a:xfrm>
          <a:prstGeom prst="roundRect">
            <a:avLst/>
          </a:prstGeom>
          <a:solidFill>
            <a:srgbClr val="005B82"/>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E0CB4990-4133-064A-86B2-314E9B5E2C6A}"/>
              </a:ext>
            </a:extLst>
          </p:cNvPr>
          <p:cNvSpPr txBox="1"/>
          <p:nvPr/>
        </p:nvSpPr>
        <p:spPr>
          <a:xfrm>
            <a:off x="4470611" y="2037869"/>
            <a:ext cx="1623151"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Complement panel with emerging transcriptomic data (100 </a:t>
            </a:r>
            <a:r>
              <a:rPr kumimoji="0" lang="en-US" sz="1200" b="0" i="0" u="none" strike="noStrike" kern="0" cap="none" spc="0" normalizeH="0" baseline="0" noProof="0" err="1">
                <a:ln>
                  <a:noFill/>
                </a:ln>
                <a:solidFill>
                  <a:srgbClr val="FFFFFF"/>
                </a:solidFill>
                <a:effectLst/>
                <a:uLnTx/>
                <a:uFillTx/>
              </a:rPr>
              <a:t>cmpd</a:t>
            </a:r>
            <a:r>
              <a:rPr kumimoji="0" lang="en-US" sz="1200" b="0" i="0" u="none" strike="noStrike" kern="0" cap="none" spc="0" normalizeH="0" baseline="0" noProof="0">
                <a:ln>
                  <a:noFill/>
                </a:ln>
                <a:solidFill>
                  <a:srgbClr val="FFFFFF"/>
                </a:solidFill>
                <a:effectLst/>
                <a:uLnTx/>
                <a:uFillTx/>
              </a:rPr>
              <a:t> profiling)</a:t>
            </a:r>
          </a:p>
        </p:txBody>
      </p:sp>
      <p:sp>
        <p:nvSpPr>
          <p:cNvPr id="119" name="Rectangle: Rounded Corners 14">
            <a:extLst>
              <a:ext uri="{FF2B5EF4-FFF2-40B4-BE49-F238E27FC236}">
                <a16:creationId xmlns:a16="http://schemas.microsoft.com/office/drawing/2014/main" id="{76E09F0D-69E4-474C-A807-D3C8A0E1F32D}"/>
              </a:ext>
            </a:extLst>
          </p:cNvPr>
          <p:cNvSpPr/>
          <p:nvPr/>
        </p:nvSpPr>
        <p:spPr>
          <a:xfrm>
            <a:off x="336652" y="3289694"/>
            <a:ext cx="1645920" cy="828287"/>
          </a:xfrm>
          <a:prstGeom prst="roundRect">
            <a:avLst/>
          </a:prstGeom>
          <a:solidFill>
            <a:srgbClr val="6DAD4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390B7BE5-8D13-3D45-8EB0-F38D685C5EE2}"/>
              </a:ext>
            </a:extLst>
          </p:cNvPr>
          <p:cNvSpPr txBox="1"/>
          <p:nvPr/>
        </p:nvSpPr>
        <p:spPr>
          <a:xfrm>
            <a:off x="443833" y="3365233"/>
            <a:ext cx="141894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Send list of DEG/DSG to preclinical safety</a:t>
            </a:r>
          </a:p>
        </p:txBody>
      </p:sp>
      <p:sp>
        <p:nvSpPr>
          <p:cNvPr id="121" name="Arrow: Bent-Up 15">
            <a:extLst>
              <a:ext uri="{FF2B5EF4-FFF2-40B4-BE49-F238E27FC236}">
                <a16:creationId xmlns:a16="http://schemas.microsoft.com/office/drawing/2014/main" id="{2C961B10-4F91-AD41-88AE-7410C6167457}"/>
              </a:ext>
            </a:extLst>
          </p:cNvPr>
          <p:cNvSpPr/>
          <p:nvPr/>
        </p:nvSpPr>
        <p:spPr>
          <a:xfrm rot="10800000">
            <a:off x="1038018" y="2773730"/>
            <a:ext cx="722565" cy="498304"/>
          </a:xfrm>
          <a:prstGeom prst="bentUpArrow">
            <a:avLst/>
          </a:prstGeom>
          <a:solidFill>
            <a:srgbClr val="FFFFFF">
              <a:lumMod val="6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2" name="Arrow: Bent-Up 16">
            <a:extLst>
              <a:ext uri="{FF2B5EF4-FFF2-40B4-BE49-F238E27FC236}">
                <a16:creationId xmlns:a16="http://schemas.microsoft.com/office/drawing/2014/main" id="{02BAEC00-9CFB-B243-8EC3-1C45E7D0EC89}"/>
              </a:ext>
            </a:extLst>
          </p:cNvPr>
          <p:cNvSpPr/>
          <p:nvPr/>
        </p:nvSpPr>
        <p:spPr>
          <a:xfrm rot="10800000" flipH="1">
            <a:off x="3394478" y="2780063"/>
            <a:ext cx="722565" cy="498304"/>
          </a:xfrm>
          <a:prstGeom prst="bentUpArrow">
            <a:avLst/>
          </a:prstGeom>
          <a:solidFill>
            <a:srgbClr val="FFFFFF">
              <a:lumMod val="6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Arrow: Right 17">
            <a:extLst>
              <a:ext uri="{FF2B5EF4-FFF2-40B4-BE49-F238E27FC236}">
                <a16:creationId xmlns:a16="http://schemas.microsoft.com/office/drawing/2014/main" id="{52CA3A91-6DD8-9047-A62A-2DEF1D155105}"/>
              </a:ext>
            </a:extLst>
          </p:cNvPr>
          <p:cNvSpPr/>
          <p:nvPr/>
        </p:nvSpPr>
        <p:spPr>
          <a:xfrm rot="5400000">
            <a:off x="3800079" y="4227605"/>
            <a:ext cx="367491" cy="227390"/>
          </a:xfrm>
          <a:prstGeom prst="rightArrow">
            <a:avLst/>
          </a:prstGeom>
          <a:solidFill>
            <a:srgbClr val="A6A6A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Arrow: Right 18">
            <a:extLst>
              <a:ext uri="{FF2B5EF4-FFF2-40B4-BE49-F238E27FC236}">
                <a16:creationId xmlns:a16="http://schemas.microsoft.com/office/drawing/2014/main" id="{5E7E79D6-BD7B-DE41-AF54-58655531A35A}"/>
              </a:ext>
            </a:extLst>
          </p:cNvPr>
          <p:cNvSpPr/>
          <p:nvPr/>
        </p:nvSpPr>
        <p:spPr>
          <a:xfrm rot="5400000">
            <a:off x="3800079" y="5484008"/>
            <a:ext cx="367491" cy="227390"/>
          </a:xfrm>
          <a:prstGeom prst="rightArrow">
            <a:avLst/>
          </a:prstGeom>
          <a:solidFill>
            <a:srgbClr val="A6A6A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7" name="Arrow: Right 21">
            <a:extLst>
              <a:ext uri="{FF2B5EF4-FFF2-40B4-BE49-F238E27FC236}">
                <a16:creationId xmlns:a16="http://schemas.microsoft.com/office/drawing/2014/main" id="{ED897263-8D37-A64B-9174-D3B72DE0CD65}"/>
              </a:ext>
            </a:extLst>
          </p:cNvPr>
          <p:cNvSpPr/>
          <p:nvPr/>
        </p:nvSpPr>
        <p:spPr>
          <a:xfrm rot="5400000">
            <a:off x="984886" y="4227605"/>
            <a:ext cx="367491" cy="227390"/>
          </a:xfrm>
          <a:prstGeom prst="rightArrow">
            <a:avLst/>
          </a:prstGeom>
          <a:solidFill>
            <a:srgbClr val="A6A6A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8" name="Rectangle: Rounded Corners 22">
            <a:extLst>
              <a:ext uri="{FF2B5EF4-FFF2-40B4-BE49-F238E27FC236}">
                <a16:creationId xmlns:a16="http://schemas.microsoft.com/office/drawing/2014/main" id="{A2527973-771F-F54D-962A-F59E841732D2}"/>
              </a:ext>
            </a:extLst>
          </p:cNvPr>
          <p:cNvSpPr/>
          <p:nvPr/>
        </p:nvSpPr>
        <p:spPr>
          <a:xfrm>
            <a:off x="344257" y="4543372"/>
            <a:ext cx="1645920" cy="828288"/>
          </a:xfrm>
          <a:prstGeom prst="roundRect">
            <a:avLst/>
          </a:prstGeom>
          <a:solidFill>
            <a:srgbClr val="6DAD4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9" name="TextBox 128">
            <a:extLst>
              <a:ext uri="{FF2B5EF4-FFF2-40B4-BE49-F238E27FC236}">
                <a16:creationId xmlns:a16="http://schemas.microsoft.com/office/drawing/2014/main" id="{5D760997-95B9-9347-9048-475544F3C26B}"/>
              </a:ext>
            </a:extLst>
          </p:cNvPr>
          <p:cNvSpPr txBox="1"/>
          <p:nvPr/>
        </p:nvSpPr>
        <p:spPr>
          <a:xfrm>
            <a:off x="352393" y="4623642"/>
            <a:ext cx="162315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Identify genes for further follow-up and selectivity focus</a:t>
            </a:r>
          </a:p>
        </p:txBody>
      </p:sp>
      <p:sp>
        <p:nvSpPr>
          <p:cNvPr id="130" name="Arc 129">
            <a:extLst>
              <a:ext uri="{FF2B5EF4-FFF2-40B4-BE49-F238E27FC236}">
                <a16:creationId xmlns:a16="http://schemas.microsoft.com/office/drawing/2014/main" id="{806884BA-659D-B248-A26E-EAD4EDFED913}"/>
              </a:ext>
            </a:extLst>
          </p:cNvPr>
          <p:cNvSpPr/>
          <p:nvPr/>
        </p:nvSpPr>
        <p:spPr>
          <a:xfrm rot="15186138">
            <a:off x="2369918" y="3452313"/>
            <a:ext cx="1161840" cy="2425889"/>
          </a:xfrm>
          <a:prstGeom prst="arc">
            <a:avLst>
              <a:gd name="adj1" fmla="val 17619310"/>
              <a:gd name="adj2" fmla="val 2000524"/>
            </a:avLst>
          </a:prstGeom>
          <a:noFill/>
          <a:ln w="107950" cap="flat" cmpd="sng" algn="ctr">
            <a:solidFill>
              <a:srgbClr val="A6A6A6"/>
            </a:solidFill>
            <a:prstDash val="solid"/>
            <a:tailEnd type="triangle"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63838"/>
              </a:solidFill>
              <a:effectLst/>
              <a:uLnTx/>
              <a:uFillTx/>
              <a:latin typeface="Arial" panose="020B0604020202020204"/>
              <a:ea typeface="+mn-ea"/>
              <a:cs typeface="+mn-cs"/>
            </a:endParaRPr>
          </a:p>
        </p:txBody>
      </p:sp>
      <p:sp>
        <p:nvSpPr>
          <p:cNvPr id="28" name="Arc 27">
            <a:extLst>
              <a:ext uri="{FF2B5EF4-FFF2-40B4-BE49-F238E27FC236}">
                <a16:creationId xmlns:a16="http://schemas.microsoft.com/office/drawing/2014/main" id="{1B3CE0D1-5184-2840-B907-598EE25E2D05}"/>
              </a:ext>
            </a:extLst>
          </p:cNvPr>
          <p:cNvSpPr/>
          <p:nvPr/>
        </p:nvSpPr>
        <p:spPr>
          <a:xfrm rot="2705309" flipH="1">
            <a:off x="4157960" y="2805760"/>
            <a:ext cx="1161840" cy="1062049"/>
          </a:xfrm>
          <a:prstGeom prst="arc">
            <a:avLst>
              <a:gd name="adj1" fmla="val 20657212"/>
              <a:gd name="adj2" fmla="val 2279361"/>
            </a:avLst>
          </a:prstGeom>
          <a:noFill/>
          <a:ln w="107950" cap="flat" cmpd="sng" algn="ctr">
            <a:solidFill>
              <a:srgbClr val="A6A6A6"/>
            </a:solidFill>
            <a:prstDash val="solid"/>
            <a:tailEnd type="triangle"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63838"/>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8A4DC86A-C451-5443-822B-E339F334DA74}"/>
              </a:ext>
            </a:extLst>
          </p:cNvPr>
          <p:cNvSpPr txBox="1"/>
          <p:nvPr/>
        </p:nvSpPr>
        <p:spPr>
          <a:xfrm>
            <a:off x="336652" y="1209369"/>
            <a:ext cx="3615092" cy="1015663"/>
          </a:xfrm>
          <a:prstGeom prst="rect">
            <a:avLst/>
          </a:prstGeom>
          <a:noFill/>
        </p:spPr>
        <p:txBody>
          <a:bodyPr wrap="none" rtlCol="0">
            <a:spAutoFit/>
          </a:bodyPr>
          <a:lstStyle/>
          <a:p>
            <a:pPr marL="342900" indent="-342900">
              <a:buAutoNum type="arabicPeriod"/>
            </a:pPr>
            <a:r>
              <a:rPr lang="en-US" b="1">
                <a:solidFill>
                  <a:srgbClr val="000000"/>
                </a:solidFill>
              </a:rPr>
              <a:t>Transcriptomics</a:t>
            </a:r>
          </a:p>
          <a:p>
            <a:pPr marL="742950" lvl="1" indent="-285750">
              <a:buFontTx/>
              <a:buChar char="-"/>
            </a:pPr>
            <a:r>
              <a:rPr lang="en-US" sz="1400">
                <a:solidFill>
                  <a:srgbClr val="000000"/>
                </a:solidFill>
              </a:rPr>
              <a:t># of total and safety-linked DSGs</a:t>
            </a:r>
          </a:p>
          <a:p>
            <a:pPr marL="742950" lvl="1" indent="-285750">
              <a:buFontTx/>
              <a:buChar char="-"/>
            </a:pPr>
            <a:r>
              <a:rPr lang="en-US" sz="1400">
                <a:solidFill>
                  <a:srgbClr val="000000"/>
                </a:solidFill>
              </a:rPr>
              <a:t>HTT selectivity window</a:t>
            </a:r>
          </a:p>
          <a:p>
            <a:pPr marL="742950" lvl="1" indent="-285750">
              <a:buFontTx/>
              <a:buChar char="-"/>
            </a:pPr>
            <a:r>
              <a:rPr lang="en-US" sz="1400">
                <a:solidFill>
                  <a:srgbClr val="000000"/>
                </a:solidFill>
              </a:rPr>
              <a:t>ID any selectivity-associated SAR</a:t>
            </a:r>
          </a:p>
        </p:txBody>
      </p:sp>
      <p:sp>
        <p:nvSpPr>
          <p:cNvPr id="30" name="TextBox 29">
            <a:extLst>
              <a:ext uri="{FF2B5EF4-FFF2-40B4-BE49-F238E27FC236}">
                <a16:creationId xmlns:a16="http://schemas.microsoft.com/office/drawing/2014/main" id="{B5984E96-5297-FD42-863D-6C0E2609551C}"/>
              </a:ext>
            </a:extLst>
          </p:cNvPr>
          <p:cNvSpPr txBox="1"/>
          <p:nvPr/>
        </p:nvSpPr>
        <p:spPr>
          <a:xfrm>
            <a:off x="6432712" y="1210806"/>
            <a:ext cx="4503092" cy="1015663"/>
          </a:xfrm>
          <a:prstGeom prst="rect">
            <a:avLst/>
          </a:prstGeom>
          <a:noFill/>
        </p:spPr>
        <p:txBody>
          <a:bodyPr wrap="none" rtlCol="0">
            <a:spAutoFit/>
          </a:bodyPr>
          <a:lstStyle/>
          <a:p>
            <a:pPr marL="342900" indent="-342900">
              <a:buFont typeface="+mj-lt"/>
              <a:buAutoNum type="arabicPeriod" startAt="2"/>
            </a:pPr>
            <a:r>
              <a:rPr lang="en-US" b="1" dirty="0">
                <a:solidFill>
                  <a:srgbClr val="000000"/>
                </a:solidFill>
              </a:rPr>
              <a:t>MoA studies</a:t>
            </a:r>
          </a:p>
          <a:p>
            <a:pPr marL="742950" lvl="1" indent="-285750">
              <a:buFontTx/>
              <a:buChar char="-"/>
            </a:pPr>
            <a:r>
              <a:rPr lang="en-US" sz="1400" dirty="0">
                <a:solidFill>
                  <a:srgbClr val="000000"/>
                </a:solidFill>
              </a:rPr>
              <a:t>ID different enriched splice site motifs</a:t>
            </a:r>
          </a:p>
          <a:p>
            <a:pPr marL="742950" lvl="1" indent="-285750">
              <a:buFontTx/>
              <a:buChar char="-"/>
            </a:pPr>
            <a:r>
              <a:rPr lang="en-US" sz="1400" dirty="0">
                <a:solidFill>
                  <a:srgbClr val="000000"/>
                </a:solidFill>
              </a:rPr>
              <a:t>ID HTT binding sequence/location</a:t>
            </a:r>
          </a:p>
          <a:p>
            <a:pPr marL="742950" lvl="1" indent="-285750">
              <a:buFontTx/>
              <a:buChar char="-"/>
            </a:pPr>
            <a:r>
              <a:rPr lang="en-US" sz="1400" dirty="0">
                <a:solidFill>
                  <a:srgbClr val="000000"/>
                </a:solidFill>
              </a:rPr>
              <a:t>ID important binding elements outside of 5’ss</a:t>
            </a:r>
          </a:p>
        </p:txBody>
      </p:sp>
      <p:sp>
        <p:nvSpPr>
          <p:cNvPr id="4" name="TextBox 3">
            <a:extLst>
              <a:ext uri="{FF2B5EF4-FFF2-40B4-BE49-F238E27FC236}">
                <a16:creationId xmlns:a16="http://schemas.microsoft.com/office/drawing/2014/main" id="{233FC9EC-AC33-3D49-A592-B5901E935330}"/>
              </a:ext>
            </a:extLst>
          </p:cNvPr>
          <p:cNvSpPr txBox="1"/>
          <p:nvPr/>
        </p:nvSpPr>
        <p:spPr>
          <a:xfrm>
            <a:off x="7287735" y="4117981"/>
            <a:ext cx="3849329" cy="369332"/>
          </a:xfrm>
          <a:prstGeom prst="rect">
            <a:avLst/>
          </a:prstGeom>
          <a:noFill/>
        </p:spPr>
        <p:txBody>
          <a:bodyPr wrap="square" rtlCol="0">
            <a:spAutoFit/>
          </a:bodyPr>
          <a:lstStyle/>
          <a:p>
            <a:r>
              <a:rPr lang="en-US"/>
              <a:t>Mini-gene reporter image</a:t>
            </a:r>
          </a:p>
        </p:txBody>
      </p:sp>
      <p:sp>
        <p:nvSpPr>
          <p:cNvPr id="32" name="TextBox 31">
            <a:extLst>
              <a:ext uri="{FF2B5EF4-FFF2-40B4-BE49-F238E27FC236}">
                <a16:creationId xmlns:a16="http://schemas.microsoft.com/office/drawing/2014/main" id="{1932B2BB-1340-9A41-AECB-B89FA8DBD66C}"/>
              </a:ext>
            </a:extLst>
          </p:cNvPr>
          <p:cNvSpPr txBox="1"/>
          <p:nvPr/>
        </p:nvSpPr>
        <p:spPr>
          <a:xfrm>
            <a:off x="7287735" y="2547305"/>
            <a:ext cx="3849329" cy="369332"/>
          </a:xfrm>
          <a:prstGeom prst="rect">
            <a:avLst/>
          </a:prstGeom>
          <a:noFill/>
        </p:spPr>
        <p:txBody>
          <a:bodyPr wrap="square" rtlCol="0">
            <a:spAutoFit/>
          </a:bodyPr>
          <a:lstStyle/>
          <a:p>
            <a:r>
              <a:rPr lang="en-US"/>
              <a:t>HTT binding assay image - Linlong</a:t>
            </a:r>
          </a:p>
        </p:txBody>
      </p:sp>
      <p:sp>
        <p:nvSpPr>
          <p:cNvPr id="33" name="TextBox 32">
            <a:extLst>
              <a:ext uri="{FF2B5EF4-FFF2-40B4-BE49-F238E27FC236}">
                <a16:creationId xmlns:a16="http://schemas.microsoft.com/office/drawing/2014/main" id="{C7232E99-50A8-944A-AE90-0E17E3F65AE5}"/>
              </a:ext>
            </a:extLst>
          </p:cNvPr>
          <p:cNvSpPr txBox="1"/>
          <p:nvPr/>
        </p:nvSpPr>
        <p:spPr>
          <a:xfrm>
            <a:off x="7425848" y="5204324"/>
            <a:ext cx="3849329" cy="369332"/>
          </a:xfrm>
          <a:prstGeom prst="rect">
            <a:avLst/>
          </a:prstGeom>
          <a:noFill/>
        </p:spPr>
        <p:txBody>
          <a:bodyPr wrap="square" rtlCol="0">
            <a:spAutoFit/>
          </a:bodyPr>
          <a:lstStyle/>
          <a:p>
            <a:r>
              <a:rPr lang="en-US"/>
              <a:t>5’ss motif image</a:t>
            </a:r>
          </a:p>
        </p:txBody>
      </p:sp>
      <p:sp>
        <p:nvSpPr>
          <p:cNvPr id="36" name="TextBox 35">
            <a:extLst>
              <a:ext uri="{FF2B5EF4-FFF2-40B4-BE49-F238E27FC236}">
                <a16:creationId xmlns:a16="http://schemas.microsoft.com/office/drawing/2014/main" id="{1F9C23F5-195A-314F-9E9D-AD8834342507}"/>
              </a:ext>
            </a:extLst>
          </p:cNvPr>
          <p:cNvSpPr txBox="1"/>
          <p:nvPr/>
        </p:nvSpPr>
        <p:spPr>
          <a:xfrm>
            <a:off x="4836700" y="4734672"/>
            <a:ext cx="2547445"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000000"/>
                </a:solidFill>
                <a:effectLst/>
                <a:uLnTx/>
                <a:uFillTx/>
              </a:rPr>
              <a:t>Cell type: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000000"/>
                </a:solidFill>
                <a:effectLst/>
                <a:uLnTx/>
                <a:uFillTx/>
              </a:rPr>
              <a:t>X </a:t>
            </a:r>
            <a:r>
              <a:rPr kumimoji="0" lang="en-US" sz="1200" b="0" i="1" u="none" strike="noStrike" kern="0" cap="none" spc="0" normalizeH="0" baseline="0" noProof="0" err="1">
                <a:ln>
                  <a:noFill/>
                </a:ln>
                <a:solidFill>
                  <a:srgbClr val="000000"/>
                </a:solidFill>
                <a:effectLst/>
                <a:uLnTx/>
                <a:uFillTx/>
              </a:rPr>
              <a:t>cpds</a:t>
            </a:r>
            <a:r>
              <a:rPr kumimoji="0" lang="en-US" sz="1200" b="0" i="1" u="none" strike="noStrike" kern="0" cap="none" spc="0" normalizeH="0" baseline="0" noProof="0">
                <a:ln>
                  <a:noFill/>
                </a:ln>
                <a:solidFill>
                  <a:srgbClr val="000000"/>
                </a:solidFill>
                <a:effectLst/>
                <a:uLnTx/>
                <a:uFillTx/>
              </a:rPr>
              <a:t>/run in X-</a:t>
            </a:r>
            <a:r>
              <a:rPr kumimoji="0" lang="en-US" sz="1200" b="0" i="1" u="none" strike="noStrike" kern="0" cap="none" spc="0" normalizeH="0" baseline="0" noProof="0" err="1">
                <a:ln>
                  <a:noFill/>
                </a:ln>
                <a:solidFill>
                  <a:srgbClr val="000000"/>
                </a:solidFill>
                <a:effectLst/>
                <a:uLnTx/>
                <a:uFillTx/>
              </a:rPr>
              <a:t>pt</a:t>
            </a:r>
            <a:r>
              <a:rPr kumimoji="0" lang="en-US" sz="1200" b="0" i="1" u="none" strike="noStrike" kern="0" cap="none" spc="0" normalizeH="0" baseline="0" noProof="0">
                <a:ln>
                  <a:noFill/>
                </a:ln>
                <a:solidFill>
                  <a:srgbClr val="000000"/>
                </a:solidFill>
                <a:effectLst/>
                <a:uLnTx/>
                <a:uFillTx/>
              </a:rPr>
              <a:t> dose-response</a:t>
            </a:r>
          </a:p>
        </p:txBody>
      </p:sp>
      <p:pic>
        <p:nvPicPr>
          <p:cNvPr id="7" name="Picture 6" descr="Logo&#10;&#10;Description automatically generated">
            <a:extLst>
              <a:ext uri="{FF2B5EF4-FFF2-40B4-BE49-F238E27FC236}">
                <a16:creationId xmlns:a16="http://schemas.microsoft.com/office/drawing/2014/main" id="{FBE97181-C83E-4786-A475-B75213EB13AC}"/>
              </a:ext>
            </a:extLst>
          </p:cNvPr>
          <p:cNvPicPr>
            <a:picLocks noChangeAspect="1"/>
          </p:cNvPicPr>
          <p:nvPr/>
        </p:nvPicPr>
        <p:blipFill>
          <a:blip r:embed="rId3"/>
          <a:stretch>
            <a:fillRect/>
          </a:stretch>
        </p:blipFill>
        <p:spPr>
          <a:xfrm>
            <a:off x="7334189" y="5133058"/>
            <a:ext cx="4686102" cy="1458588"/>
          </a:xfrm>
          <a:prstGeom prst="rect">
            <a:avLst/>
          </a:prstGeom>
        </p:spPr>
      </p:pic>
      <p:pic>
        <p:nvPicPr>
          <p:cNvPr id="11" name="Picture 10">
            <a:extLst>
              <a:ext uri="{FF2B5EF4-FFF2-40B4-BE49-F238E27FC236}">
                <a16:creationId xmlns:a16="http://schemas.microsoft.com/office/drawing/2014/main" id="{65B4D957-A0A8-44DD-A535-672E5BC484FB}"/>
              </a:ext>
            </a:extLst>
          </p:cNvPr>
          <p:cNvPicPr>
            <a:picLocks noChangeAspect="1"/>
          </p:cNvPicPr>
          <p:nvPr/>
        </p:nvPicPr>
        <p:blipFill>
          <a:blip r:embed="rId4"/>
          <a:stretch>
            <a:fillRect/>
          </a:stretch>
        </p:blipFill>
        <p:spPr>
          <a:xfrm>
            <a:off x="7287735" y="3526265"/>
            <a:ext cx="4779011" cy="1367555"/>
          </a:xfrm>
          <a:prstGeom prst="rect">
            <a:avLst/>
          </a:prstGeom>
        </p:spPr>
      </p:pic>
    </p:spTree>
    <p:extLst>
      <p:ext uri="{BB962C8B-B14F-4D97-AF65-F5344CB8AC3E}">
        <p14:creationId xmlns:p14="http://schemas.microsoft.com/office/powerpoint/2010/main" val="383606496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E062F186-99F1-354B-9ADD-183088E67A9D}"/>
              </a:ext>
            </a:extLst>
          </p:cNvPr>
          <p:cNvSpPr txBox="1">
            <a:spLocks/>
          </p:cNvSpPr>
          <p:nvPr/>
        </p:nvSpPr>
        <p:spPr>
          <a:xfrm>
            <a:off x="0" y="-1"/>
            <a:ext cx="12191999" cy="11887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err="1">
                <a:solidFill>
                  <a:srgbClr val="FFFFFF"/>
                </a:solidFill>
                <a:latin typeface="Arial Narrow" panose="020B0606020202030204" pitchFamily="34" charset="0"/>
              </a:rPr>
              <a:t>Branaplam</a:t>
            </a:r>
            <a:r>
              <a:rPr lang="en-US">
                <a:solidFill>
                  <a:srgbClr val="FFFFFF"/>
                </a:solidFill>
                <a:latin typeface="Arial Narrow" panose="020B0606020202030204" pitchFamily="34" charset="0"/>
              </a:rPr>
              <a:t> and PTC518 benchmark RNA-seq data analysis</a:t>
            </a:r>
            <a:endParaRPr lang="en-US" i="1">
              <a:solidFill>
                <a:srgbClr val="FFFFFF"/>
              </a:solidFill>
              <a:latin typeface="Arial Narrow" panose="020B0606020202030204" pitchFamily="34" charset="0"/>
            </a:endParaRPr>
          </a:p>
        </p:txBody>
      </p:sp>
      <p:sp>
        <p:nvSpPr>
          <p:cNvPr id="2" name="TextBox 1">
            <a:extLst>
              <a:ext uri="{FF2B5EF4-FFF2-40B4-BE49-F238E27FC236}">
                <a16:creationId xmlns:a16="http://schemas.microsoft.com/office/drawing/2014/main" id="{EA20B320-03FE-A045-A6EB-99DB2C67A3A0}"/>
              </a:ext>
            </a:extLst>
          </p:cNvPr>
          <p:cNvSpPr txBox="1"/>
          <p:nvPr/>
        </p:nvSpPr>
        <p:spPr>
          <a:xfrm>
            <a:off x="169687" y="-1"/>
            <a:ext cx="5160579" cy="369332"/>
          </a:xfrm>
          <a:prstGeom prst="rect">
            <a:avLst/>
          </a:prstGeom>
          <a:noFill/>
        </p:spPr>
        <p:txBody>
          <a:bodyPr wrap="square" rtlCol="0">
            <a:spAutoFit/>
          </a:bodyPr>
          <a:lstStyle/>
          <a:p>
            <a:r>
              <a:rPr lang="en-US">
                <a:highlight>
                  <a:srgbClr val="FFFF00"/>
                </a:highlight>
              </a:rPr>
              <a:t>Could come before “2 pronged approach slide”</a:t>
            </a:r>
          </a:p>
        </p:txBody>
      </p:sp>
    </p:spTree>
    <p:extLst>
      <p:ext uri="{BB962C8B-B14F-4D97-AF65-F5344CB8AC3E}">
        <p14:creationId xmlns:p14="http://schemas.microsoft.com/office/powerpoint/2010/main" val="401557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cument">
            <a:extLst>
              <a:ext uri="{FF2B5EF4-FFF2-40B4-BE49-F238E27FC236}">
                <a16:creationId xmlns:a16="http://schemas.microsoft.com/office/drawing/2014/main" id="{91B6E2D9-EF69-4A44-A33C-6CDD2B30AC44}"/>
              </a:ext>
            </a:extLst>
          </p:cNvPr>
          <p:cNvSpPr>
            <a:spLocks noEditPoints="1" noChangeArrowheads="1"/>
          </p:cNvSpPr>
          <p:nvPr/>
        </p:nvSpPr>
        <p:spPr bwMode="auto">
          <a:xfrm>
            <a:off x="753035" y="1284564"/>
            <a:ext cx="9861177" cy="4863989"/>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lvl="0">
              <a:lnSpc>
                <a:spcPct val="100000"/>
              </a:lnSpc>
            </a:pPr>
            <a:r>
              <a:rPr lang="en-US" sz="2000" b="1">
                <a:solidFill>
                  <a:schemeClr val="tx2"/>
                </a:solidFill>
              </a:rPr>
              <a:t>Describe chemistry plan:</a:t>
            </a:r>
          </a:p>
          <a:p>
            <a:pPr marL="171450" indent="-171450">
              <a:buFont typeface="Arial" panose="020B0604020202020204" pitchFamily="34" charset="0"/>
              <a:buChar char="•"/>
            </a:pPr>
            <a:r>
              <a:rPr lang="en-US" sz="2000">
                <a:solidFill>
                  <a:schemeClr val="tx2"/>
                </a:solidFill>
              </a:rPr>
              <a:t>Compounds exhibit adequate intrinsic potency or </a:t>
            </a:r>
            <a:r>
              <a:rPr lang="en-US" sz="2000" b="1">
                <a:solidFill>
                  <a:schemeClr val="tx2"/>
                </a:solidFill>
              </a:rPr>
              <a:t>established SAR suggesting a viable path forward for improving activity</a:t>
            </a:r>
            <a:r>
              <a:rPr lang="en-US" sz="2000">
                <a:solidFill>
                  <a:schemeClr val="tx2"/>
                </a:solidFill>
              </a:rPr>
              <a:t>.</a:t>
            </a:r>
          </a:p>
          <a:p>
            <a:pPr marL="171450" indent="-171450">
              <a:buFont typeface="Arial" panose="020B0604020202020204" pitchFamily="34" charset="0"/>
              <a:buChar char="•"/>
            </a:pPr>
            <a:r>
              <a:rPr lang="en-US" sz="2000" b="1">
                <a:solidFill>
                  <a:schemeClr val="tx2"/>
                </a:solidFill>
              </a:rPr>
              <a:t>Representative compounds from the chemical series profiled for solubility, permeability and efflux, </a:t>
            </a:r>
            <a:r>
              <a:rPr lang="en-US" sz="2000" b="1" i="1">
                <a:solidFill>
                  <a:schemeClr val="tx2"/>
                </a:solidFill>
              </a:rPr>
              <a:t>in vitro</a:t>
            </a:r>
            <a:r>
              <a:rPr lang="en-US" sz="2000" b="1">
                <a:solidFill>
                  <a:schemeClr val="tx2"/>
                </a:solidFill>
              </a:rPr>
              <a:t> microsomal stability, plasma protein binding, and chemical stability at low </a:t>
            </a:r>
            <a:r>
              <a:rPr lang="en-US" sz="2000" b="1" err="1">
                <a:solidFill>
                  <a:schemeClr val="tx2"/>
                </a:solidFill>
              </a:rPr>
              <a:t>pH</a:t>
            </a:r>
            <a:r>
              <a:rPr lang="en-US" sz="2000" err="1">
                <a:solidFill>
                  <a:schemeClr val="tx2"/>
                </a:solidFill>
              </a:rPr>
              <a:t>.</a:t>
            </a:r>
            <a:r>
              <a:rPr lang="en-US" sz="2000">
                <a:solidFill>
                  <a:schemeClr val="tx2"/>
                </a:solidFill>
              </a:rPr>
              <a:t> </a:t>
            </a:r>
          </a:p>
          <a:p>
            <a:pPr marL="171450" indent="-171450">
              <a:buFont typeface="Arial" panose="020B0604020202020204" pitchFamily="34" charset="0"/>
              <a:buChar char="•"/>
            </a:pPr>
            <a:r>
              <a:rPr lang="en-US" sz="2000" b="1">
                <a:solidFill>
                  <a:schemeClr val="tx2"/>
                </a:solidFill>
              </a:rPr>
              <a:t>Representative validated hits evaluated for selectivity.</a:t>
            </a:r>
          </a:p>
          <a:p>
            <a:pPr marL="171450" indent="-171450">
              <a:buFont typeface="Arial" panose="020B0604020202020204" pitchFamily="34" charset="0"/>
              <a:buChar char="•"/>
            </a:pPr>
            <a:r>
              <a:rPr lang="en-US" sz="2000">
                <a:solidFill>
                  <a:schemeClr val="tx2"/>
                </a:solidFill>
              </a:rPr>
              <a:t>Hit series is synthetically modular.</a:t>
            </a:r>
          </a:p>
          <a:p>
            <a:pPr marL="171450" indent="-171450">
              <a:buFont typeface="Arial" panose="020B0604020202020204" pitchFamily="34" charset="0"/>
              <a:buChar char="•"/>
            </a:pPr>
            <a:r>
              <a:rPr lang="en-US" sz="2000">
                <a:solidFill>
                  <a:schemeClr val="tx2"/>
                </a:solidFill>
              </a:rPr>
              <a:t>Scale up routes to access multi-gram quantities of key intermediates and building blocks available.</a:t>
            </a:r>
          </a:p>
          <a:p>
            <a:pPr marL="171450" indent="-171450">
              <a:buFont typeface="Arial" panose="020B0604020202020204" pitchFamily="34" charset="0"/>
              <a:buChar char="•"/>
            </a:pPr>
            <a:r>
              <a:rPr lang="en-US" sz="2000" b="1" i="1">
                <a:solidFill>
                  <a:schemeClr val="tx2"/>
                </a:solidFill>
              </a:rPr>
              <a:t>In silico</a:t>
            </a:r>
            <a:r>
              <a:rPr lang="en-US" sz="2000" b="1">
                <a:solidFill>
                  <a:schemeClr val="tx2"/>
                </a:solidFill>
              </a:rPr>
              <a:t> SAR enabling strategy is in place and predictions for physical chemical and ADME properties of lead series are available</a:t>
            </a:r>
            <a:endParaRPr lang="en-US" sz="2000">
              <a:solidFill>
                <a:schemeClr val="tx2"/>
              </a:solidFill>
            </a:endParaRPr>
          </a:p>
          <a:p>
            <a:pPr lvl="0"/>
            <a:endParaRPr lang="en-US" sz="1600">
              <a:solidFill>
                <a:srgbClr val="000000"/>
              </a:solidFill>
            </a:endParaRPr>
          </a:p>
        </p:txBody>
      </p:sp>
      <p:sp>
        <p:nvSpPr>
          <p:cNvPr id="5" name="Title 1">
            <a:extLst>
              <a:ext uri="{FF2B5EF4-FFF2-40B4-BE49-F238E27FC236}">
                <a16:creationId xmlns:a16="http://schemas.microsoft.com/office/drawing/2014/main" id="{8B02479E-9811-4475-9196-71A2DC75A76E}"/>
              </a:ext>
            </a:extLst>
          </p:cNvPr>
          <p:cNvSpPr txBox="1">
            <a:spLocks/>
          </p:cNvSpPr>
          <p:nvPr/>
        </p:nvSpPr>
        <p:spPr>
          <a:xfrm>
            <a:off x="0" y="0"/>
            <a:ext cx="12191999" cy="968188"/>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Chemistry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309686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689" y="731798"/>
            <a:ext cx="184731" cy="369332"/>
          </a:xfrm>
          <a:prstGeom prst="rect">
            <a:avLst/>
          </a:prstGeom>
          <a:noFill/>
        </p:spPr>
        <p:txBody>
          <a:bodyPr wrap="none" rtlCol="0">
            <a:spAutoFit/>
          </a:bodyPr>
          <a:lstStyle/>
          <a:p>
            <a:endParaRPr lang="en-US"/>
          </a:p>
        </p:txBody>
      </p:sp>
      <p:sp>
        <p:nvSpPr>
          <p:cNvPr id="3" name="Document"/>
          <p:cNvSpPr>
            <a:spLocks noEditPoints="1" noChangeArrowheads="1"/>
          </p:cNvSpPr>
          <p:nvPr/>
        </p:nvSpPr>
        <p:spPr bwMode="auto">
          <a:xfrm>
            <a:off x="1004047" y="116791"/>
            <a:ext cx="9686551" cy="1051984"/>
          </a:xfrm>
          <a:custGeom>
            <a:avLst/>
            <a:gdLst>
              <a:gd name="T0" fmla="*/ 2147483647 w 21600"/>
              <a:gd name="T1" fmla="*/ 1055167420 h 21600"/>
              <a:gd name="T2" fmla="*/ 2147483647 w 21600"/>
              <a:gd name="T3" fmla="*/ 529193465 h 21600"/>
              <a:gd name="T4" fmla="*/ 2147483647 w 21600"/>
              <a:gd name="T5" fmla="*/ 3950675 h 21600"/>
              <a:gd name="T6" fmla="*/ 2147483647 w 21600"/>
              <a:gd name="T7" fmla="*/ 519584285 h 21600"/>
              <a:gd name="T8" fmla="*/ 2147483647 w 21600"/>
              <a:gd name="T9" fmla="*/ 1055167420 h 21600"/>
              <a:gd name="T10" fmla="*/ 0 w 21600"/>
              <a:gd name="T11" fmla="*/ 0 h 21600"/>
              <a:gd name="T12" fmla="*/ 2147483647 w 21600"/>
              <a:gd name="T13" fmla="*/ 0 h 21600"/>
              <a:gd name="T14" fmla="*/ 2147483647 w 21600"/>
              <a:gd name="T15" fmla="*/ 105360635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algn="ctr"/>
            <a:r>
              <a:rPr lang="en-US" sz="2400">
                <a:solidFill>
                  <a:schemeClr val="tx2"/>
                </a:solidFill>
                <a:cs typeface="Arial" charset="0"/>
              </a:rPr>
              <a:t>Instructions – Outline for the Presentation</a:t>
            </a:r>
          </a:p>
          <a:p>
            <a:pPr algn="ctr"/>
            <a:r>
              <a:rPr lang="en-US" sz="2400">
                <a:solidFill>
                  <a:schemeClr val="tx2"/>
                </a:solidFill>
                <a:cs typeface="Arial" charset="0"/>
              </a:rPr>
              <a:t>Delete this slide and green notes before finalizing presentation</a:t>
            </a:r>
          </a:p>
        </p:txBody>
      </p:sp>
      <p:sp>
        <p:nvSpPr>
          <p:cNvPr id="4" name="Rectangle 3"/>
          <p:cNvSpPr/>
          <p:nvPr/>
        </p:nvSpPr>
        <p:spPr>
          <a:xfrm>
            <a:off x="1862821" y="1353791"/>
            <a:ext cx="8379543" cy="5186035"/>
          </a:xfrm>
          <a:prstGeom prst="rect">
            <a:avLst/>
          </a:prstGeom>
          <a:solidFill>
            <a:schemeClr val="bg1"/>
          </a:solidFill>
        </p:spPr>
        <p:txBody>
          <a:bodyPr wrap="square">
            <a:spAutoFit/>
          </a:bodyPr>
          <a:lstStyle/>
          <a:p>
            <a:pPr>
              <a:spcBef>
                <a:spcPts val="600"/>
              </a:spcBef>
            </a:pPr>
            <a:r>
              <a:rPr lang="en-US" sz="1400" b="1">
                <a:solidFill>
                  <a:srgbClr val="000000"/>
                </a:solidFill>
              </a:rPr>
              <a:t>Slide 1: Executive Summary: summary of full presentation</a:t>
            </a:r>
          </a:p>
          <a:p>
            <a:pPr>
              <a:spcBef>
                <a:spcPts val="600"/>
              </a:spcBef>
            </a:pPr>
            <a:r>
              <a:rPr lang="en-US" sz="1400" b="1">
                <a:solidFill>
                  <a:srgbClr val="000000"/>
                </a:solidFill>
              </a:rPr>
              <a:t>Slide 2: Summary of request being made from DPAC</a:t>
            </a:r>
          </a:p>
          <a:p>
            <a:pPr marL="742950" lvl="1" indent="-285750">
              <a:spcBef>
                <a:spcPts val="300"/>
              </a:spcBef>
              <a:buFontTx/>
              <a:buChar char="-"/>
            </a:pPr>
            <a:r>
              <a:rPr lang="en-US" sz="1400">
                <a:solidFill>
                  <a:srgbClr val="000000"/>
                </a:solidFill>
              </a:rPr>
              <a:t>Decisions requested</a:t>
            </a:r>
          </a:p>
          <a:p>
            <a:pPr marL="742950" lvl="1" indent="-285750">
              <a:spcBef>
                <a:spcPts val="300"/>
              </a:spcBef>
              <a:buFontTx/>
              <a:buChar char="-"/>
            </a:pPr>
            <a:r>
              <a:rPr lang="en-US" sz="1400">
                <a:solidFill>
                  <a:srgbClr val="000000"/>
                </a:solidFill>
              </a:rPr>
              <a:t>Resource requests (FTEs and $)</a:t>
            </a:r>
          </a:p>
          <a:p>
            <a:pPr marL="346075" indent="-346075">
              <a:spcBef>
                <a:spcPts val="600"/>
              </a:spcBef>
            </a:pPr>
            <a:r>
              <a:rPr lang="en-US" sz="1400" b="1">
                <a:solidFill>
                  <a:srgbClr val="000000"/>
                </a:solidFill>
              </a:rPr>
              <a:t>Slide 3: Therapeutic Concept</a:t>
            </a:r>
          </a:p>
          <a:p>
            <a:pPr marL="346075" indent="-346075">
              <a:spcBef>
                <a:spcPts val="600"/>
              </a:spcBef>
            </a:pPr>
            <a:r>
              <a:rPr lang="en-US" sz="1400" b="1">
                <a:solidFill>
                  <a:srgbClr val="000000"/>
                </a:solidFill>
              </a:rPr>
              <a:t>Slide 4-10: Data supporting the stage gate transition:</a:t>
            </a:r>
          </a:p>
          <a:p>
            <a:pPr marL="742950" lvl="1" indent="-285750">
              <a:spcBef>
                <a:spcPts val="300"/>
              </a:spcBef>
              <a:buFont typeface="Arial" panose="020B0604020202020204" pitchFamily="34" charset="0"/>
              <a:buChar char="•"/>
            </a:pPr>
            <a:r>
              <a:rPr lang="en-US" sz="1400">
                <a:solidFill>
                  <a:srgbClr val="000000"/>
                </a:solidFill>
              </a:rPr>
              <a:t>4. Biology</a:t>
            </a:r>
          </a:p>
          <a:p>
            <a:pPr marL="742950" lvl="1" indent="-285750">
              <a:spcBef>
                <a:spcPts val="300"/>
              </a:spcBef>
              <a:buFont typeface="Arial" panose="020B0604020202020204" pitchFamily="34" charset="0"/>
              <a:buChar char="•"/>
            </a:pPr>
            <a:r>
              <a:rPr lang="en-US" sz="1400">
                <a:solidFill>
                  <a:srgbClr val="000000"/>
                </a:solidFill>
              </a:rPr>
              <a:t>5. Pharmacology</a:t>
            </a:r>
          </a:p>
          <a:p>
            <a:pPr marL="742950" lvl="1" indent="-285750">
              <a:spcBef>
                <a:spcPts val="300"/>
              </a:spcBef>
              <a:buFont typeface="Arial" panose="020B0604020202020204" pitchFamily="34" charset="0"/>
              <a:buChar char="•"/>
            </a:pPr>
            <a:r>
              <a:rPr lang="en-US" sz="1400">
                <a:solidFill>
                  <a:srgbClr val="000000"/>
                </a:solidFill>
              </a:rPr>
              <a:t>6. Chemistry</a:t>
            </a:r>
          </a:p>
          <a:p>
            <a:pPr marL="742950" lvl="1" indent="-285750">
              <a:spcBef>
                <a:spcPts val="300"/>
              </a:spcBef>
              <a:buFont typeface="Arial" panose="020B0604020202020204" pitchFamily="34" charset="0"/>
              <a:buChar char="•"/>
            </a:pPr>
            <a:r>
              <a:rPr lang="en-US" sz="1400">
                <a:solidFill>
                  <a:srgbClr val="000000"/>
                </a:solidFill>
              </a:rPr>
              <a:t>7. Translational medicine</a:t>
            </a:r>
          </a:p>
          <a:p>
            <a:pPr marL="742950" lvl="1" indent="-285750">
              <a:spcBef>
                <a:spcPts val="300"/>
              </a:spcBef>
              <a:buFont typeface="Arial" panose="020B0604020202020204" pitchFamily="34" charset="0"/>
              <a:buChar char="•"/>
            </a:pPr>
            <a:r>
              <a:rPr lang="en-US" sz="1400">
                <a:solidFill>
                  <a:srgbClr val="000000"/>
                </a:solidFill>
              </a:rPr>
              <a:t>8. Safety</a:t>
            </a:r>
          </a:p>
          <a:p>
            <a:pPr marL="742950" lvl="1" indent="-285750">
              <a:spcBef>
                <a:spcPts val="300"/>
              </a:spcBef>
              <a:buFont typeface="Arial" panose="020B0604020202020204" pitchFamily="34" charset="0"/>
              <a:buChar char="•"/>
            </a:pPr>
            <a:r>
              <a:rPr lang="en-US" sz="1400">
                <a:solidFill>
                  <a:srgbClr val="000000"/>
                </a:solidFill>
              </a:rPr>
              <a:t>9. Clinical</a:t>
            </a:r>
          </a:p>
          <a:p>
            <a:pPr marL="742950" lvl="1" indent="-285750">
              <a:spcBef>
                <a:spcPts val="300"/>
              </a:spcBef>
              <a:buFont typeface="Arial" panose="020B0604020202020204" pitchFamily="34" charset="0"/>
              <a:buChar char="•"/>
            </a:pPr>
            <a:r>
              <a:rPr lang="en-US" sz="1400">
                <a:solidFill>
                  <a:srgbClr val="000000"/>
                </a:solidFill>
              </a:rPr>
              <a:t>10. Differentiation</a:t>
            </a:r>
          </a:p>
          <a:p>
            <a:pPr>
              <a:spcBef>
                <a:spcPts val="300"/>
              </a:spcBef>
            </a:pPr>
            <a:r>
              <a:rPr lang="en-US" sz="1400" b="1">
                <a:solidFill>
                  <a:srgbClr val="000000"/>
                </a:solidFill>
              </a:rPr>
              <a:t>Slide 11: Summarize stage gate criteria that have been met &amp; outstanding gaps</a:t>
            </a:r>
          </a:p>
          <a:p>
            <a:pPr>
              <a:spcBef>
                <a:spcPts val="600"/>
              </a:spcBef>
            </a:pPr>
            <a:r>
              <a:rPr lang="en-US" sz="1400" b="1">
                <a:solidFill>
                  <a:srgbClr val="000000"/>
                </a:solidFill>
              </a:rPr>
              <a:t>Slide 12: Summarize strategy to Lead ID exit &amp; Lead Op entry, including success criteria</a:t>
            </a:r>
          </a:p>
          <a:p>
            <a:pPr>
              <a:spcBef>
                <a:spcPts val="600"/>
              </a:spcBef>
            </a:pPr>
            <a:r>
              <a:rPr lang="en-US" sz="1400" b="1">
                <a:solidFill>
                  <a:srgbClr val="000000"/>
                </a:solidFill>
              </a:rPr>
              <a:t>Slide 13: Summarize timeline to next stage gate, present ‘accelerated’ option</a:t>
            </a:r>
          </a:p>
          <a:p>
            <a:pPr>
              <a:spcBef>
                <a:spcPts val="600"/>
              </a:spcBef>
            </a:pPr>
            <a:r>
              <a:rPr lang="en-US" sz="1400" b="1">
                <a:solidFill>
                  <a:srgbClr val="000000"/>
                </a:solidFill>
              </a:rPr>
              <a:t>Slide 14: Summarize resources to next stage gate, present resource for ‘accelerated’ option</a:t>
            </a:r>
          </a:p>
          <a:p>
            <a:pPr>
              <a:spcBef>
                <a:spcPts val="600"/>
              </a:spcBef>
            </a:pPr>
            <a:r>
              <a:rPr lang="en-US" sz="1400" b="1">
                <a:solidFill>
                  <a:srgbClr val="000000"/>
                </a:solidFill>
              </a:rPr>
              <a:t>Slide 15: Repeat Decisions requested, with heatmap illustrated</a:t>
            </a:r>
          </a:p>
          <a:p>
            <a:pPr>
              <a:spcBef>
                <a:spcPts val="600"/>
              </a:spcBef>
            </a:pPr>
            <a:r>
              <a:rPr lang="en-US" sz="1400" b="1">
                <a:solidFill>
                  <a:srgbClr val="000000"/>
                </a:solidFill>
              </a:rPr>
              <a:t>Slide 16: Team membership</a:t>
            </a:r>
          </a:p>
        </p:txBody>
      </p:sp>
    </p:spTree>
    <p:extLst>
      <p:ext uri="{BB962C8B-B14F-4D97-AF65-F5344CB8AC3E}">
        <p14:creationId xmlns:p14="http://schemas.microsoft.com/office/powerpoint/2010/main" val="236088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Competition for HTT SM splice modulator is high</a:t>
            </a:r>
          </a:p>
        </p:txBody>
      </p:sp>
      <p:sp>
        <p:nvSpPr>
          <p:cNvPr id="19" name="TextBox 18">
            <a:extLst>
              <a:ext uri="{FF2B5EF4-FFF2-40B4-BE49-F238E27FC236}">
                <a16:creationId xmlns:a16="http://schemas.microsoft.com/office/drawing/2014/main" id="{0FD90463-B812-44F9-8CE5-E3CDCF6CD484}"/>
              </a:ext>
            </a:extLst>
          </p:cNvPr>
          <p:cNvSpPr txBox="1"/>
          <p:nvPr/>
        </p:nvSpPr>
        <p:spPr>
          <a:xfrm>
            <a:off x="458555" y="1208014"/>
            <a:ext cx="184731" cy="923330"/>
          </a:xfrm>
          <a:prstGeom prst="rect">
            <a:avLst/>
          </a:prstGeom>
          <a:noFill/>
        </p:spPr>
        <p:txBody>
          <a:bodyPr wrap="none" rtlCol="0">
            <a:spAutoFit/>
          </a:bodyPr>
          <a:lstStyle/>
          <a:p>
            <a:pPr defTabSz="457189">
              <a:defRPr/>
            </a:pPr>
            <a:endParaRPr lang="en-US">
              <a:solidFill>
                <a:srgbClr val="2573BA"/>
              </a:solidFill>
              <a:latin typeface="Arial"/>
            </a:endParaRPr>
          </a:p>
          <a:p>
            <a:pPr defTabSz="457189">
              <a:defRPr/>
            </a:pPr>
            <a:endParaRPr lang="en-US">
              <a:solidFill>
                <a:srgbClr val="2573BA"/>
              </a:solidFill>
              <a:latin typeface="Arial"/>
            </a:endParaRPr>
          </a:p>
          <a:p>
            <a:pPr defTabSz="457189">
              <a:defRPr/>
            </a:pPr>
            <a:endParaRPr lang="en-US">
              <a:solidFill>
                <a:srgbClr val="2573BA"/>
              </a:solidFill>
              <a:latin typeface="Arial"/>
            </a:endParaRPr>
          </a:p>
        </p:txBody>
      </p:sp>
      <p:grpSp>
        <p:nvGrpSpPr>
          <p:cNvPr id="20" name="Group 19">
            <a:extLst>
              <a:ext uri="{FF2B5EF4-FFF2-40B4-BE49-F238E27FC236}">
                <a16:creationId xmlns:a16="http://schemas.microsoft.com/office/drawing/2014/main" id="{D616B76D-4EB1-40E2-B343-FF7E7C79F4D4}"/>
              </a:ext>
            </a:extLst>
          </p:cNvPr>
          <p:cNvGrpSpPr/>
          <p:nvPr/>
        </p:nvGrpSpPr>
        <p:grpSpPr>
          <a:xfrm>
            <a:off x="2816762" y="1143924"/>
            <a:ext cx="2124217" cy="1484727"/>
            <a:chOff x="3875781" y="1053199"/>
            <a:chExt cx="2124214" cy="1484727"/>
          </a:xfrm>
        </p:grpSpPr>
        <p:sp>
          <p:nvSpPr>
            <p:cNvPr id="21" name="TextBox 20">
              <a:extLst>
                <a:ext uri="{FF2B5EF4-FFF2-40B4-BE49-F238E27FC236}">
                  <a16:creationId xmlns:a16="http://schemas.microsoft.com/office/drawing/2014/main" id="{D9BDD745-6B1F-4AC1-9F4F-D1772D785BA2}"/>
                </a:ext>
              </a:extLst>
            </p:cNvPr>
            <p:cNvSpPr txBox="1"/>
            <p:nvPr/>
          </p:nvSpPr>
          <p:spPr>
            <a:xfrm>
              <a:off x="4107324" y="2260927"/>
              <a:ext cx="16611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189">
                <a:defRPr/>
              </a:pPr>
              <a:r>
                <a:rPr lang="en-US" sz="1200">
                  <a:solidFill>
                    <a:srgbClr val="2573BA"/>
                  </a:solidFill>
                  <a:latin typeface="Arial"/>
                </a:rPr>
                <a:t>11 WO &amp; US Patents</a:t>
              </a:r>
              <a:endParaRPr lang="en-US">
                <a:solidFill>
                  <a:srgbClr val="2573BA"/>
                </a:solidFill>
                <a:latin typeface="Arial"/>
                <a:cs typeface="Arial"/>
              </a:endParaRPr>
            </a:p>
          </p:txBody>
        </p:sp>
        <p:pic>
          <p:nvPicPr>
            <p:cNvPr id="22" name="Picture 21">
              <a:extLst>
                <a:ext uri="{FF2B5EF4-FFF2-40B4-BE49-F238E27FC236}">
                  <a16:creationId xmlns:a16="http://schemas.microsoft.com/office/drawing/2014/main" id="{87A4F2A6-9A6E-468F-A8AC-B2B6146EA67D}"/>
                </a:ext>
              </a:extLst>
            </p:cNvPr>
            <p:cNvPicPr>
              <a:picLocks noChangeAspect="1"/>
            </p:cNvPicPr>
            <p:nvPr/>
          </p:nvPicPr>
          <p:blipFill>
            <a:blip r:embed="rId4"/>
            <a:stretch>
              <a:fillRect/>
            </a:stretch>
          </p:blipFill>
          <p:spPr>
            <a:xfrm>
              <a:off x="3875781" y="1053199"/>
              <a:ext cx="2124214" cy="1140022"/>
            </a:xfrm>
            <a:prstGeom prst="rect">
              <a:avLst/>
            </a:prstGeom>
          </p:spPr>
        </p:pic>
      </p:grpSp>
      <p:grpSp>
        <p:nvGrpSpPr>
          <p:cNvPr id="23" name="Group 22">
            <a:extLst>
              <a:ext uri="{FF2B5EF4-FFF2-40B4-BE49-F238E27FC236}">
                <a16:creationId xmlns:a16="http://schemas.microsoft.com/office/drawing/2014/main" id="{847C808E-40DA-4A65-8586-C848F4977604}"/>
              </a:ext>
            </a:extLst>
          </p:cNvPr>
          <p:cNvGrpSpPr/>
          <p:nvPr/>
        </p:nvGrpSpPr>
        <p:grpSpPr>
          <a:xfrm>
            <a:off x="6377247" y="1154944"/>
            <a:ext cx="2215324" cy="2111993"/>
            <a:chOff x="6630077" y="450945"/>
            <a:chExt cx="1661486" cy="1583997"/>
          </a:xfrm>
        </p:grpSpPr>
        <p:sp>
          <p:nvSpPr>
            <p:cNvPr id="24" name="TextBox 23">
              <a:extLst>
                <a:ext uri="{FF2B5EF4-FFF2-40B4-BE49-F238E27FC236}">
                  <a16:creationId xmlns:a16="http://schemas.microsoft.com/office/drawing/2014/main" id="{A0D52290-BA7E-420A-AAA0-B146AEBC4647}"/>
                </a:ext>
              </a:extLst>
            </p:cNvPr>
            <p:cNvSpPr txBox="1"/>
            <p:nvPr/>
          </p:nvSpPr>
          <p:spPr>
            <a:xfrm>
              <a:off x="6837713" y="1345781"/>
              <a:ext cx="1266808"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189">
                <a:defRPr/>
              </a:pPr>
              <a:r>
                <a:rPr lang="en-US" sz="1200">
                  <a:solidFill>
                    <a:srgbClr val="2573BA"/>
                  </a:solidFill>
                  <a:latin typeface="Arial"/>
                </a:rPr>
                <a:t>11 WO &amp; US Patents</a:t>
              </a:r>
              <a:endParaRPr lang="en-US">
                <a:solidFill>
                  <a:srgbClr val="2573BA"/>
                </a:solidFill>
                <a:latin typeface="Arial"/>
                <a:cs typeface="Arial"/>
              </a:endParaRPr>
            </a:p>
          </p:txBody>
        </p:sp>
        <p:pic>
          <p:nvPicPr>
            <p:cNvPr id="25" name="Picture 24">
              <a:extLst>
                <a:ext uri="{FF2B5EF4-FFF2-40B4-BE49-F238E27FC236}">
                  <a16:creationId xmlns:a16="http://schemas.microsoft.com/office/drawing/2014/main" id="{5E1972E9-7834-486B-A2D2-0B1A668E9398}"/>
                </a:ext>
              </a:extLst>
            </p:cNvPr>
            <p:cNvPicPr>
              <a:picLocks noChangeAspect="1"/>
            </p:cNvPicPr>
            <p:nvPr/>
          </p:nvPicPr>
          <p:blipFill>
            <a:blip r:embed="rId5"/>
            <a:stretch>
              <a:fillRect/>
            </a:stretch>
          </p:blipFill>
          <p:spPr>
            <a:xfrm>
              <a:off x="6630077" y="450945"/>
              <a:ext cx="1661486" cy="857859"/>
            </a:xfrm>
            <a:prstGeom prst="rect">
              <a:avLst/>
            </a:prstGeom>
          </p:spPr>
        </p:pic>
        <p:sp>
          <p:nvSpPr>
            <p:cNvPr id="26" name="Arrow: Down 25">
              <a:extLst>
                <a:ext uri="{FF2B5EF4-FFF2-40B4-BE49-F238E27FC236}">
                  <a16:creationId xmlns:a16="http://schemas.microsoft.com/office/drawing/2014/main" id="{BDA89088-AB31-48C7-9041-54571D51CEF4}"/>
                </a:ext>
              </a:extLst>
            </p:cNvPr>
            <p:cNvSpPr/>
            <p:nvPr/>
          </p:nvSpPr>
          <p:spPr>
            <a:xfrm>
              <a:off x="7349205" y="1563242"/>
              <a:ext cx="209804" cy="4717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grpSp>
      <p:grpSp>
        <p:nvGrpSpPr>
          <p:cNvPr id="27" name="Group 26">
            <a:extLst>
              <a:ext uri="{FF2B5EF4-FFF2-40B4-BE49-F238E27FC236}">
                <a16:creationId xmlns:a16="http://schemas.microsoft.com/office/drawing/2014/main" id="{7A90F6CF-C891-4372-A536-13EFD4E022B9}"/>
              </a:ext>
            </a:extLst>
          </p:cNvPr>
          <p:cNvGrpSpPr/>
          <p:nvPr/>
        </p:nvGrpSpPr>
        <p:grpSpPr>
          <a:xfrm>
            <a:off x="379644" y="1143924"/>
            <a:ext cx="2252663" cy="4365502"/>
            <a:chOff x="6786205" y="1029122"/>
            <a:chExt cx="2252663" cy="4595262"/>
          </a:xfrm>
        </p:grpSpPr>
        <p:pic>
          <p:nvPicPr>
            <p:cNvPr id="28" name="Picture 27">
              <a:extLst>
                <a:ext uri="{FF2B5EF4-FFF2-40B4-BE49-F238E27FC236}">
                  <a16:creationId xmlns:a16="http://schemas.microsoft.com/office/drawing/2014/main" id="{7B43ABD0-80FF-4D3F-B653-10A2B4C41A19}"/>
                </a:ext>
              </a:extLst>
            </p:cNvPr>
            <p:cNvPicPr>
              <a:picLocks noChangeAspect="1"/>
            </p:cNvPicPr>
            <p:nvPr/>
          </p:nvPicPr>
          <p:blipFill>
            <a:blip r:embed="rId6"/>
            <a:stretch>
              <a:fillRect/>
            </a:stretch>
          </p:blipFill>
          <p:spPr>
            <a:xfrm>
              <a:off x="6984190" y="1029122"/>
              <a:ext cx="1779101" cy="1167091"/>
            </a:xfrm>
            <a:prstGeom prst="rect">
              <a:avLst/>
            </a:prstGeom>
          </p:spPr>
        </p:pic>
        <p:graphicFrame>
          <p:nvGraphicFramePr>
            <p:cNvPr id="29" name="Object 28">
              <a:extLst>
                <a:ext uri="{FF2B5EF4-FFF2-40B4-BE49-F238E27FC236}">
                  <a16:creationId xmlns:a16="http://schemas.microsoft.com/office/drawing/2014/main" id="{04966738-C626-4AF6-BF56-5DE95F6D9EEB}"/>
                </a:ext>
              </a:extLst>
            </p:cNvPr>
            <p:cNvGraphicFramePr>
              <a:graphicFrameLocks noChangeAspect="1"/>
            </p:cNvGraphicFramePr>
            <p:nvPr/>
          </p:nvGraphicFramePr>
          <p:xfrm>
            <a:off x="6786205" y="3627478"/>
            <a:ext cx="2252663" cy="1996906"/>
          </p:xfrm>
          <a:graphic>
            <a:graphicData uri="http://schemas.openxmlformats.org/presentationml/2006/ole">
              <mc:AlternateContent xmlns:mc="http://schemas.openxmlformats.org/markup-compatibility/2006">
                <mc:Choice xmlns:v="urn:schemas-microsoft-com:vml" Requires="v">
                  <p:oleObj spid="_x0000_s185353" name="CS ChemDraw Drawing" r:id="rId7" imgW="2252324" imgH="1998279" progId="ChemDraw.Document.6.0">
                    <p:embed/>
                  </p:oleObj>
                </mc:Choice>
                <mc:Fallback>
                  <p:oleObj name="CS ChemDraw Drawing" r:id="rId7" imgW="2252324" imgH="1998279" progId="ChemDraw.Document.6.0">
                    <p:embed/>
                    <p:pic>
                      <p:nvPicPr>
                        <p:cNvPr id="29" name="Object 28">
                          <a:extLst>
                            <a:ext uri="{FF2B5EF4-FFF2-40B4-BE49-F238E27FC236}">
                              <a16:creationId xmlns:a16="http://schemas.microsoft.com/office/drawing/2014/main" id="{04966738-C626-4AF6-BF56-5DE95F6D9EEB}"/>
                            </a:ext>
                          </a:extLst>
                        </p:cNvPr>
                        <p:cNvPicPr/>
                        <p:nvPr/>
                      </p:nvPicPr>
                      <p:blipFill>
                        <a:blip r:embed="rId8"/>
                        <a:stretch>
                          <a:fillRect/>
                        </a:stretch>
                      </p:blipFill>
                      <p:spPr>
                        <a:xfrm>
                          <a:off x="6786205" y="3627478"/>
                          <a:ext cx="2252663" cy="1996906"/>
                        </a:xfrm>
                        <a:prstGeom prst="rect">
                          <a:avLst/>
                        </a:prstGeom>
                      </p:spPr>
                    </p:pic>
                  </p:oleObj>
                </mc:Fallback>
              </mc:AlternateContent>
            </a:graphicData>
          </a:graphic>
        </p:graphicFrame>
      </p:grpSp>
      <p:sp>
        <p:nvSpPr>
          <p:cNvPr id="30" name="Arrow: Down 29">
            <a:extLst>
              <a:ext uri="{FF2B5EF4-FFF2-40B4-BE49-F238E27FC236}">
                <a16:creationId xmlns:a16="http://schemas.microsoft.com/office/drawing/2014/main" id="{3ADFE8D6-4455-4960-95D0-A95334167111}"/>
              </a:ext>
            </a:extLst>
          </p:cNvPr>
          <p:cNvSpPr/>
          <p:nvPr/>
        </p:nvSpPr>
        <p:spPr>
          <a:xfrm>
            <a:off x="3674014" y="2638005"/>
            <a:ext cx="279739" cy="6289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sp>
        <p:nvSpPr>
          <p:cNvPr id="31" name="Arrow: Down 30">
            <a:extLst>
              <a:ext uri="{FF2B5EF4-FFF2-40B4-BE49-F238E27FC236}">
                <a16:creationId xmlns:a16="http://schemas.microsoft.com/office/drawing/2014/main" id="{7AB4FDF4-3E10-4895-9298-90927CF29988}"/>
              </a:ext>
            </a:extLst>
          </p:cNvPr>
          <p:cNvSpPr/>
          <p:nvPr/>
        </p:nvSpPr>
        <p:spPr>
          <a:xfrm>
            <a:off x="1197048" y="2638005"/>
            <a:ext cx="279739" cy="6289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graphicFrame>
        <p:nvGraphicFramePr>
          <p:cNvPr id="32" name="Object 31">
            <a:extLst>
              <a:ext uri="{FF2B5EF4-FFF2-40B4-BE49-F238E27FC236}">
                <a16:creationId xmlns:a16="http://schemas.microsoft.com/office/drawing/2014/main" id="{6A13F619-60AF-4507-A4D4-4020A279C803}"/>
              </a:ext>
            </a:extLst>
          </p:cNvPr>
          <p:cNvGraphicFramePr>
            <a:graphicFrameLocks noChangeAspect="1"/>
          </p:cNvGraphicFramePr>
          <p:nvPr/>
        </p:nvGraphicFramePr>
        <p:xfrm>
          <a:off x="1551219" y="2855126"/>
          <a:ext cx="523875" cy="192088"/>
        </p:xfrm>
        <a:graphic>
          <a:graphicData uri="http://schemas.openxmlformats.org/presentationml/2006/ole">
            <mc:AlternateContent xmlns:mc="http://schemas.openxmlformats.org/markup-compatibility/2006">
              <mc:Choice xmlns:v="urn:schemas-microsoft-com:vml" Requires="v">
                <p:oleObj spid="_x0000_s185354" name="CS ChemDraw Drawing" r:id="rId9" imgW="523849" imgH="191353" progId="ChemDraw.Document.6.0">
                  <p:embed/>
                </p:oleObj>
              </mc:Choice>
              <mc:Fallback>
                <p:oleObj name="CS ChemDraw Drawing" r:id="rId9" imgW="523849" imgH="191353" progId="ChemDraw.Document.6.0">
                  <p:embed/>
                  <p:pic>
                    <p:nvPicPr>
                      <p:cNvPr id="32" name="Object 31">
                        <a:extLst>
                          <a:ext uri="{FF2B5EF4-FFF2-40B4-BE49-F238E27FC236}">
                            <a16:creationId xmlns:a16="http://schemas.microsoft.com/office/drawing/2014/main" id="{6A13F619-60AF-4507-A4D4-4020A279C803}"/>
                          </a:ext>
                        </a:extLst>
                      </p:cNvPr>
                      <p:cNvPicPr/>
                      <p:nvPr/>
                    </p:nvPicPr>
                    <p:blipFill>
                      <a:blip r:embed="rId10"/>
                      <a:stretch>
                        <a:fillRect/>
                      </a:stretch>
                    </p:blipFill>
                    <p:spPr>
                      <a:xfrm>
                        <a:off x="1551219" y="2855126"/>
                        <a:ext cx="523875" cy="192088"/>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AC772410-8908-4487-8997-A842792346C5}"/>
              </a:ext>
            </a:extLst>
          </p:cNvPr>
          <p:cNvGraphicFramePr>
            <a:graphicFrameLocks noChangeAspect="1"/>
          </p:cNvGraphicFramePr>
          <p:nvPr/>
        </p:nvGraphicFramePr>
        <p:xfrm>
          <a:off x="6784950" y="2855633"/>
          <a:ext cx="525462" cy="193675"/>
        </p:xfrm>
        <a:graphic>
          <a:graphicData uri="http://schemas.openxmlformats.org/presentationml/2006/ole">
            <mc:AlternateContent xmlns:mc="http://schemas.openxmlformats.org/markup-compatibility/2006">
              <mc:Choice xmlns:v="urn:schemas-microsoft-com:vml" Requires="v">
                <p:oleObj spid="_x0000_s185355" name="CS ChemDraw Drawing" r:id="rId11" imgW="525558" imgH="193916" progId="ChemDraw.Document.6.0">
                  <p:embed/>
                </p:oleObj>
              </mc:Choice>
              <mc:Fallback>
                <p:oleObj name="CS ChemDraw Drawing" r:id="rId11" imgW="525558" imgH="193916" progId="ChemDraw.Document.6.0">
                  <p:embed/>
                  <p:pic>
                    <p:nvPicPr>
                      <p:cNvPr id="33" name="Object 32">
                        <a:extLst>
                          <a:ext uri="{FF2B5EF4-FFF2-40B4-BE49-F238E27FC236}">
                            <a16:creationId xmlns:a16="http://schemas.microsoft.com/office/drawing/2014/main" id="{AC772410-8908-4487-8997-A842792346C5}"/>
                          </a:ext>
                        </a:extLst>
                      </p:cNvPr>
                      <p:cNvPicPr/>
                      <p:nvPr/>
                    </p:nvPicPr>
                    <p:blipFill>
                      <a:blip r:embed="rId12"/>
                      <a:stretch>
                        <a:fillRect/>
                      </a:stretch>
                    </p:blipFill>
                    <p:spPr>
                      <a:xfrm>
                        <a:off x="6784950" y="2855633"/>
                        <a:ext cx="525462" cy="193675"/>
                      </a:xfrm>
                      <a:prstGeom prst="rect">
                        <a:avLst/>
                      </a:prstGeom>
                    </p:spPr>
                  </p:pic>
                </p:oleObj>
              </mc:Fallback>
            </mc:AlternateContent>
          </a:graphicData>
        </a:graphic>
      </p:graphicFrame>
      <p:graphicFrame>
        <p:nvGraphicFramePr>
          <p:cNvPr id="34" name="Object 33">
            <a:extLst>
              <a:ext uri="{FF2B5EF4-FFF2-40B4-BE49-F238E27FC236}">
                <a16:creationId xmlns:a16="http://schemas.microsoft.com/office/drawing/2014/main" id="{FD1ABFB3-4353-4FF3-AF35-A6036852CE44}"/>
              </a:ext>
            </a:extLst>
          </p:cNvPr>
          <p:cNvGraphicFramePr>
            <a:graphicFrameLocks noChangeAspect="1"/>
          </p:cNvGraphicFramePr>
          <p:nvPr/>
        </p:nvGraphicFramePr>
        <p:xfrm>
          <a:off x="4022957" y="2855126"/>
          <a:ext cx="681037" cy="193675"/>
        </p:xfrm>
        <a:graphic>
          <a:graphicData uri="http://schemas.openxmlformats.org/presentationml/2006/ole">
            <mc:AlternateContent xmlns:mc="http://schemas.openxmlformats.org/markup-compatibility/2006">
              <mc:Choice xmlns:v="urn:schemas-microsoft-com:vml" Requires="v">
                <p:oleObj spid="_x0000_s185356" name="CS ChemDraw Drawing" r:id="rId13" imgW="681332" imgH="193916" progId="ChemDraw.Document.6.0">
                  <p:embed/>
                </p:oleObj>
              </mc:Choice>
              <mc:Fallback>
                <p:oleObj name="CS ChemDraw Drawing" r:id="rId13" imgW="681332" imgH="193916" progId="ChemDraw.Document.6.0">
                  <p:embed/>
                  <p:pic>
                    <p:nvPicPr>
                      <p:cNvPr id="34" name="Object 33">
                        <a:extLst>
                          <a:ext uri="{FF2B5EF4-FFF2-40B4-BE49-F238E27FC236}">
                            <a16:creationId xmlns:a16="http://schemas.microsoft.com/office/drawing/2014/main" id="{FD1ABFB3-4353-4FF3-AF35-A6036852CE44}"/>
                          </a:ext>
                        </a:extLst>
                      </p:cNvPr>
                      <p:cNvPicPr/>
                      <p:nvPr/>
                    </p:nvPicPr>
                    <p:blipFill>
                      <a:blip r:embed="rId14"/>
                      <a:stretch>
                        <a:fillRect/>
                      </a:stretch>
                    </p:blipFill>
                    <p:spPr>
                      <a:xfrm>
                        <a:off x="4022957" y="2855126"/>
                        <a:ext cx="681037" cy="193675"/>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198DE2C5-07FC-4D42-B23E-3CD2487C64E5}"/>
              </a:ext>
            </a:extLst>
          </p:cNvPr>
          <p:cNvGraphicFramePr>
            <a:graphicFrameLocks noChangeAspect="1"/>
          </p:cNvGraphicFramePr>
          <p:nvPr/>
        </p:nvGraphicFramePr>
        <p:xfrm>
          <a:off x="5418369" y="3648876"/>
          <a:ext cx="4114800" cy="2605088"/>
        </p:xfrm>
        <a:graphic>
          <a:graphicData uri="http://schemas.openxmlformats.org/presentationml/2006/ole">
            <mc:AlternateContent xmlns:mc="http://schemas.openxmlformats.org/markup-compatibility/2006">
              <mc:Choice xmlns:v="urn:schemas-microsoft-com:vml" Requires="v">
                <p:oleObj spid="_x0000_s185357" name="CS ChemDraw Drawing" r:id="rId15" imgW="4329462" imgH="2741781" progId="ChemDraw.Document.6.0">
                  <p:embed/>
                </p:oleObj>
              </mc:Choice>
              <mc:Fallback>
                <p:oleObj name="CS ChemDraw Drawing" r:id="rId15" imgW="4329462" imgH="2741781" progId="ChemDraw.Document.6.0">
                  <p:embed/>
                  <p:pic>
                    <p:nvPicPr>
                      <p:cNvPr id="35" name="Object 34">
                        <a:extLst>
                          <a:ext uri="{FF2B5EF4-FFF2-40B4-BE49-F238E27FC236}">
                            <a16:creationId xmlns:a16="http://schemas.microsoft.com/office/drawing/2014/main" id="{198DE2C5-07FC-4D42-B23E-3CD2487C64E5}"/>
                          </a:ext>
                        </a:extLst>
                      </p:cNvPr>
                      <p:cNvPicPr/>
                      <p:nvPr/>
                    </p:nvPicPr>
                    <p:blipFill>
                      <a:blip r:embed="rId16"/>
                      <a:stretch>
                        <a:fillRect/>
                      </a:stretch>
                    </p:blipFill>
                    <p:spPr>
                      <a:xfrm>
                        <a:off x="5418369" y="3648876"/>
                        <a:ext cx="4114800" cy="2605088"/>
                      </a:xfrm>
                      <a:prstGeom prst="rect">
                        <a:avLst/>
                      </a:prstGeom>
                    </p:spPr>
                  </p:pic>
                </p:oleObj>
              </mc:Fallback>
            </mc:AlternateContent>
          </a:graphicData>
        </a:graphic>
      </p:graphicFrame>
      <p:pic>
        <p:nvPicPr>
          <p:cNvPr id="36" name="Picture 35">
            <a:extLst>
              <a:ext uri="{FF2B5EF4-FFF2-40B4-BE49-F238E27FC236}">
                <a16:creationId xmlns:a16="http://schemas.microsoft.com/office/drawing/2014/main" id="{22248981-32EC-4E06-99E3-932796AC9602}"/>
              </a:ext>
            </a:extLst>
          </p:cNvPr>
          <p:cNvPicPr>
            <a:picLocks noChangeAspect="1"/>
          </p:cNvPicPr>
          <p:nvPr/>
        </p:nvPicPr>
        <p:blipFill>
          <a:blip r:embed="rId17"/>
          <a:stretch>
            <a:fillRect/>
          </a:stretch>
        </p:blipFill>
        <p:spPr>
          <a:xfrm>
            <a:off x="9221513" y="1276829"/>
            <a:ext cx="2676531" cy="987090"/>
          </a:xfrm>
          <a:prstGeom prst="rect">
            <a:avLst/>
          </a:prstGeom>
        </p:spPr>
      </p:pic>
      <p:sp>
        <p:nvSpPr>
          <p:cNvPr id="37" name="Arrow: Down 36">
            <a:extLst>
              <a:ext uri="{FF2B5EF4-FFF2-40B4-BE49-F238E27FC236}">
                <a16:creationId xmlns:a16="http://schemas.microsoft.com/office/drawing/2014/main" id="{30ACA9BF-A06D-45AE-9332-A1B86B006E54}"/>
              </a:ext>
            </a:extLst>
          </p:cNvPr>
          <p:cNvSpPr/>
          <p:nvPr/>
        </p:nvSpPr>
        <p:spPr>
          <a:xfrm>
            <a:off x="10477680" y="2638003"/>
            <a:ext cx="279739" cy="62893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graphicFrame>
        <p:nvGraphicFramePr>
          <p:cNvPr id="38" name="Object 37">
            <a:extLst>
              <a:ext uri="{FF2B5EF4-FFF2-40B4-BE49-F238E27FC236}">
                <a16:creationId xmlns:a16="http://schemas.microsoft.com/office/drawing/2014/main" id="{02F81621-94D3-4B53-822A-79FC088FD287}"/>
              </a:ext>
            </a:extLst>
          </p:cNvPr>
          <p:cNvGraphicFramePr>
            <a:graphicFrameLocks noChangeAspect="1"/>
          </p:cNvGraphicFramePr>
          <p:nvPr/>
        </p:nvGraphicFramePr>
        <p:xfrm>
          <a:off x="9796694" y="2855126"/>
          <a:ext cx="679450" cy="192088"/>
        </p:xfrm>
        <a:graphic>
          <a:graphicData uri="http://schemas.openxmlformats.org/presentationml/2006/ole">
            <mc:AlternateContent xmlns:mc="http://schemas.openxmlformats.org/markup-compatibility/2006">
              <mc:Choice xmlns:v="urn:schemas-microsoft-com:vml" Requires="v">
                <p:oleObj spid="_x0000_s185358" name="CS ChemDraw Drawing" r:id="rId18" imgW="679063" imgH="191353" progId="ChemDraw.Document.6.0">
                  <p:embed/>
                </p:oleObj>
              </mc:Choice>
              <mc:Fallback>
                <p:oleObj name="CS ChemDraw Drawing" r:id="rId18" imgW="679063" imgH="191353" progId="ChemDraw.Document.6.0">
                  <p:embed/>
                  <p:pic>
                    <p:nvPicPr>
                      <p:cNvPr id="38" name="Object 37">
                        <a:extLst>
                          <a:ext uri="{FF2B5EF4-FFF2-40B4-BE49-F238E27FC236}">
                            <a16:creationId xmlns:a16="http://schemas.microsoft.com/office/drawing/2014/main" id="{02F81621-94D3-4B53-822A-79FC088FD287}"/>
                          </a:ext>
                        </a:extLst>
                      </p:cNvPr>
                      <p:cNvPicPr/>
                      <p:nvPr/>
                    </p:nvPicPr>
                    <p:blipFill>
                      <a:blip r:embed="rId19"/>
                      <a:stretch>
                        <a:fillRect/>
                      </a:stretch>
                    </p:blipFill>
                    <p:spPr>
                      <a:xfrm>
                        <a:off x="9796694" y="2855126"/>
                        <a:ext cx="679450" cy="192088"/>
                      </a:xfrm>
                      <a:prstGeom prst="rect">
                        <a:avLst/>
                      </a:prstGeom>
                    </p:spPr>
                  </p:pic>
                </p:oleObj>
              </mc:Fallback>
            </mc:AlternateContent>
          </a:graphicData>
        </a:graphic>
      </p:graphicFrame>
      <p:graphicFrame>
        <p:nvGraphicFramePr>
          <p:cNvPr id="39" name="Object 38">
            <a:extLst>
              <a:ext uri="{FF2B5EF4-FFF2-40B4-BE49-F238E27FC236}">
                <a16:creationId xmlns:a16="http://schemas.microsoft.com/office/drawing/2014/main" id="{E725BCA9-E664-4683-AC81-5C8462511E53}"/>
              </a:ext>
            </a:extLst>
          </p:cNvPr>
          <p:cNvGraphicFramePr>
            <a:graphicFrameLocks noChangeAspect="1"/>
          </p:cNvGraphicFramePr>
          <p:nvPr/>
        </p:nvGraphicFramePr>
        <p:xfrm>
          <a:off x="10093674" y="3422732"/>
          <a:ext cx="1047750" cy="3055938"/>
        </p:xfrm>
        <a:graphic>
          <a:graphicData uri="http://schemas.openxmlformats.org/presentationml/2006/ole">
            <mc:AlternateContent xmlns:mc="http://schemas.openxmlformats.org/markup-compatibility/2006">
              <mc:Choice xmlns:v="urn:schemas-microsoft-com:vml" Requires="v">
                <p:oleObj spid="_x0000_s185359" name="CS ChemDraw Drawing" r:id="rId20" imgW="1102251" imgH="3214274" progId="ChemDraw.Document.6.0">
                  <p:embed/>
                </p:oleObj>
              </mc:Choice>
              <mc:Fallback>
                <p:oleObj name="CS ChemDraw Drawing" r:id="rId20" imgW="1102251" imgH="3214274" progId="ChemDraw.Document.6.0">
                  <p:embed/>
                  <p:pic>
                    <p:nvPicPr>
                      <p:cNvPr id="39" name="Object 38">
                        <a:extLst>
                          <a:ext uri="{FF2B5EF4-FFF2-40B4-BE49-F238E27FC236}">
                            <a16:creationId xmlns:a16="http://schemas.microsoft.com/office/drawing/2014/main" id="{E725BCA9-E664-4683-AC81-5C8462511E53}"/>
                          </a:ext>
                        </a:extLst>
                      </p:cNvPr>
                      <p:cNvPicPr/>
                      <p:nvPr/>
                    </p:nvPicPr>
                    <p:blipFill>
                      <a:blip r:embed="rId21"/>
                      <a:stretch>
                        <a:fillRect/>
                      </a:stretch>
                    </p:blipFill>
                    <p:spPr>
                      <a:xfrm>
                        <a:off x="10093674" y="3422732"/>
                        <a:ext cx="1047750" cy="3055938"/>
                      </a:xfrm>
                      <a:prstGeom prst="rect">
                        <a:avLst/>
                      </a:prstGeom>
                    </p:spPr>
                  </p:pic>
                </p:oleObj>
              </mc:Fallback>
            </mc:AlternateContent>
          </a:graphicData>
        </a:graphic>
      </p:graphicFrame>
      <p:sp>
        <p:nvSpPr>
          <p:cNvPr id="40" name="TextBox 39">
            <a:extLst>
              <a:ext uri="{FF2B5EF4-FFF2-40B4-BE49-F238E27FC236}">
                <a16:creationId xmlns:a16="http://schemas.microsoft.com/office/drawing/2014/main" id="{0B58B4C5-A2C0-45F7-ACA4-8BDEFE08A802}"/>
              </a:ext>
            </a:extLst>
          </p:cNvPr>
          <p:cNvSpPr txBox="1"/>
          <p:nvPr/>
        </p:nvSpPr>
        <p:spPr>
          <a:xfrm>
            <a:off x="10115582" y="2348056"/>
            <a:ext cx="16890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189">
              <a:defRPr/>
            </a:pPr>
            <a:r>
              <a:rPr lang="en-US" sz="1200">
                <a:solidFill>
                  <a:srgbClr val="2573BA"/>
                </a:solidFill>
                <a:latin typeface="Arial"/>
              </a:rPr>
              <a:t>4 WO Patents</a:t>
            </a:r>
            <a:endParaRPr lang="en-US">
              <a:solidFill>
                <a:srgbClr val="2573BA"/>
              </a:solidFill>
              <a:latin typeface="Arial"/>
              <a:cs typeface="Arial"/>
            </a:endParaRPr>
          </a:p>
        </p:txBody>
      </p:sp>
      <p:graphicFrame>
        <p:nvGraphicFramePr>
          <p:cNvPr id="41" name="Object 40">
            <a:extLst>
              <a:ext uri="{FF2B5EF4-FFF2-40B4-BE49-F238E27FC236}">
                <a16:creationId xmlns:a16="http://schemas.microsoft.com/office/drawing/2014/main" id="{D4906787-42AC-4505-A8F9-74D70B517781}"/>
              </a:ext>
            </a:extLst>
          </p:cNvPr>
          <p:cNvGraphicFramePr>
            <a:graphicFrameLocks noChangeAspect="1"/>
          </p:cNvGraphicFramePr>
          <p:nvPr/>
        </p:nvGraphicFramePr>
        <p:xfrm>
          <a:off x="3329219" y="3463139"/>
          <a:ext cx="987425" cy="2994025"/>
        </p:xfrm>
        <a:graphic>
          <a:graphicData uri="http://schemas.openxmlformats.org/presentationml/2006/ole">
            <mc:AlternateContent xmlns:mc="http://schemas.openxmlformats.org/markup-compatibility/2006">
              <mc:Choice xmlns:v="urn:schemas-microsoft-com:vml" Requires="v">
                <p:oleObj spid="_x0000_s185360" name="CS ChemDraw Drawing" r:id="rId22" imgW="1039075" imgH="3153001" progId="ChemDraw.Document.6.0">
                  <p:embed/>
                </p:oleObj>
              </mc:Choice>
              <mc:Fallback>
                <p:oleObj name="CS ChemDraw Drawing" r:id="rId22" imgW="1039075" imgH="3153001" progId="ChemDraw.Document.6.0">
                  <p:embed/>
                  <p:pic>
                    <p:nvPicPr>
                      <p:cNvPr id="41" name="Object 40">
                        <a:extLst>
                          <a:ext uri="{FF2B5EF4-FFF2-40B4-BE49-F238E27FC236}">
                            <a16:creationId xmlns:a16="http://schemas.microsoft.com/office/drawing/2014/main" id="{D4906787-42AC-4505-A8F9-74D70B517781}"/>
                          </a:ext>
                        </a:extLst>
                      </p:cNvPr>
                      <p:cNvPicPr/>
                      <p:nvPr/>
                    </p:nvPicPr>
                    <p:blipFill>
                      <a:blip r:embed="rId23"/>
                      <a:stretch>
                        <a:fillRect/>
                      </a:stretch>
                    </p:blipFill>
                    <p:spPr>
                      <a:xfrm>
                        <a:off x="3329219" y="3463139"/>
                        <a:ext cx="987425" cy="2994025"/>
                      </a:xfrm>
                      <a:prstGeom prst="rect">
                        <a:avLst/>
                      </a:prstGeom>
                    </p:spPr>
                  </p:pic>
                </p:oleObj>
              </mc:Fallback>
            </mc:AlternateContent>
          </a:graphicData>
        </a:graphic>
      </p:graphicFrame>
      <p:sp>
        <p:nvSpPr>
          <p:cNvPr id="42" name="Rectangle 41">
            <a:extLst>
              <a:ext uri="{FF2B5EF4-FFF2-40B4-BE49-F238E27FC236}">
                <a16:creationId xmlns:a16="http://schemas.microsoft.com/office/drawing/2014/main" id="{95E7B0FE-A84A-4A4A-A7A7-46D452F517F9}"/>
              </a:ext>
            </a:extLst>
          </p:cNvPr>
          <p:cNvSpPr/>
          <p:nvPr/>
        </p:nvSpPr>
        <p:spPr>
          <a:xfrm>
            <a:off x="2405785" y="6525748"/>
            <a:ext cx="7241085" cy="276999"/>
          </a:xfrm>
          <a:prstGeom prst="rect">
            <a:avLst/>
          </a:prstGeom>
        </p:spPr>
        <p:txBody>
          <a:bodyPr wrap="none">
            <a:spAutoFit/>
          </a:bodyPr>
          <a:lstStyle/>
          <a:p>
            <a:pPr algn="ctr"/>
            <a:r>
              <a:rPr lang="en-US" sz="1200" b="1">
                <a:latin typeface="Arial" panose="020B0604020202020204" pitchFamily="34" charset="0"/>
              </a:rPr>
              <a:t>&gt;100 competitor compounds have been synthesized and profiled to identify their lead candidates</a:t>
            </a:r>
          </a:p>
        </p:txBody>
      </p:sp>
    </p:spTree>
    <p:extLst>
      <p:ext uri="{BB962C8B-B14F-4D97-AF65-F5344CB8AC3E}">
        <p14:creationId xmlns:p14="http://schemas.microsoft.com/office/powerpoint/2010/main" val="2356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7DDB87D-B0D0-4742-9E64-1C4E4F58E997}"/>
              </a:ext>
            </a:extLst>
          </p:cNvPr>
          <p:cNvSpPr/>
          <p:nvPr/>
        </p:nvSpPr>
        <p:spPr>
          <a:xfrm>
            <a:off x="26634" y="4997344"/>
            <a:ext cx="1535837" cy="1841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Differentiation from clinical stage competitors</a:t>
            </a:r>
          </a:p>
        </p:txBody>
      </p:sp>
      <p:graphicFrame>
        <p:nvGraphicFramePr>
          <p:cNvPr id="42" name="Table 18">
            <a:extLst>
              <a:ext uri="{FF2B5EF4-FFF2-40B4-BE49-F238E27FC236}">
                <a16:creationId xmlns:a16="http://schemas.microsoft.com/office/drawing/2014/main" id="{3BDED868-C1DA-4E01-BE49-5D6ADF0E9505}"/>
              </a:ext>
            </a:extLst>
          </p:cNvPr>
          <p:cNvGraphicFramePr>
            <a:graphicFrameLocks noGrp="1"/>
          </p:cNvGraphicFramePr>
          <p:nvPr>
            <p:extLst>
              <p:ext uri="{D42A27DB-BD31-4B8C-83A1-F6EECF244321}">
                <p14:modId xmlns:p14="http://schemas.microsoft.com/office/powerpoint/2010/main" val="3719910535"/>
              </p:ext>
            </p:extLst>
          </p:nvPr>
        </p:nvGraphicFramePr>
        <p:xfrm>
          <a:off x="205216" y="2430114"/>
          <a:ext cx="5100797" cy="4165600"/>
        </p:xfrm>
        <a:graphic>
          <a:graphicData uri="http://schemas.openxmlformats.org/drawingml/2006/table">
            <a:tbl>
              <a:tblPr firstRow="1" bandRow="1"/>
              <a:tblGrid>
                <a:gridCol w="3260715">
                  <a:extLst>
                    <a:ext uri="{9D8B030D-6E8A-4147-A177-3AD203B41FA5}">
                      <a16:colId xmlns:a16="http://schemas.microsoft.com/office/drawing/2014/main" val="69885690"/>
                    </a:ext>
                  </a:extLst>
                </a:gridCol>
                <a:gridCol w="1840082">
                  <a:extLst>
                    <a:ext uri="{9D8B030D-6E8A-4147-A177-3AD203B41FA5}">
                      <a16:colId xmlns:a16="http://schemas.microsoft.com/office/drawing/2014/main" val="2532457083"/>
                    </a:ext>
                  </a:extLst>
                </a:gridCol>
              </a:tblGrid>
              <a:tr h="0">
                <a:tc>
                  <a:txBody>
                    <a:bodyPr/>
                    <a:lstStyle>
                      <a:lvl1pPr marL="0" algn="l" defTabSz="609570" rtl="0" eaLnBrk="1" latinLnBrk="0" hangingPunct="1">
                        <a:defRPr sz="2400" b="1" kern="1200">
                          <a:solidFill>
                            <a:schemeClr val="lt1"/>
                          </a:solidFill>
                          <a:latin typeface="Arial"/>
                        </a:defRPr>
                      </a:lvl1pPr>
                      <a:lvl2pPr marL="609570" algn="l" defTabSz="609570" rtl="0" eaLnBrk="1" latinLnBrk="0" hangingPunct="1">
                        <a:defRPr sz="2400" b="1" kern="1200">
                          <a:solidFill>
                            <a:schemeClr val="lt1"/>
                          </a:solidFill>
                          <a:latin typeface="Arial"/>
                        </a:defRPr>
                      </a:lvl2pPr>
                      <a:lvl3pPr marL="1219140" algn="l" defTabSz="609570" rtl="0" eaLnBrk="1" latinLnBrk="0" hangingPunct="1">
                        <a:defRPr sz="2400" b="1" kern="1200">
                          <a:solidFill>
                            <a:schemeClr val="lt1"/>
                          </a:solidFill>
                          <a:latin typeface="Arial"/>
                        </a:defRPr>
                      </a:lvl3pPr>
                      <a:lvl4pPr marL="1828709" algn="l" defTabSz="609570" rtl="0" eaLnBrk="1" latinLnBrk="0" hangingPunct="1">
                        <a:defRPr sz="2400" b="1" kern="1200">
                          <a:solidFill>
                            <a:schemeClr val="lt1"/>
                          </a:solidFill>
                          <a:latin typeface="Arial"/>
                        </a:defRPr>
                      </a:lvl4pPr>
                      <a:lvl5pPr marL="2438278" algn="l" defTabSz="609570" rtl="0" eaLnBrk="1" latinLnBrk="0" hangingPunct="1">
                        <a:defRPr sz="2400" b="1" kern="1200">
                          <a:solidFill>
                            <a:schemeClr val="lt1"/>
                          </a:solidFill>
                          <a:latin typeface="Arial"/>
                        </a:defRPr>
                      </a:lvl5pPr>
                      <a:lvl6pPr marL="3047848" algn="l" defTabSz="609570" rtl="0" eaLnBrk="1" latinLnBrk="0" hangingPunct="1">
                        <a:defRPr sz="2400" b="1" kern="1200">
                          <a:solidFill>
                            <a:schemeClr val="lt1"/>
                          </a:solidFill>
                          <a:latin typeface="Arial"/>
                        </a:defRPr>
                      </a:lvl6pPr>
                      <a:lvl7pPr marL="3657418" algn="l" defTabSz="609570" rtl="0" eaLnBrk="1" latinLnBrk="0" hangingPunct="1">
                        <a:defRPr sz="2400" b="1" kern="1200">
                          <a:solidFill>
                            <a:schemeClr val="lt1"/>
                          </a:solidFill>
                          <a:latin typeface="Arial"/>
                        </a:defRPr>
                      </a:lvl7pPr>
                      <a:lvl8pPr marL="4266987" algn="l" defTabSz="609570" rtl="0" eaLnBrk="1" latinLnBrk="0" hangingPunct="1">
                        <a:defRPr sz="2400" b="1" kern="1200">
                          <a:solidFill>
                            <a:schemeClr val="lt1"/>
                          </a:solidFill>
                          <a:latin typeface="Arial"/>
                        </a:defRPr>
                      </a:lvl8pPr>
                      <a:lvl9pPr marL="4876557" algn="l" defTabSz="609570" rtl="0" eaLnBrk="1" latinLnBrk="0" hangingPunct="1">
                        <a:defRPr sz="2400" b="1" kern="1200">
                          <a:solidFill>
                            <a:schemeClr val="lt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b="1" kern="1200">
                          <a:solidFill>
                            <a:schemeClr val="lt1"/>
                          </a:solidFill>
                          <a:latin typeface="Arial"/>
                        </a:defRPr>
                      </a:lvl1pPr>
                      <a:lvl2pPr marL="609570" algn="l" defTabSz="609570" rtl="0" eaLnBrk="1" latinLnBrk="0" hangingPunct="1">
                        <a:defRPr sz="2400" b="1" kern="1200">
                          <a:solidFill>
                            <a:schemeClr val="lt1"/>
                          </a:solidFill>
                          <a:latin typeface="Arial"/>
                        </a:defRPr>
                      </a:lvl2pPr>
                      <a:lvl3pPr marL="1219140" algn="l" defTabSz="609570" rtl="0" eaLnBrk="1" latinLnBrk="0" hangingPunct="1">
                        <a:defRPr sz="2400" b="1" kern="1200">
                          <a:solidFill>
                            <a:schemeClr val="lt1"/>
                          </a:solidFill>
                          <a:latin typeface="Arial"/>
                        </a:defRPr>
                      </a:lvl3pPr>
                      <a:lvl4pPr marL="1828709" algn="l" defTabSz="609570" rtl="0" eaLnBrk="1" latinLnBrk="0" hangingPunct="1">
                        <a:defRPr sz="2400" b="1" kern="1200">
                          <a:solidFill>
                            <a:schemeClr val="lt1"/>
                          </a:solidFill>
                          <a:latin typeface="Arial"/>
                        </a:defRPr>
                      </a:lvl4pPr>
                      <a:lvl5pPr marL="2438278" algn="l" defTabSz="609570" rtl="0" eaLnBrk="1" latinLnBrk="0" hangingPunct="1">
                        <a:defRPr sz="2400" b="1" kern="1200">
                          <a:solidFill>
                            <a:schemeClr val="lt1"/>
                          </a:solidFill>
                          <a:latin typeface="Arial"/>
                        </a:defRPr>
                      </a:lvl5pPr>
                      <a:lvl6pPr marL="3047848" algn="l" defTabSz="609570" rtl="0" eaLnBrk="1" latinLnBrk="0" hangingPunct="1">
                        <a:defRPr sz="2400" b="1" kern="1200">
                          <a:solidFill>
                            <a:schemeClr val="lt1"/>
                          </a:solidFill>
                          <a:latin typeface="Arial"/>
                        </a:defRPr>
                      </a:lvl6pPr>
                      <a:lvl7pPr marL="3657418" algn="l" defTabSz="609570" rtl="0" eaLnBrk="1" latinLnBrk="0" hangingPunct="1">
                        <a:defRPr sz="2400" b="1" kern="1200">
                          <a:solidFill>
                            <a:schemeClr val="lt1"/>
                          </a:solidFill>
                          <a:latin typeface="Arial"/>
                        </a:defRPr>
                      </a:lvl7pPr>
                      <a:lvl8pPr marL="4266987" algn="l" defTabSz="609570" rtl="0" eaLnBrk="1" latinLnBrk="0" hangingPunct="1">
                        <a:defRPr sz="2400" b="1" kern="1200">
                          <a:solidFill>
                            <a:schemeClr val="lt1"/>
                          </a:solidFill>
                          <a:latin typeface="Arial"/>
                        </a:defRPr>
                      </a:lvl8pPr>
                      <a:lvl9pPr marL="4876557" algn="l" defTabSz="609570" rtl="0" eaLnBrk="1" latinLnBrk="0" hangingPunct="1">
                        <a:defRPr sz="2400" b="1" kern="1200">
                          <a:solidFill>
                            <a:schemeClr val="lt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BIO-1755497</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(LMI070, </a:t>
                      </a:r>
                      <a:r>
                        <a:rPr kumimoji="0" lang="en-US" sz="1200" b="1" i="0" u="none" strike="noStrike" kern="1200" cap="none" spc="0" normalizeH="0" baseline="0" noProof="0" err="1">
                          <a:ln>
                            <a:noFill/>
                          </a:ln>
                          <a:solidFill>
                            <a:srgbClr val="2573BA"/>
                          </a:solidFill>
                          <a:effectLst/>
                          <a:uLnTx/>
                          <a:uFillTx/>
                          <a:latin typeface="+mj-lt"/>
                          <a:ea typeface="Arial Unicode MS" panose="020B0604020202020204" pitchFamily="34" charset="-128"/>
                          <a:cs typeface="Arial" panose="020B0604020202020204" pitchFamily="34" charset="0"/>
                        </a:rPr>
                        <a:t>Branaplam</a:t>
                      </a: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a:t>
                      </a:r>
                      <a:endParaRPr lang="en-US" sz="1200">
                        <a:latin typeface="+mj-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0729990"/>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HTT Protein / RNA lowering IC50</a:t>
                      </a:r>
                      <a:endParaRPr lang="en-US" sz="1200" kern="1200">
                        <a:solidFill>
                          <a:srgbClr val="000000"/>
                        </a:solidFill>
                        <a:latin typeface="+mn-lt"/>
                        <a:ea typeface="+mn-ea"/>
                        <a:cs typeface="+mn-cs"/>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a:solidFill>
                            <a:srgbClr val="000000"/>
                          </a:solidFill>
                          <a:effectLst/>
                          <a:latin typeface="+mj-lt"/>
                          <a:ea typeface="Times New Roman"/>
                          <a:cs typeface="Calibri" panose="020F0502020204030204" pitchFamily="34" charset="0"/>
                        </a:rPr>
                        <a:t>12 </a:t>
                      </a:r>
                      <a:r>
                        <a:rPr lang="en-US" sz="1200" b="0" err="1">
                          <a:solidFill>
                            <a:srgbClr val="000000"/>
                          </a:solidFill>
                          <a:effectLst/>
                          <a:latin typeface="+mj-lt"/>
                          <a:ea typeface="Times New Roman"/>
                          <a:cs typeface="Calibri" panose="020F0502020204030204" pitchFamily="34" charset="0"/>
                        </a:rPr>
                        <a:t>nM</a:t>
                      </a:r>
                      <a:r>
                        <a:rPr lang="en-US" sz="1200" b="0">
                          <a:solidFill>
                            <a:srgbClr val="000000"/>
                          </a:solidFill>
                          <a:effectLst/>
                          <a:latin typeface="+mj-lt"/>
                          <a:ea typeface="Times New Roman"/>
                          <a:cs typeface="Calibri" panose="020F0502020204030204" pitchFamily="34" charset="0"/>
                        </a:rPr>
                        <a:t> / 5 </a:t>
                      </a:r>
                      <a:r>
                        <a:rPr lang="en-US" sz="1200" b="0" err="1">
                          <a:solidFill>
                            <a:srgbClr val="000000"/>
                          </a:solidFill>
                          <a:effectLst/>
                          <a:latin typeface="+mj-lt"/>
                          <a:ea typeface="Times New Roman"/>
                          <a:cs typeface="Calibri" panose="020F0502020204030204" pitchFamily="34" charset="0"/>
                        </a:rPr>
                        <a:t>nM</a:t>
                      </a:r>
                      <a:endParaRPr lang="en-US" sz="1200">
                        <a:solidFill>
                          <a:srgbClr val="000000"/>
                        </a:solidFill>
                        <a:latin typeface="+mj-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DDE5AE"/>
                    </a:solidFill>
                  </a:tcPr>
                </a:tc>
                <a:extLst>
                  <a:ext uri="{0D108BD9-81ED-4DB2-BD59-A6C34878D82A}">
                    <a16:rowId xmlns:a16="http://schemas.microsoft.com/office/drawing/2014/main" val="3265031623"/>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MDR1-MDCK / BCRP Efflux ratio [</a:t>
                      </a:r>
                      <a:r>
                        <a:rPr lang="en-US" sz="1200" kern="1200" err="1">
                          <a:solidFill>
                            <a:srgbClr val="000000"/>
                          </a:solidFill>
                          <a:effectLst/>
                          <a:latin typeface="+mn-lt"/>
                          <a:ea typeface="Times New Roman"/>
                          <a:cs typeface="Calibri" panose="020F0502020204030204" pitchFamily="34" charset="0"/>
                        </a:rPr>
                        <a:t>Papp</a:t>
                      </a:r>
                      <a:r>
                        <a:rPr lang="en-US" sz="1200" kern="1200" baseline="-25000" err="1">
                          <a:solidFill>
                            <a:srgbClr val="000000"/>
                          </a:solidFill>
                          <a:effectLst/>
                          <a:latin typeface="+mn-lt"/>
                          <a:ea typeface="Times New Roman"/>
                          <a:cs typeface="Calibri" panose="020F0502020204030204" pitchFamily="34" charset="0"/>
                        </a:rPr>
                        <a:t>A→B</a:t>
                      </a:r>
                      <a:r>
                        <a:rPr lang="en-US" sz="1200" kern="1200">
                          <a:solidFill>
                            <a:srgbClr val="000000"/>
                          </a:solidFill>
                          <a:effectLst/>
                          <a:latin typeface="+mn-lt"/>
                          <a:ea typeface="Times New Roman"/>
                          <a:cs typeface="Calibri" panose="020F0502020204030204" pitchFamily="34" charset="0"/>
                        </a:rPr>
                        <a:t>]</a:t>
                      </a:r>
                      <a:endParaRPr lang="en-US" sz="1200" kern="1200">
                        <a:solidFill>
                          <a:srgbClr val="000000"/>
                        </a:solidFill>
                        <a:latin typeface="+mn-lt"/>
                        <a:ea typeface="+mn-ea"/>
                        <a:cs typeface="+mn-cs"/>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29 / 1.4 [16.6]</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3768221854"/>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aseline="0">
                          <a:solidFill>
                            <a:srgbClr val="000000"/>
                          </a:solidFill>
                          <a:effectLst/>
                          <a:latin typeface="+mj-lt"/>
                          <a:ea typeface="Times New Roman"/>
                          <a:cs typeface="Calibri" panose="020F0502020204030204" pitchFamily="34" charset="0"/>
                        </a:rPr>
                        <a:t>Rat </a:t>
                      </a:r>
                      <a:r>
                        <a:rPr lang="en-US" sz="1200" baseline="0" err="1">
                          <a:solidFill>
                            <a:srgbClr val="000000"/>
                          </a:solidFill>
                          <a:effectLst/>
                          <a:latin typeface="+mj-lt"/>
                          <a:ea typeface="Times New Roman"/>
                          <a:cs typeface="Calibri" panose="020F0502020204030204" pitchFamily="34" charset="0"/>
                        </a:rPr>
                        <a:t>Kp</a:t>
                      </a:r>
                      <a:r>
                        <a:rPr lang="en-US" sz="1200" baseline="-25000" err="1">
                          <a:solidFill>
                            <a:srgbClr val="000000"/>
                          </a:solidFill>
                          <a:effectLst/>
                          <a:latin typeface="+mj-lt"/>
                          <a:ea typeface="Times New Roman"/>
                          <a:cs typeface="Calibri" panose="020F0502020204030204" pitchFamily="34" charset="0"/>
                        </a:rPr>
                        <a:t>uu</a:t>
                      </a:r>
                      <a:r>
                        <a:rPr lang="en-US" sz="1200" baseline="0">
                          <a:solidFill>
                            <a:srgbClr val="000000"/>
                          </a:solidFill>
                          <a:effectLst/>
                          <a:latin typeface="+mj-lt"/>
                          <a:ea typeface="Times New Roman"/>
                          <a:cs typeface="Calibri" panose="020F0502020204030204" pitchFamily="34" charset="0"/>
                        </a:rPr>
                        <a:t> </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0.11</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2806698719"/>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algn="ctr">
                        <a:spcBef>
                          <a:spcPts val="0"/>
                        </a:spcBef>
                        <a:spcAft>
                          <a:spcPts val="0"/>
                        </a:spcAft>
                      </a:pPr>
                      <a:r>
                        <a:rPr lang="en-US" sz="1200" baseline="0" err="1">
                          <a:solidFill>
                            <a:srgbClr val="000000"/>
                          </a:solidFill>
                          <a:effectLst/>
                          <a:latin typeface="+mj-lt"/>
                          <a:ea typeface="Times New Roman"/>
                          <a:cs typeface="Calibri" panose="020F0502020204030204" pitchFamily="34" charset="0"/>
                        </a:rPr>
                        <a:t>hERG</a:t>
                      </a:r>
                      <a:r>
                        <a:rPr lang="en-US" sz="1200" baseline="0">
                          <a:solidFill>
                            <a:srgbClr val="000000"/>
                          </a:solidFill>
                          <a:effectLst/>
                          <a:latin typeface="+mj-lt"/>
                          <a:ea typeface="Times New Roman"/>
                          <a:cs typeface="Calibri" panose="020F0502020204030204" pitchFamily="34" charset="0"/>
                        </a:rPr>
                        <a:t> / [GLU, GAL] IC</a:t>
                      </a:r>
                      <a:r>
                        <a:rPr lang="en-US" sz="1200" baseline="-25000">
                          <a:solidFill>
                            <a:srgbClr val="000000"/>
                          </a:solidFill>
                          <a:effectLst/>
                          <a:latin typeface="+mj-lt"/>
                          <a:ea typeface="Times New Roman"/>
                          <a:cs typeface="Calibri" panose="020F0502020204030204" pitchFamily="34" charset="0"/>
                        </a:rPr>
                        <a:t>50 </a:t>
                      </a:r>
                      <a:r>
                        <a:rPr lang="en-US" sz="1200">
                          <a:solidFill>
                            <a:srgbClr val="000000"/>
                          </a:solidFill>
                          <a:effectLst/>
                          <a:latin typeface="+mj-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j-lt"/>
                          <a:ea typeface="Times New Roman"/>
                          <a:cs typeface="Calibri" panose="020F0502020204030204" pitchFamily="34" charset="0"/>
                        </a:rPr>
                        <a:t>µ</a:t>
                      </a:r>
                      <a:r>
                        <a:rPr lang="en-US" sz="1200">
                          <a:solidFill>
                            <a:srgbClr val="000000"/>
                          </a:solidFill>
                          <a:effectLst/>
                          <a:latin typeface="+mj-lt"/>
                          <a:ea typeface="Times New Roman"/>
                          <a:cs typeface="Calibri" panose="020F0502020204030204" pitchFamily="34" charset="0"/>
                        </a:rPr>
                        <a:t>M)</a:t>
                      </a:r>
                      <a:endParaRPr lang="en-US" sz="1200" baseline="-25000">
                        <a:solidFill>
                          <a:srgbClr val="000000"/>
                        </a:solidFill>
                        <a:effectLst/>
                        <a:latin typeface="+mj-lt"/>
                        <a:ea typeface="Times New Roman"/>
                        <a:cs typeface="Calibri" panose="020F0502020204030204" pitchFamily="34" charset="0"/>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a:solidFill>
                            <a:srgbClr val="000000"/>
                          </a:solidFill>
                          <a:latin typeface="+mj-lt"/>
                        </a:rPr>
                        <a:t>4.7 </a:t>
                      </a:r>
                      <a:r>
                        <a:rPr lang="en-US" sz="1200" i="0" kern="1200">
                          <a:solidFill>
                            <a:srgbClr val="000000"/>
                          </a:solidFill>
                          <a:latin typeface="+mn-lt"/>
                          <a:ea typeface="+mn-ea"/>
                          <a:cs typeface="+mn-cs"/>
                        </a:rPr>
                        <a:t>[0.07, 0.6]</a:t>
                      </a:r>
                      <a:endParaRPr lang="en-US" sz="1200" i="1">
                        <a:solidFill>
                          <a:srgbClr val="000000"/>
                        </a:solidFill>
                        <a:latin typeface="+mj-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2917739892"/>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a:solidFill>
                            <a:srgbClr val="000000"/>
                          </a:solidFill>
                          <a:latin typeface="+mj-lt"/>
                        </a:rPr>
                        <a:t>Eurofins Safety Panel (off-targets &lt;1 </a:t>
                      </a:r>
                      <a:r>
                        <a:rPr kumimoji="0" lang="en-US" sz="1200" b="0" i="0" u="none" strike="noStrike" kern="1200" cap="none" spc="0" normalizeH="0" baseline="0" noProof="0">
                          <a:ln>
                            <a:noFill/>
                          </a:ln>
                          <a:solidFill>
                            <a:srgbClr val="000000"/>
                          </a:solidFill>
                          <a:effectLst/>
                          <a:uLnTx/>
                          <a:uFillTx/>
                          <a:latin typeface="Arial"/>
                          <a:ea typeface="Times New Roman"/>
                          <a:cs typeface="Calibri" panose="020F0502020204030204" pitchFamily="34" charset="0"/>
                        </a:rPr>
                        <a:t>µ</a:t>
                      </a:r>
                      <a:r>
                        <a:rPr lang="en-US" sz="1200" kern="1200">
                          <a:solidFill>
                            <a:srgbClr val="000000"/>
                          </a:solidFill>
                          <a:effectLst/>
                          <a:latin typeface="Arial"/>
                          <a:ea typeface="Times New Roman"/>
                          <a:cs typeface="Calibri" panose="020F0502020204030204" pitchFamily="34" charset="0"/>
                        </a:rPr>
                        <a:t>M)</a:t>
                      </a:r>
                      <a:endParaRPr lang="en-US" sz="1200">
                        <a:solidFill>
                          <a:srgbClr val="000000"/>
                        </a:solidFill>
                        <a:latin typeface="+mj-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kern="1200">
                          <a:solidFill>
                            <a:srgbClr val="000000"/>
                          </a:solidFill>
                          <a:effectLst/>
                          <a:latin typeface="+mn-lt"/>
                          <a:cs typeface="Calibri" panose="020F0502020204030204" pitchFamily="34" charset="0"/>
                        </a:rPr>
                        <a:t>ROCK1: 0.58 </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µ</a:t>
                      </a:r>
                      <a:r>
                        <a:rPr lang="en-US" sz="1200" kern="1200">
                          <a:solidFill>
                            <a:srgbClr val="000000"/>
                          </a:solidFill>
                          <a:effectLst/>
                          <a:latin typeface="+mn-lt"/>
                          <a:ea typeface="Times New Roman"/>
                          <a:cs typeface="Calibri" panose="020F0502020204030204" pitchFamily="34" charset="0"/>
                        </a:rPr>
                        <a:t>M</a:t>
                      </a:r>
                      <a:endParaRPr lang="en-US" sz="1200">
                        <a:solidFill>
                          <a:srgbClr val="000000"/>
                        </a:solidFill>
                        <a:latin typeface="+mn-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2443745092"/>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a:solidFill>
                            <a:srgbClr val="000000"/>
                          </a:solidFill>
                          <a:latin typeface="+mj-lt"/>
                        </a:rPr>
                        <a:t>Number of differentially spliced genes (iPSC)</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66 (4x IC50)</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1739026442"/>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kern="1200">
                          <a:solidFill>
                            <a:srgbClr val="000000"/>
                          </a:solidFill>
                          <a:latin typeface="+mn-lt"/>
                          <a:ea typeface="+mn-ea"/>
                          <a:cs typeface="+mn-cs"/>
                        </a:rPr>
                        <a:t>FOXM1 off-target splicing IC50</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kern="1200">
                          <a:solidFill>
                            <a:srgbClr val="000000"/>
                          </a:solidFill>
                          <a:latin typeface="+mn-lt"/>
                          <a:ea typeface="+mn-ea"/>
                          <a:cs typeface="+mn-cs"/>
                        </a:rPr>
                        <a:t>53 </a:t>
                      </a:r>
                      <a:r>
                        <a:rPr lang="en-US" sz="1200" b="0" i="0" kern="1200" err="1">
                          <a:solidFill>
                            <a:srgbClr val="000000"/>
                          </a:solidFill>
                          <a:latin typeface="+mn-lt"/>
                          <a:ea typeface="+mn-ea"/>
                          <a:cs typeface="+mn-cs"/>
                        </a:rPr>
                        <a:t>nM</a:t>
                      </a:r>
                      <a:r>
                        <a:rPr lang="en-US" sz="1200" b="0" i="0" kern="1200">
                          <a:solidFill>
                            <a:srgbClr val="000000"/>
                          </a:solidFill>
                          <a:latin typeface="+mn-lt"/>
                          <a:ea typeface="+mn-ea"/>
                          <a:cs typeface="+mn-cs"/>
                        </a:rPr>
                        <a:t> (11x)</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455582011"/>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MADD off-target splicing IC50</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kern="1200">
                          <a:solidFill>
                            <a:srgbClr val="000000"/>
                          </a:solidFill>
                          <a:latin typeface="+mn-lt"/>
                          <a:ea typeface="+mn-ea"/>
                          <a:cs typeface="+mn-cs"/>
                        </a:rPr>
                        <a:t>67 nM (14x)</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110788231"/>
                  </a:ext>
                </a:extLst>
              </a:tr>
              <a:tr h="370840">
                <a:tc>
                  <a:txBody>
                    <a:bodyPr/>
                    <a:lstStyle/>
                    <a:p>
                      <a:pPr algn="ctr"/>
                      <a:r>
                        <a:rPr lang="en-US" sz="1200" kern="1200">
                          <a:solidFill>
                            <a:srgbClr val="000000"/>
                          </a:solidFill>
                          <a:latin typeface="+mn-lt"/>
                          <a:ea typeface="+mn-ea"/>
                          <a:cs typeface="+mn-cs"/>
                        </a:rPr>
                        <a:t>Human dose (phase 2 dose finding study)</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kern="1200">
                          <a:solidFill>
                            <a:srgbClr val="000000"/>
                          </a:solidFill>
                          <a:latin typeface="+mn-lt"/>
                          <a:ea typeface="+mn-ea"/>
                          <a:cs typeface="+mn-cs"/>
                        </a:rPr>
                        <a:t>56-154 mg weekly</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4181335971"/>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MW / </a:t>
                      </a:r>
                      <a:r>
                        <a:rPr lang="en-US" sz="1200" kern="1200" err="1">
                          <a:solidFill>
                            <a:srgbClr val="000000"/>
                          </a:solidFill>
                          <a:latin typeface="+mn-lt"/>
                          <a:ea typeface="+mn-ea"/>
                          <a:cs typeface="+mn-cs"/>
                        </a:rPr>
                        <a:t>cLogP</a:t>
                      </a:r>
                      <a:r>
                        <a:rPr lang="en-US" sz="1200" kern="1200">
                          <a:solidFill>
                            <a:srgbClr val="000000"/>
                          </a:solidFill>
                          <a:latin typeface="+mn-lt"/>
                          <a:ea typeface="+mn-ea"/>
                          <a:cs typeface="+mn-cs"/>
                        </a:rPr>
                        <a:t> / PSA / </a:t>
                      </a:r>
                      <a:r>
                        <a:rPr lang="en-US" sz="1200" kern="1200" err="1">
                          <a:solidFill>
                            <a:srgbClr val="000000"/>
                          </a:solidFill>
                          <a:latin typeface="+mn-lt"/>
                          <a:ea typeface="+mn-ea"/>
                          <a:cs typeface="+mn-cs"/>
                        </a:rPr>
                        <a:t>pka</a:t>
                      </a:r>
                      <a:r>
                        <a:rPr lang="en-US" sz="1200" kern="1200">
                          <a:solidFill>
                            <a:srgbClr val="000000"/>
                          </a:solidFill>
                          <a:latin typeface="+mn-lt"/>
                          <a:ea typeface="+mn-ea"/>
                          <a:cs typeface="+mn-cs"/>
                        </a:rPr>
                        <a:t> / </a:t>
                      </a:r>
                      <a:r>
                        <a:rPr lang="en-US" sz="1200" kern="1200" err="1">
                          <a:solidFill>
                            <a:srgbClr val="000000"/>
                          </a:solidFill>
                          <a:latin typeface="+mn-lt"/>
                          <a:ea typeface="+mn-ea"/>
                          <a:cs typeface="+mn-cs"/>
                        </a:rPr>
                        <a:t>cnsMPO</a:t>
                      </a:r>
                      <a:endParaRPr lang="en-US" sz="1200" kern="1200">
                        <a:solidFill>
                          <a:srgbClr val="000000"/>
                        </a:solidFill>
                        <a:latin typeface="+mn-lt"/>
                        <a:ea typeface="+mn-ea"/>
                        <a:cs typeface="+mn-cs"/>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393 / 3.2 / 96 / 10.1 / </a:t>
                      </a:r>
                      <a:r>
                        <a:rPr lang="en-US" sz="1200" kern="1200">
                          <a:solidFill>
                            <a:srgbClr val="FF0000"/>
                          </a:solidFill>
                          <a:latin typeface="+mn-lt"/>
                          <a:ea typeface="+mn-ea"/>
                          <a:cs typeface="+mn-cs"/>
                        </a:rPr>
                        <a:t>3.5</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611351061"/>
                  </a:ext>
                </a:extLst>
              </a:tr>
            </a:tbl>
          </a:graphicData>
        </a:graphic>
      </p:graphicFrame>
      <p:graphicFrame>
        <p:nvGraphicFramePr>
          <p:cNvPr id="43" name="Object 42">
            <a:extLst>
              <a:ext uri="{FF2B5EF4-FFF2-40B4-BE49-F238E27FC236}">
                <a16:creationId xmlns:a16="http://schemas.microsoft.com/office/drawing/2014/main" id="{DC35AF16-44F3-47B7-B4CB-7F480C907677}"/>
              </a:ext>
            </a:extLst>
          </p:cNvPr>
          <p:cNvGraphicFramePr>
            <a:graphicFrameLocks noChangeAspect="1"/>
          </p:cNvGraphicFramePr>
          <p:nvPr/>
        </p:nvGraphicFramePr>
        <p:xfrm>
          <a:off x="3237088" y="1184786"/>
          <a:ext cx="2139950" cy="1049337"/>
        </p:xfrm>
        <a:graphic>
          <a:graphicData uri="http://schemas.openxmlformats.org/presentationml/2006/ole">
            <mc:AlternateContent xmlns:mc="http://schemas.openxmlformats.org/markup-compatibility/2006">
              <mc:Choice xmlns:v="urn:schemas-microsoft-com:vml" Requires="v">
                <p:oleObj spid="_x0000_s187395" name="CS ChemDraw Drawing" r:id="rId4" imgW="2140666" imgH="1049562" progId="ChemDraw.Document.6.0">
                  <p:embed/>
                </p:oleObj>
              </mc:Choice>
              <mc:Fallback>
                <p:oleObj name="CS ChemDraw Drawing" r:id="rId4" imgW="2140666" imgH="1049562" progId="ChemDraw.Document.6.0">
                  <p:embed/>
                  <p:pic>
                    <p:nvPicPr>
                      <p:cNvPr id="43" name="Object 42">
                        <a:extLst>
                          <a:ext uri="{FF2B5EF4-FFF2-40B4-BE49-F238E27FC236}">
                            <a16:creationId xmlns:a16="http://schemas.microsoft.com/office/drawing/2014/main" id="{DC35AF16-44F3-47B7-B4CB-7F480C907677}"/>
                          </a:ext>
                        </a:extLst>
                      </p:cNvPr>
                      <p:cNvPicPr/>
                      <p:nvPr/>
                    </p:nvPicPr>
                    <p:blipFill>
                      <a:blip r:embed="rId5"/>
                      <a:stretch>
                        <a:fillRect/>
                      </a:stretch>
                    </p:blipFill>
                    <p:spPr>
                      <a:xfrm>
                        <a:off x="3237088" y="1184786"/>
                        <a:ext cx="2139950" cy="1049337"/>
                      </a:xfrm>
                      <a:prstGeom prst="rect">
                        <a:avLst/>
                      </a:prstGeom>
                    </p:spPr>
                  </p:pic>
                </p:oleObj>
              </mc:Fallback>
            </mc:AlternateContent>
          </a:graphicData>
        </a:graphic>
      </p:graphicFrame>
      <p:graphicFrame>
        <p:nvGraphicFramePr>
          <p:cNvPr id="44" name="Object 43">
            <a:extLst>
              <a:ext uri="{FF2B5EF4-FFF2-40B4-BE49-F238E27FC236}">
                <a16:creationId xmlns:a16="http://schemas.microsoft.com/office/drawing/2014/main" id="{892BE390-BA9D-4DAB-BF82-2345236B783E}"/>
              </a:ext>
            </a:extLst>
          </p:cNvPr>
          <p:cNvGraphicFramePr>
            <a:graphicFrameLocks noChangeAspect="1"/>
          </p:cNvGraphicFramePr>
          <p:nvPr/>
        </p:nvGraphicFramePr>
        <p:xfrm>
          <a:off x="5377242" y="1114394"/>
          <a:ext cx="2390775" cy="1190625"/>
        </p:xfrm>
        <a:graphic>
          <a:graphicData uri="http://schemas.openxmlformats.org/presentationml/2006/ole">
            <mc:AlternateContent xmlns:mc="http://schemas.openxmlformats.org/markup-compatibility/2006">
              <mc:Choice xmlns:v="urn:schemas-microsoft-com:vml" Requires="v">
                <p:oleObj spid="_x0000_s187396" name="CS ChemDraw Drawing" r:id="rId6" imgW="2390734" imgH="1189839" progId="ChemDraw.Document.6.0">
                  <p:embed/>
                </p:oleObj>
              </mc:Choice>
              <mc:Fallback>
                <p:oleObj name="CS ChemDraw Drawing" r:id="rId6" imgW="2390734" imgH="1189839" progId="ChemDraw.Document.6.0">
                  <p:embed/>
                  <p:pic>
                    <p:nvPicPr>
                      <p:cNvPr id="44" name="Object 43">
                        <a:extLst>
                          <a:ext uri="{FF2B5EF4-FFF2-40B4-BE49-F238E27FC236}">
                            <a16:creationId xmlns:a16="http://schemas.microsoft.com/office/drawing/2014/main" id="{892BE390-BA9D-4DAB-BF82-2345236B783E}"/>
                          </a:ext>
                        </a:extLst>
                      </p:cNvPr>
                      <p:cNvPicPr/>
                      <p:nvPr/>
                    </p:nvPicPr>
                    <p:blipFill>
                      <a:blip r:embed="rId7"/>
                      <a:stretch>
                        <a:fillRect/>
                      </a:stretch>
                    </p:blipFill>
                    <p:spPr>
                      <a:xfrm>
                        <a:off x="5377242" y="1114394"/>
                        <a:ext cx="2390775" cy="1190625"/>
                      </a:xfrm>
                      <a:prstGeom prst="rect">
                        <a:avLst/>
                      </a:prstGeom>
                    </p:spPr>
                  </p:pic>
                </p:oleObj>
              </mc:Fallback>
            </mc:AlternateContent>
          </a:graphicData>
        </a:graphic>
      </p:graphicFrame>
      <p:sp>
        <p:nvSpPr>
          <p:cNvPr id="45" name="TextBox 44">
            <a:extLst>
              <a:ext uri="{FF2B5EF4-FFF2-40B4-BE49-F238E27FC236}">
                <a16:creationId xmlns:a16="http://schemas.microsoft.com/office/drawing/2014/main" id="{92476AE5-489B-4255-B8DD-B066B067CCD5}"/>
              </a:ext>
            </a:extLst>
          </p:cNvPr>
          <p:cNvSpPr txBox="1"/>
          <p:nvPr/>
        </p:nvSpPr>
        <p:spPr>
          <a:xfrm>
            <a:off x="8596083" y="2016856"/>
            <a:ext cx="3035227" cy="1708160"/>
          </a:xfrm>
          <a:prstGeom prst="rect">
            <a:avLst/>
          </a:prstGeom>
          <a:noFill/>
        </p:spPr>
        <p:txBody>
          <a:bodyPr wrap="square">
            <a:spAutoFit/>
          </a:bodyPr>
          <a:lstStyle/>
          <a:p>
            <a:r>
              <a:rPr lang="en-US" sz="1050" b="1">
                <a:solidFill>
                  <a:srgbClr val="000000"/>
                </a:solidFill>
                <a:ea typeface="Calibri" panose="020F0502020204030204" pitchFamily="34" charset="0"/>
              </a:rPr>
              <a:t>Prominent secondary splice targets due to high splice site similarity across genes</a:t>
            </a:r>
          </a:p>
          <a:p>
            <a:pPr algn="ctr"/>
            <a:endParaRPr lang="en-US" sz="1050" b="1">
              <a:solidFill>
                <a:srgbClr val="000000"/>
              </a:solidFill>
              <a:ea typeface="Calibri" panose="020F0502020204030204" pitchFamily="34" charset="0"/>
            </a:endParaRPr>
          </a:p>
          <a:p>
            <a:r>
              <a:rPr lang="en-US" sz="1050">
                <a:solidFill>
                  <a:srgbClr val="000000"/>
                </a:solidFill>
                <a:ea typeface="Calibri" panose="020F0502020204030204" pitchFamily="34" charset="0"/>
              </a:rPr>
              <a:t>HTT :                AGCAGA|GTAAGGGGGC</a:t>
            </a:r>
          </a:p>
          <a:p>
            <a:r>
              <a:rPr lang="en-US" sz="1050">
                <a:solidFill>
                  <a:srgbClr val="000000"/>
                </a:solidFill>
                <a:ea typeface="Calibri" panose="020F0502020204030204" pitchFamily="34" charset="0"/>
              </a:rPr>
              <a:t>SMN2 :     	TAAGGA|GTAAGTCTGC</a:t>
            </a:r>
          </a:p>
          <a:p>
            <a:r>
              <a:rPr lang="en-US" sz="1050">
                <a:solidFill>
                  <a:srgbClr val="FF0000"/>
                </a:solidFill>
                <a:ea typeface="Calibri" panose="020F0502020204030204" pitchFamily="34" charset="0"/>
              </a:rPr>
              <a:t>FOXM1 :   	ACATGA|GTAAGTTCTT</a:t>
            </a:r>
          </a:p>
          <a:p>
            <a:r>
              <a:rPr lang="en-US" sz="1050">
                <a:solidFill>
                  <a:srgbClr val="FF0000"/>
                </a:solidFill>
                <a:ea typeface="Calibri" panose="020F0502020204030204" pitchFamily="34" charset="0"/>
              </a:rPr>
              <a:t>MADD :    	AACAGA|GTAAGGAACA</a:t>
            </a:r>
          </a:p>
          <a:p>
            <a:r>
              <a:rPr lang="en-US" sz="1050">
                <a:solidFill>
                  <a:srgbClr val="000000"/>
                </a:solidFill>
                <a:ea typeface="Calibri" panose="020F0502020204030204" pitchFamily="34" charset="0"/>
              </a:rPr>
              <a:t>STRN3 :   	TGAAGA|GTAAGTGCAG</a:t>
            </a:r>
          </a:p>
          <a:p>
            <a:r>
              <a:rPr lang="en-US" sz="1050">
                <a:solidFill>
                  <a:srgbClr val="000000"/>
                </a:solidFill>
                <a:ea typeface="Calibri" panose="020F0502020204030204" pitchFamily="34" charset="0"/>
              </a:rPr>
              <a:t>APLP2 :   	CGATGA|GTAAGTCCTG</a:t>
            </a:r>
          </a:p>
          <a:p>
            <a:r>
              <a:rPr lang="en-US" sz="1050">
                <a:solidFill>
                  <a:srgbClr val="000000"/>
                </a:solidFill>
                <a:ea typeface="Calibri" panose="020F0502020204030204" pitchFamily="34" charset="0"/>
              </a:rPr>
              <a:t>SLC25A17: 	AGATGA|GTAAGATTAG</a:t>
            </a:r>
          </a:p>
        </p:txBody>
      </p:sp>
      <p:graphicFrame>
        <p:nvGraphicFramePr>
          <p:cNvPr id="47" name="Table 18">
            <a:extLst>
              <a:ext uri="{FF2B5EF4-FFF2-40B4-BE49-F238E27FC236}">
                <a16:creationId xmlns:a16="http://schemas.microsoft.com/office/drawing/2014/main" id="{D3F09997-EA3A-408B-8D94-92F4F0F9AAAB}"/>
              </a:ext>
            </a:extLst>
          </p:cNvPr>
          <p:cNvGraphicFramePr>
            <a:graphicFrameLocks noGrp="1"/>
          </p:cNvGraphicFramePr>
          <p:nvPr/>
        </p:nvGraphicFramePr>
        <p:xfrm>
          <a:off x="5611950" y="2426525"/>
          <a:ext cx="1922538" cy="4169189"/>
        </p:xfrm>
        <a:graphic>
          <a:graphicData uri="http://schemas.openxmlformats.org/drawingml/2006/table">
            <a:tbl>
              <a:tblPr firstRow="1" bandRow="1"/>
              <a:tblGrid>
                <a:gridCol w="1922538">
                  <a:extLst>
                    <a:ext uri="{9D8B030D-6E8A-4147-A177-3AD203B41FA5}">
                      <a16:colId xmlns:a16="http://schemas.microsoft.com/office/drawing/2014/main" val="2532457083"/>
                    </a:ext>
                  </a:extLst>
                </a:gridCol>
              </a:tblGrid>
              <a:tr h="0">
                <a:tc>
                  <a:txBody>
                    <a:bodyPr/>
                    <a:lstStyle>
                      <a:lvl1pPr marL="0" algn="l" defTabSz="609570" rtl="0" eaLnBrk="1" latinLnBrk="0" hangingPunct="1">
                        <a:defRPr sz="2400" b="1" kern="1200">
                          <a:solidFill>
                            <a:schemeClr val="lt1"/>
                          </a:solidFill>
                          <a:latin typeface="Arial"/>
                        </a:defRPr>
                      </a:lvl1pPr>
                      <a:lvl2pPr marL="609570" algn="l" defTabSz="609570" rtl="0" eaLnBrk="1" latinLnBrk="0" hangingPunct="1">
                        <a:defRPr sz="2400" b="1" kern="1200">
                          <a:solidFill>
                            <a:schemeClr val="lt1"/>
                          </a:solidFill>
                          <a:latin typeface="Arial"/>
                        </a:defRPr>
                      </a:lvl2pPr>
                      <a:lvl3pPr marL="1219140" algn="l" defTabSz="609570" rtl="0" eaLnBrk="1" latinLnBrk="0" hangingPunct="1">
                        <a:defRPr sz="2400" b="1" kern="1200">
                          <a:solidFill>
                            <a:schemeClr val="lt1"/>
                          </a:solidFill>
                          <a:latin typeface="Arial"/>
                        </a:defRPr>
                      </a:lvl3pPr>
                      <a:lvl4pPr marL="1828709" algn="l" defTabSz="609570" rtl="0" eaLnBrk="1" latinLnBrk="0" hangingPunct="1">
                        <a:defRPr sz="2400" b="1" kern="1200">
                          <a:solidFill>
                            <a:schemeClr val="lt1"/>
                          </a:solidFill>
                          <a:latin typeface="Arial"/>
                        </a:defRPr>
                      </a:lvl4pPr>
                      <a:lvl5pPr marL="2438278" algn="l" defTabSz="609570" rtl="0" eaLnBrk="1" latinLnBrk="0" hangingPunct="1">
                        <a:defRPr sz="2400" b="1" kern="1200">
                          <a:solidFill>
                            <a:schemeClr val="lt1"/>
                          </a:solidFill>
                          <a:latin typeface="Arial"/>
                        </a:defRPr>
                      </a:lvl5pPr>
                      <a:lvl6pPr marL="3047848" algn="l" defTabSz="609570" rtl="0" eaLnBrk="1" latinLnBrk="0" hangingPunct="1">
                        <a:defRPr sz="2400" b="1" kern="1200">
                          <a:solidFill>
                            <a:schemeClr val="lt1"/>
                          </a:solidFill>
                          <a:latin typeface="Arial"/>
                        </a:defRPr>
                      </a:lvl6pPr>
                      <a:lvl7pPr marL="3657418" algn="l" defTabSz="609570" rtl="0" eaLnBrk="1" latinLnBrk="0" hangingPunct="1">
                        <a:defRPr sz="2400" b="1" kern="1200">
                          <a:solidFill>
                            <a:schemeClr val="lt1"/>
                          </a:solidFill>
                          <a:latin typeface="Arial"/>
                        </a:defRPr>
                      </a:lvl7pPr>
                      <a:lvl8pPr marL="4266987" algn="l" defTabSz="609570" rtl="0" eaLnBrk="1" latinLnBrk="0" hangingPunct="1">
                        <a:defRPr sz="2400" b="1" kern="1200">
                          <a:solidFill>
                            <a:schemeClr val="lt1"/>
                          </a:solidFill>
                          <a:latin typeface="Arial"/>
                        </a:defRPr>
                      </a:lvl8pPr>
                      <a:lvl9pPr marL="4876557" algn="l" defTabSz="609570" rtl="0" eaLnBrk="1" latinLnBrk="0" hangingPunct="1">
                        <a:defRPr sz="2400" b="1" kern="1200">
                          <a:solidFill>
                            <a:schemeClr val="lt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BIO-2006152</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(PTC518 guess)</a:t>
                      </a:r>
                      <a:endParaRPr lang="en-US" sz="1200">
                        <a:latin typeface="+mn-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0729990"/>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a:solidFill>
                            <a:srgbClr val="000000"/>
                          </a:solidFill>
                          <a:effectLst/>
                          <a:latin typeface="+mn-lt"/>
                          <a:ea typeface="Times New Roman"/>
                          <a:cs typeface="Calibri" panose="020F0502020204030204" pitchFamily="34" charset="0"/>
                        </a:rPr>
                        <a:t>12 </a:t>
                      </a:r>
                      <a:r>
                        <a:rPr lang="en-US" sz="1200" b="0" err="1">
                          <a:solidFill>
                            <a:srgbClr val="000000"/>
                          </a:solidFill>
                          <a:effectLst/>
                          <a:latin typeface="+mn-lt"/>
                          <a:ea typeface="Times New Roman"/>
                          <a:cs typeface="Calibri" panose="020F0502020204030204" pitchFamily="34" charset="0"/>
                        </a:rPr>
                        <a:t>nM</a:t>
                      </a:r>
                      <a:r>
                        <a:rPr lang="en-US" sz="1200" b="0">
                          <a:solidFill>
                            <a:srgbClr val="000000"/>
                          </a:solidFill>
                          <a:effectLst/>
                          <a:latin typeface="+mn-lt"/>
                          <a:ea typeface="Times New Roman"/>
                          <a:cs typeface="Calibri" panose="020F0502020204030204" pitchFamily="34" charset="0"/>
                        </a:rPr>
                        <a:t> / 16 </a:t>
                      </a:r>
                      <a:r>
                        <a:rPr lang="en-US" sz="1200" b="0" err="1">
                          <a:solidFill>
                            <a:srgbClr val="000000"/>
                          </a:solidFill>
                          <a:effectLst/>
                          <a:latin typeface="+mn-lt"/>
                          <a:ea typeface="Times New Roman"/>
                          <a:cs typeface="Calibri" panose="020F0502020204030204" pitchFamily="34" charset="0"/>
                        </a:rPr>
                        <a:t>nM</a:t>
                      </a:r>
                      <a:endParaRPr lang="en-US" sz="1200">
                        <a:solidFill>
                          <a:srgbClr val="000000"/>
                        </a:solidFill>
                        <a:latin typeface="+mn-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DDE5AE"/>
                    </a:solidFill>
                  </a:tcPr>
                </a:tc>
                <a:extLst>
                  <a:ext uri="{0D108BD9-81ED-4DB2-BD59-A6C34878D82A}">
                    <a16:rowId xmlns:a16="http://schemas.microsoft.com/office/drawing/2014/main" val="3265031623"/>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n-lt"/>
                          <a:ea typeface="Times New Roman"/>
                          <a:cs typeface="Calibri" panose="020F0502020204030204" pitchFamily="34" charset="0"/>
                        </a:rPr>
                        <a:t>5.8 / 1.3 [42]</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DDE5AE"/>
                    </a:solidFill>
                  </a:tcPr>
                </a:tc>
                <a:extLst>
                  <a:ext uri="{0D108BD9-81ED-4DB2-BD59-A6C34878D82A}">
                    <a16:rowId xmlns:a16="http://schemas.microsoft.com/office/drawing/2014/main" val="3768221854"/>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0.9</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DDE5AE"/>
                    </a:solidFill>
                  </a:tcPr>
                </a:tc>
                <a:extLst>
                  <a:ext uri="{0D108BD9-81ED-4DB2-BD59-A6C34878D82A}">
                    <a16:rowId xmlns:a16="http://schemas.microsoft.com/office/drawing/2014/main" val="2806698719"/>
                  </a:ext>
                </a:extLst>
              </a:tr>
              <a:tr h="374429">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a:solidFill>
                            <a:srgbClr val="000000"/>
                          </a:solidFill>
                          <a:latin typeface="+mn-lt"/>
                        </a:rPr>
                        <a:t>&gt;30 / </a:t>
                      </a:r>
                      <a:r>
                        <a:rPr lang="en-US" sz="1200" i="0" kern="1200">
                          <a:solidFill>
                            <a:srgbClr val="000000"/>
                          </a:solidFill>
                          <a:latin typeface="+mn-lt"/>
                          <a:ea typeface="+mn-ea"/>
                          <a:cs typeface="+mn-cs"/>
                        </a:rPr>
                        <a:t>[0.04, 0.31]</a:t>
                      </a:r>
                      <a:endParaRPr lang="en-US" sz="1200" i="0">
                        <a:solidFill>
                          <a:srgbClr val="000000"/>
                        </a:solidFill>
                        <a:latin typeface="+mn-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2917739892"/>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algn="ctr"/>
                      <a:r>
                        <a:rPr lang="en-US" sz="1200" err="1">
                          <a:solidFill>
                            <a:srgbClr val="000000"/>
                          </a:solidFill>
                          <a:latin typeface="+mn-lt"/>
                        </a:rPr>
                        <a:t>AChE</a:t>
                      </a:r>
                      <a:r>
                        <a:rPr lang="en-US" sz="1200">
                          <a:solidFill>
                            <a:srgbClr val="000000"/>
                          </a:solidFill>
                          <a:latin typeface="+mn-lt"/>
                        </a:rPr>
                        <a:t>: 0.33</a:t>
                      </a:r>
                      <a:r>
                        <a:rPr lang="en-US" sz="1200" kern="1200">
                          <a:solidFill>
                            <a:srgbClr val="FF0000"/>
                          </a:solidFill>
                          <a:latin typeface="+mn-lt"/>
                          <a:ea typeface="+mn-ea"/>
                          <a:cs typeface="+mn-cs"/>
                        </a:rPr>
                        <a:t> </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µ</a:t>
                      </a:r>
                      <a:r>
                        <a:rPr lang="en-US" sz="1200" kern="1200">
                          <a:solidFill>
                            <a:srgbClr val="000000"/>
                          </a:solidFill>
                          <a:effectLst/>
                          <a:latin typeface="+mn-lt"/>
                          <a:ea typeface="Times New Roman"/>
                          <a:cs typeface="Calibri" panose="020F0502020204030204" pitchFamily="34" charset="0"/>
                        </a:rPr>
                        <a:t>M</a:t>
                      </a:r>
                      <a:endParaRPr lang="en-US" sz="1200">
                        <a:solidFill>
                          <a:srgbClr val="000000"/>
                        </a:solidFill>
                        <a:latin typeface="+mn-lt"/>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2443745092"/>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44 (4x IC50)</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3411805121"/>
                  </a:ext>
                </a:extLst>
              </a:tr>
              <a:tr h="370840">
                <a:tc>
                  <a:txBody>
                    <a:bodyPr/>
                    <a:lstStyle>
                      <a:lvl1pPr marL="0" algn="l" defTabSz="609570" rtl="0" eaLnBrk="1" latinLnBrk="0" hangingPunct="1">
                        <a:defRPr sz="2400" kern="1200">
                          <a:solidFill>
                            <a:schemeClr val="dk1"/>
                          </a:solidFill>
                          <a:latin typeface="Arial"/>
                        </a:defRPr>
                      </a:lvl1pPr>
                      <a:lvl2pPr marL="609570" algn="l" defTabSz="609570" rtl="0" eaLnBrk="1" latinLnBrk="0" hangingPunct="1">
                        <a:defRPr sz="2400" kern="1200">
                          <a:solidFill>
                            <a:schemeClr val="dk1"/>
                          </a:solidFill>
                          <a:latin typeface="Arial"/>
                        </a:defRPr>
                      </a:lvl2pPr>
                      <a:lvl3pPr marL="1219140" algn="l" defTabSz="609570" rtl="0" eaLnBrk="1" latinLnBrk="0" hangingPunct="1">
                        <a:defRPr sz="2400" kern="1200">
                          <a:solidFill>
                            <a:schemeClr val="dk1"/>
                          </a:solidFill>
                          <a:latin typeface="Arial"/>
                        </a:defRPr>
                      </a:lvl3pPr>
                      <a:lvl4pPr marL="1828709" algn="l" defTabSz="609570" rtl="0" eaLnBrk="1" latinLnBrk="0" hangingPunct="1">
                        <a:defRPr sz="2400" kern="1200">
                          <a:solidFill>
                            <a:schemeClr val="dk1"/>
                          </a:solidFill>
                          <a:latin typeface="Arial"/>
                        </a:defRPr>
                      </a:lvl4pPr>
                      <a:lvl5pPr marL="2438278" algn="l" defTabSz="609570" rtl="0" eaLnBrk="1" latinLnBrk="0" hangingPunct="1">
                        <a:defRPr sz="2400" kern="1200">
                          <a:solidFill>
                            <a:schemeClr val="dk1"/>
                          </a:solidFill>
                          <a:latin typeface="Arial"/>
                        </a:defRPr>
                      </a:lvl5pPr>
                      <a:lvl6pPr marL="3047848" algn="l" defTabSz="609570" rtl="0" eaLnBrk="1" latinLnBrk="0" hangingPunct="1">
                        <a:defRPr sz="2400" kern="1200">
                          <a:solidFill>
                            <a:schemeClr val="dk1"/>
                          </a:solidFill>
                          <a:latin typeface="Arial"/>
                        </a:defRPr>
                      </a:lvl6pPr>
                      <a:lvl7pPr marL="3657418" algn="l" defTabSz="609570" rtl="0" eaLnBrk="1" latinLnBrk="0" hangingPunct="1">
                        <a:defRPr sz="2400" kern="1200">
                          <a:solidFill>
                            <a:schemeClr val="dk1"/>
                          </a:solidFill>
                          <a:latin typeface="Arial"/>
                        </a:defRPr>
                      </a:lvl7pPr>
                      <a:lvl8pPr marL="4266987" algn="l" defTabSz="609570" rtl="0" eaLnBrk="1" latinLnBrk="0" hangingPunct="1">
                        <a:defRPr sz="2400" kern="1200">
                          <a:solidFill>
                            <a:schemeClr val="dk1"/>
                          </a:solidFill>
                          <a:latin typeface="Arial"/>
                        </a:defRPr>
                      </a:lvl8pPr>
                      <a:lvl9pPr marL="4876557" algn="l" defTabSz="609570" rtl="0" eaLnBrk="1" latinLnBrk="0" hangingPunct="1">
                        <a:defRPr sz="2400" kern="1200">
                          <a:solidFill>
                            <a:schemeClr val="dk1"/>
                          </a:solidFill>
                          <a:latin typeface="Arial"/>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kern="1200">
                          <a:solidFill>
                            <a:srgbClr val="000000"/>
                          </a:solidFill>
                          <a:latin typeface="+mn-lt"/>
                          <a:ea typeface="+mn-ea"/>
                          <a:cs typeface="+mn-cs"/>
                        </a:rPr>
                        <a:t>66 </a:t>
                      </a:r>
                      <a:r>
                        <a:rPr lang="en-US" sz="1200" b="0" i="0" kern="1200" err="1">
                          <a:solidFill>
                            <a:srgbClr val="000000"/>
                          </a:solidFill>
                          <a:latin typeface="+mn-lt"/>
                          <a:ea typeface="+mn-ea"/>
                          <a:cs typeface="+mn-cs"/>
                        </a:rPr>
                        <a:t>nM</a:t>
                      </a:r>
                      <a:r>
                        <a:rPr lang="en-US" sz="1200" b="0" i="0" kern="1200">
                          <a:solidFill>
                            <a:srgbClr val="000000"/>
                          </a:solidFill>
                          <a:latin typeface="+mn-lt"/>
                          <a:ea typeface="+mn-ea"/>
                          <a:cs typeface="+mn-cs"/>
                        </a:rPr>
                        <a:t> (4x)</a:t>
                      </a:r>
                      <a:endParaRPr lang="en-US" sz="1200" b="0" kern="1200">
                        <a:solidFill>
                          <a:srgbClr val="000000"/>
                        </a:solidFill>
                        <a:latin typeface="+mn-lt"/>
                        <a:ea typeface="+mn-ea"/>
                        <a:cs typeface="+mn-cs"/>
                      </a:endParaRP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E7A1A1"/>
                    </a:solidFill>
                  </a:tcPr>
                </a:tc>
                <a:extLst>
                  <a:ext uri="{0D108BD9-81ED-4DB2-BD59-A6C34878D82A}">
                    <a16:rowId xmlns:a16="http://schemas.microsoft.com/office/drawing/2014/main" val="79669618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latin typeface="+mn-lt"/>
                          <a:ea typeface="+mn-ea"/>
                          <a:cs typeface="+mn-cs"/>
                        </a:rPr>
                        <a:t>165 </a:t>
                      </a:r>
                      <a:r>
                        <a:rPr lang="en-US" sz="1200" b="0" kern="1200" err="1">
                          <a:solidFill>
                            <a:srgbClr val="000000"/>
                          </a:solidFill>
                          <a:latin typeface="+mn-lt"/>
                          <a:ea typeface="+mn-ea"/>
                          <a:cs typeface="+mn-cs"/>
                        </a:rPr>
                        <a:t>nM</a:t>
                      </a:r>
                      <a:r>
                        <a:rPr lang="en-US" sz="1200" b="0" kern="1200">
                          <a:solidFill>
                            <a:srgbClr val="000000"/>
                          </a:solidFill>
                          <a:latin typeface="+mn-lt"/>
                          <a:ea typeface="+mn-ea"/>
                          <a:cs typeface="+mn-cs"/>
                        </a:rPr>
                        <a:t> (10x)</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23313634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latin typeface="+mn-lt"/>
                          <a:ea typeface="+mn-ea"/>
                          <a:cs typeface="+mn-cs"/>
                        </a:rPr>
                        <a:t>5-10 mg QD</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5537796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390 / 2.9 / 59 / 9.3 / 5.1</a:t>
                      </a:r>
                    </a:p>
                  </a:txBody>
                  <a:tcPr>
                    <a:lnL w="12700" cap="flat" cmpd="sng" algn="ctr">
                      <a:solidFill>
                        <a:srgbClr val="2573BA"/>
                      </a:solidFill>
                      <a:prstDash val="solid"/>
                      <a:round/>
                      <a:headEnd type="none" w="med" len="med"/>
                      <a:tailEnd type="none" w="med" len="med"/>
                    </a:lnL>
                    <a:lnR w="12700" cap="flat" cmpd="sng" algn="ctr">
                      <a:solidFill>
                        <a:srgbClr val="2573BA"/>
                      </a:solidFill>
                      <a:prstDash val="solid"/>
                      <a:round/>
                      <a:headEnd type="none" w="med" len="med"/>
                      <a:tailEnd type="none" w="med" len="med"/>
                    </a:lnR>
                    <a:lnT w="12700" cap="flat" cmpd="sng" algn="ctr">
                      <a:solidFill>
                        <a:srgbClr val="2573BA"/>
                      </a:solidFill>
                      <a:prstDash val="solid"/>
                      <a:round/>
                      <a:headEnd type="none" w="med" len="med"/>
                      <a:tailEnd type="none" w="med" len="med"/>
                    </a:lnT>
                    <a:lnB w="12700" cap="flat" cmpd="sng" algn="ctr">
                      <a:solidFill>
                        <a:srgbClr val="2573BA"/>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525903395"/>
                  </a:ext>
                </a:extLst>
              </a:tr>
            </a:tbl>
          </a:graphicData>
        </a:graphic>
      </p:graphicFrame>
      <p:sp>
        <p:nvSpPr>
          <p:cNvPr id="48" name="TextBox 47">
            <a:extLst>
              <a:ext uri="{FF2B5EF4-FFF2-40B4-BE49-F238E27FC236}">
                <a16:creationId xmlns:a16="http://schemas.microsoft.com/office/drawing/2014/main" id="{62F227F0-5C7D-42A2-B416-237AB615C506}"/>
              </a:ext>
            </a:extLst>
          </p:cNvPr>
          <p:cNvSpPr txBox="1"/>
          <p:nvPr/>
        </p:nvSpPr>
        <p:spPr>
          <a:xfrm>
            <a:off x="8241748" y="1164673"/>
            <a:ext cx="3472127" cy="646331"/>
          </a:xfrm>
          <a:prstGeom prst="rect">
            <a:avLst/>
          </a:prstGeom>
          <a:noFill/>
        </p:spPr>
        <p:txBody>
          <a:bodyPr wrap="square">
            <a:spAutoFit/>
          </a:bodyPr>
          <a:lstStyle/>
          <a:p>
            <a:pPr algn="ctr"/>
            <a:r>
              <a:rPr lang="en-US" sz="1200">
                <a:solidFill>
                  <a:srgbClr val="000000"/>
                </a:solidFill>
                <a:latin typeface="Arial" panose="020B0604020202020204" pitchFamily="34" charset="0"/>
                <a:cs typeface="Arial" panose="020B0604020202020204" pitchFamily="34" charset="0"/>
              </a:rPr>
              <a:t>Aberrant FOXM1 &amp; MADD splicing found</a:t>
            </a:r>
          </a:p>
          <a:p>
            <a:pPr algn="ctr"/>
            <a:r>
              <a:rPr lang="en-US" sz="1200">
                <a:solidFill>
                  <a:srgbClr val="000000"/>
                </a:solidFill>
                <a:latin typeface="Arial" panose="020B0604020202020204" pitchFamily="34" charset="0"/>
                <a:cs typeface="Arial" panose="020B0604020202020204" pitchFamily="34" charset="0"/>
              </a:rPr>
              <a:t>in studies with </a:t>
            </a:r>
            <a:r>
              <a:rPr lang="en-US" sz="1200" err="1">
                <a:solidFill>
                  <a:srgbClr val="000000"/>
                </a:solidFill>
                <a:latin typeface="Arial" panose="020B0604020202020204" pitchFamily="34" charset="0"/>
                <a:cs typeface="Arial" panose="020B0604020202020204" pitchFamily="34" charset="0"/>
              </a:rPr>
              <a:t>risdiplam</a:t>
            </a:r>
            <a:r>
              <a:rPr lang="en-US" sz="1200">
                <a:solidFill>
                  <a:srgbClr val="000000"/>
                </a:solidFill>
                <a:latin typeface="Arial" panose="020B0604020202020204" pitchFamily="34" charset="0"/>
                <a:cs typeface="Arial" panose="020B0604020202020204" pitchFamily="34" charset="0"/>
              </a:rPr>
              <a:t> hypothesized as </a:t>
            </a:r>
          </a:p>
          <a:p>
            <a:pPr algn="ctr"/>
            <a:r>
              <a:rPr lang="en-US" sz="1200">
                <a:solidFill>
                  <a:srgbClr val="000000"/>
                </a:solidFill>
                <a:latin typeface="Arial" panose="020B0604020202020204" pitchFamily="34" charset="0"/>
                <a:cs typeface="Arial" panose="020B0604020202020204" pitchFamily="34" charset="0"/>
              </a:rPr>
              <a:t>source of micronucleus formation </a:t>
            </a:r>
            <a:endParaRPr lang="en-US" sz="1200">
              <a:solidFill>
                <a:srgbClr val="000000"/>
              </a:solidFill>
            </a:endParaRPr>
          </a:p>
        </p:txBody>
      </p:sp>
      <p:sp>
        <p:nvSpPr>
          <p:cNvPr id="52" name="TextBox 51">
            <a:extLst>
              <a:ext uri="{FF2B5EF4-FFF2-40B4-BE49-F238E27FC236}">
                <a16:creationId xmlns:a16="http://schemas.microsoft.com/office/drawing/2014/main" id="{E3B07883-A701-48A5-8DBE-7158DF7AEFA8}"/>
              </a:ext>
            </a:extLst>
          </p:cNvPr>
          <p:cNvSpPr txBox="1"/>
          <p:nvPr/>
        </p:nvSpPr>
        <p:spPr>
          <a:xfrm>
            <a:off x="8241748" y="4185222"/>
            <a:ext cx="3727269" cy="1723549"/>
          </a:xfrm>
          <a:prstGeom prst="rect">
            <a:avLst/>
          </a:prstGeom>
          <a:noFill/>
        </p:spPr>
        <p:txBody>
          <a:bodyPr wrap="square">
            <a:spAutoFit/>
          </a:bodyPr>
          <a:lstStyle/>
          <a:p>
            <a:r>
              <a:rPr lang="en-US" sz="1200">
                <a:latin typeface="Arial" panose="020B0604020202020204" pitchFamily="34" charset="0"/>
                <a:cs typeface="Arial" panose="020B0604020202020204" pitchFamily="34" charset="0"/>
              </a:rPr>
              <a:t>Safety and selectivity are the key areas to differentiate and beat competition:</a:t>
            </a:r>
          </a:p>
          <a:p>
            <a:endParaRPr lang="en-US" sz="1200">
              <a:latin typeface="Arial" panose="020B0604020202020204" pitchFamily="34" charset="0"/>
              <a:cs typeface="Arial" panose="020B0604020202020204" pitchFamily="34" charset="0"/>
            </a:endParaRPr>
          </a:p>
          <a:p>
            <a:pPr>
              <a:spcAft>
                <a:spcPts val="600"/>
              </a:spcAft>
            </a:pPr>
            <a:r>
              <a:rPr lang="en-US" sz="1200">
                <a:latin typeface="Arial" panose="020B0604020202020204" pitchFamily="34" charset="0"/>
                <a:cs typeface="Arial" panose="020B0604020202020204" pitchFamily="34" charset="0"/>
              </a:rPr>
              <a:t>1) Improve cytotoxicity to reasonable margin</a:t>
            </a:r>
          </a:p>
          <a:p>
            <a:r>
              <a:rPr lang="en-US" sz="1200">
                <a:latin typeface="Arial" panose="020B0604020202020204" pitchFamily="34" charset="0"/>
                <a:cs typeface="Arial" panose="020B0604020202020204" pitchFamily="34" charset="0"/>
              </a:rPr>
              <a:t>2) Reduce the number of off-targets to minimize </a:t>
            </a:r>
          </a:p>
          <a:p>
            <a:pPr>
              <a:spcAft>
                <a:spcPts val="600"/>
              </a:spcAft>
            </a:pPr>
            <a:r>
              <a:rPr lang="en-US" sz="1200">
                <a:latin typeface="Arial" panose="020B0604020202020204" pitchFamily="34" charset="0"/>
                <a:cs typeface="Arial" panose="020B0604020202020204" pitchFamily="34" charset="0"/>
              </a:rPr>
              <a:t>risk of toxicity</a:t>
            </a:r>
            <a:endParaRPr lang="en-US" sz="1200"/>
          </a:p>
          <a:p>
            <a:r>
              <a:rPr lang="en-US" sz="1200">
                <a:latin typeface="Arial" panose="020B0604020202020204" pitchFamily="34" charset="0"/>
                <a:cs typeface="Arial" panose="020B0604020202020204" pitchFamily="34" charset="0"/>
              </a:rPr>
              <a:t>3) Improve selectivity over FOXM1 &amp; MADD to reduce the risk of micronucleus formation</a:t>
            </a:r>
            <a:endParaRPr lang="en-US" sz="1200"/>
          </a:p>
        </p:txBody>
      </p:sp>
      <p:sp>
        <p:nvSpPr>
          <p:cNvPr id="19" name="TextBox 18">
            <a:extLst>
              <a:ext uri="{FF2B5EF4-FFF2-40B4-BE49-F238E27FC236}">
                <a16:creationId xmlns:a16="http://schemas.microsoft.com/office/drawing/2014/main" id="{4E986FC7-6A69-4EDB-9FE3-9FAEC796385B}"/>
              </a:ext>
            </a:extLst>
          </p:cNvPr>
          <p:cNvSpPr txBox="1"/>
          <p:nvPr/>
        </p:nvSpPr>
        <p:spPr>
          <a:xfrm>
            <a:off x="302870" y="1530251"/>
            <a:ext cx="2796466" cy="646331"/>
          </a:xfrm>
          <a:prstGeom prst="rect">
            <a:avLst/>
          </a:prstGeom>
          <a:noFill/>
        </p:spPr>
        <p:txBody>
          <a:bodyPr wrap="square">
            <a:spAutoFit/>
          </a:bodyPr>
          <a:lstStyle/>
          <a:p>
            <a:pPr algn="ctr"/>
            <a:r>
              <a:rPr lang="en-US" sz="1200" err="1">
                <a:latin typeface="Arial" panose="020B0604020202020204" pitchFamily="34" charset="0"/>
                <a:cs typeface="Arial" panose="020B0604020202020204" pitchFamily="34" charset="0"/>
              </a:rPr>
              <a:t>Branaplam</a:t>
            </a:r>
            <a:r>
              <a:rPr lang="en-US" sz="1200">
                <a:latin typeface="Arial" panose="020B0604020202020204" pitchFamily="34" charset="0"/>
                <a:cs typeface="Arial" panose="020B0604020202020204" pitchFamily="34" charset="0"/>
              </a:rPr>
              <a:t> has limited brain exposure and is less selective than </a:t>
            </a:r>
            <a:r>
              <a:rPr lang="en-US" sz="1200" err="1">
                <a:latin typeface="Arial" panose="020B0604020202020204" pitchFamily="34" charset="0"/>
                <a:cs typeface="Arial" panose="020B0604020202020204" pitchFamily="34" charset="0"/>
              </a:rPr>
              <a:t>risdiplam</a:t>
            </a:r>
            <a:r>
              <a:rPr lang="en-US" sz="1200">
                <a:latin typeface="Arial" panose="020B0604020202020204" pitchFamily="34" charset="0"/>
                <a:cs typeface="Arial" panose="020B0604020202020204" pitchFamily="34" charset="0"/>
              </a:rPr>
              <a:t> </a:t>
            </a:r>
          </a:p>
          <a:p>
            <a:pPr algn="ctr"/>
            <a:r>
              <a:rPr lang="en-US" sz="1200">
                <a:latin typeface="Arial" panose="020B0604020202020204" pitchFamily="34" charset="0"/>
                <a:cs typeface="Arial" panose="020B0604020202020204" pitchFamily="34" charset="0"/>
              </a:rPr>
              <a:t>(18 off-targets at 10x SMA IC50)</a:t>
            </a:r>
            <a:endParaRPr lang="en-US" sz="1200"/>
          </a:p>
        </p:txBody>
      </p:sp>
      <p:sp>
        <p:nvSpPr>
          <p:cNvPr id="2" name="Right Brace 1">
            <a:extLst>
              <a:ext uri="{FF2B5EF4-FFF2-40B4-BE49-F238E27FC236}">
                <a16:creationId xmlns:a16="http://schemas.microsoft.com/office/drawing/2014/main" id="{A01A87E3-6D15-4DEF-AE87-2816BD0AC002}"/>
              </a:ext>
            </a:extLst>
          </p:cNvPr>
          <p:cNvSpPr/>
          <p:nvPr/>
        </p:nvSpPr>
        <p:spPr>
          <a:xfrm>
            <a:off x="7722859" y="4005943"/>
            <a:ext cx="235131" cy="18203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892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5987A581-6703-406E-A1CD-64FF67EE9D21}"/>
              </a:ext>
            </a:extLst>
          </p:cNvPr>
          <p:cNvSpPr/>
          <p:nvPr/>
        </p:nvSpPr>
        <p:spPr>
          <a:xfrm>
            <a:off x="26634" y="4997344"/>
            <a:ext cx="1535837" cy="1841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HTT strategy to identify novel IP within crowded field</a:t>
            </a:r>
          </a:p>
        </p:txBody>
      </p:sp>
      <p:sp>
        <p:nvSpPr>
          <p:cNvPr id="18" name="TextBox 17">
            <a:extLst>
              <a:ext uri="{FF2B5EF4-FFF2-40B4-BE49-F238E27FC236}">
                <a16:creationId xmlns:a16="http://schemas.microsoft.com/office/drawing/2014/main" id="{F10D2A3A-B49B-43EF-96D2-A5C70B26C45A}"/>
              </a:ext>
            </a:extLst>
          </p:cNvPr>
          <p:cNvSpPr txBox="1"/>
          <p:nvPr/>
        </p:nvSpPr>
        <p:spPr>
          <a:xfrm>
            <a:off x="1760058" y="1848715"/>
            <a:ext cx="184731" cy="1200329"/>
          </a:xfrm>
          <a:prstGeom prst="rect">
            <a:avLst/>
          </a:prstGeom>
          <a:noFill/>
        </p:spPr>
        <p:txBody>
          <a:bodyPr wrap="none" rtlCol="0">
            <a:spAutoFit/>
          </a:bodyPr>
          <a:lstStyle/>
          <a:p>
            <a:pPr defTabSz="609585">
              <a:defRPr/>
            </a:pPr>
            <a:endParaRPr lang="en-US" sz="2400">
              <a:solidFill>
                <a:srgbClr val="2573BA"/>
              </a:solidFill>
              <a:latin typeface="Arial"/>
            </a:endParaRPr>
          </a:p>
          <a:p>
            <a:pPr defTabSz="609585">
              <a:defRPr/>
            </a:pPr>
            <a:endParaRPr lang="en-US" sz="2400">
              <a:solidFill>
                <a:srgbClr val="2573BA"/>
              </a:solidFill>
              <a:latin typeface="Arial"/>
            </a:endParaRPr>
          </a:p>
          <a:p>
            <a:pPr defTabSz="609585">
              <a:defRPr/>
            </a:pPr>
            <a:endParaRPr lang="en-US" sz="2400">
              <a:solidFill>
                <a:srgbClr val="2573BA"/>
              </a:solidFill>
              <a:latin typeface="Arial"/>
            </a:endParaRPr>
          </a:p>
        </p:txBody>
      </p:sp>
      <p:graphicFrame>
        <p:nvGraphicFramePr>
          <p:cNvPr id="19" name="Object 18">
            <a:extLst>
              <a:ext uri="{FF2B5EF4-FFF2-40B4-BE49-F238E27FC236}">
                <a16:creationId xmlns:a16="http://schemas.microsoft.com/office/drawing/2014/main" id="{E566998B-1D06-4FAE-ACF9-F50D371D0C31}"/>
              </a:ext>
            </a:extLst>
          </p:cNvPr>
          <p:cNvGraphicFramePr>
            <a:graphicFrameLocks noChangeAspect="1"/>
          </p:cNvGraphicFramePr>
          <p:nvPr/>
        </p:nvGraphicFramePr>
        <p:xfrm>
          <a:off x="564149" y="1654794"/>
          <a:ext cx="2486025" cy="4752975"/>
        </p:xfrm>
        <a:graphic>
          <a:graphicData uri="http://schemas.openxmlformats.org/presentationml/2006/ole">
            <mc:AlternateContent xmlns:mc="http://schemas.openxmlformats.org/markup-compatibility/2006">
              <mc:Choice xmlns:v="urn:schemas-microsoft-com:vml" Requires="v">
                <p:oleObj spid="_x0000_s189442" name="CS ChemDraw Drawing" r:id="rId4" imgW="2486809" imgH="4754243" progId="ChemDraw.Document.6.0">
                  <p:embed/>
                </p:oleObj>
              </mc:Choice>
              <mc:Fallback>
                <p:oleObj name="CS ChemDraw Drawing" r:id="rId4" imgW="2486809" imgH="4754243" progId="ChemDraw.Document.6.0">
                  <p:embed/>
                  <p:pic>
                    <p:nvPicPr>
                      <p:cNvPr id="19" name="Object 18">
                        <a:extLst>
                          <a:ext uri="{FF2B5EF4-FFF2-40B4-BE49-F238E27FC236}">
                            <a16:creationId xmlns:a16="http://schemas.microsoft.com/office/drawing/2014/main" id="{E566998B-1D06-4FAE-ACF9-F50D371D0C31}"/>
                          </a:ext>
                        </a:extLst>
                      </p:cNvPr>
                      <p:cNvPicPr/>
                      <p:nvPr/>
                    </p:nvPicPr>
                    <p:blipFill>
                      <a:blip r:embed="rId5"/>
                      <a:stretch>
                        <a:fillRect/>
                      </a:stretch>
                    </p:blipFill>
                    <p:spPr>
                      <a:xfrm>
                        <a:off x="564149" y="1654794"/>
                        <a:ext cx="2486025" cy="4752975"/>
                      </a:xfrm>
                      <a:prstGeom prst="rect">
                        <a:avLst/>
                      </a:prstGeom>
                    </p:spPr>
                  </p:pic>
                </p:oleObj>
              </mc:Fallback>
            </mc:AlternateContent>
          </a:graphicData>
        </a:graphic>
      </p:graphicFrame>
      <p:sp>
        <p:nvSpPr>
          <p:cNvPr id="20" name="Arrow: Curved Right 19">
            <a:extLst>
              <a:ext uri="{FF2B5EF4-FFF2-40B4-BE49-F238E27FC236}">
                <a16:creationId xmlns:a16="http://schemas.microsoft.com/office/drawing/2014/main" id="{0AE4D08E-14E5-4D82-8D89-9FC59B0EEE23}"/>
              </a:ext>
            </a:extLst>
          </p:cNvPr>
          <p:cNvSpPr/>
          <p:nvPr/>
        </p:nvSpPr>
        <p:spPr>
          <a:xfrm rot="20429683">
            <a:off x="8945220" y="5031561"/>
            <a:ext cx="372879" cy="812599"/>
          </a:xfrm>
          <a:prstGeom prst="curvedRightArrow">
            <a:avLst/>
          </a:prstGeom>
          <a:solidFill>
            <a:srgbClr val="7CC3E2"/>
          </a:solidFill>
          <a:ln>
            <a:noFill/>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804A3B0-D39F-4C12-85E5-F142083194A5}"/>
              </a:ext>
            </a:extLst>
          </p:cNvPr>
          <p:cNvSpPr/>
          <p:nvPr/>
        </p:nvSpPr>
        <p:spPr>
          <a:xfrm>
            <a:off x="8882300" y="4294319"/>
            <a:ext cx="2358780" cy="1815059"/>
          </a:xfrm>
          <a:prstGeom prst="rect">
            <a:avLst/>
          </a:prstGeom>
          <a:solidFill>
            <a:srgbClr val="FFFFFF"/>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2" name="Diagram 21">
            <a:extLst>
              <a:ext uri="{FF2B5EF4-FFF2-40B4-BE49-F238E27FC236}">
                <a16:creationId xmlns:a16="http://schemas.microsoft.com/office/drawing/2014/main" id="{723FC9A7-C7AA-4ACD-9279-67352DBCFF20}"/>
              </a:ext>
            </a:extLst>
          </p:cNvPr>
          <p:cNvGraphicFramePr/>
          <p:nvPr/>
        </p:nvGraphicFramePr>
        <p:xfrm>
          <a:off x="8330403" y="2475185"/>
          <a:ext cx="3698610" cy="43596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3" name="TextBox 22">
            <a:extLst>
              <a:ext uri="{FF2B5EF4-FFF2-40B4-BE49-F238E27FC236}">
                <a16:creationId xmlns:a16="http://schemas.microsoft.com/office/drawing/2014/main" id="{E6A56FAF-06CB-4539-8615-6C991AEF7D81}"/>
              </a:ext>
            </a:extLst>
          </p:cNvPr>
          <p:cNvSpPr txBox="1"/>
          <p:nvPr/>
        </p:nvSpPr>
        <p:spPr>
          <a:xfrm>
            <a:off x="8735981" y="1890805"/>
            <a:ext cx="2869696" cy="430887"/>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rPr>
              <a:t>Single Conc </a:t>
            </a:r>
            <a:r>
              <a:rPr kumimoji="0" lang="en-US" sz="1100" b="1" i="0" u="none" strike="noStrike" kern="0" cap="none" spc="0" normalizeH="0" baseline="0" noProof="0" err="1">
                <a:ln>
                  <a:noFill/>
                </a:ln>
                <a:solidFill>
                  <a:prstClr val="black"/>
                </a:solidFill>
                <a:effectLst/>
                <a:uLnTx/>
                <a:uFillTx/>
              </a:rPr>
              <a:t>mHTT</a:t>
            </a:r>
            <a:r>
              <a:rPr kumimoji="0" lang="en-US" sz="1100" b="1" i="0" u="none" strike="noStrike" kern="0" cap="none" spc="0" normalizeH="0" baseline="0" noProof="0">
                <a:ln>
                  <a:noFill/>
                </a:ln>
                <a:solidFill>
                  <a:prstClr val="black"/>
                </a:solidFill>
                <a:effectLst/>
                <a:uLnTx/>
                <a:uFillTx/>
              </a:rPr>
              <a:t> HTRF assay</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rPr>
              <a:t>(HD Q48 </a:t>
            </a:r>
            <a:r>
              <a:rPr kumimoji="0" lang="en-US" sz="1100" b="1" i="0" u="none" strike="noStrike" kern="0" cap="none" spc="0" normalizeH="0" baseline="0" noProof="0" err="1">
                <a:ln>
                  <a:noFill/>
                </a:ln>
                <a:solidFill>
                  <a:prstClr val="black"/>
                </a:solidFill>
                <a:effectLst/>
                <a:uLnTx/>
                <a:uFillTx/>
              </a:rPr>
              <a:t>hES</a:t>
            </a:r>
            <a:r>
              <a:rPr kumimoji="0" lang="en-US" sz="1100" b="1" i="0" u="none" strike="noStrike" kern="0" cap="none" spc="0" normalizeH="0" baseline="0" noProof="0">
                <a:ln>
                  <a:noFill/>
                </a:ln>
                <a:solidFill>
                  <a:prstClr val="black"/>
                </a:solidFill>
                <a:effectLst/>
                <a:uLnTx/>
                <a:uFillTx/>
              </a:rPr>
              <a:t> cells at 10 µM in duplicate)</a:t>
            </a:r>
          </a:p>
        </p:txBody>
      </p:sp>
      <p:sp>
        <p:nvSpPr>
          <p:cNvPr id="24" name="TextBox 23">
            <a:extLst>
              <a:ext uri="{FF2B5EF4-FFF2-40B4-BE49-F238E27FC236}">
                <a16:creationId xmlns:a16="http://schemas.microsoft.com/office/drawing/2014/main" id="{3520B489-B027-4D72-B68B-C456C40C7BEA}"/>
              </a:ext>
            </a:extLst>
          </p:cNvPr>
          <p:cNvSpPr txBox="1"/>
          <p:nvPr/>
        </p:nvSpPr>
        <p:spPr>
          <a:xfrm>
            <a:off x="7897338" y="2870936"/>
            <a:ext cx="999006" cy="861774"/>
          </a:xfrm>
          <a:prstGeom prst="rect">
            <a:avLst/>
          </a:prstGeom>
          <a:noFill/>
        </p:spPr>
        <p:txBody>
          <a:bodyPr wrap="square" rtlCol="0">
            <a:spAutoFit/>
          </a:bodyPr>
          <a:lstStyle/>
          <a:p>
            <a:pPr algn="ctr" defTabSz="914354">
              <a:defRPr/>
            </a:pPr>
            <a:r>
              <a:rPr lang="en-US" sz="1000"/>
              <a:t>≥30% </a:t>
            </a:r>
            <a:r>
              <a:rPr lang="en-US" sz="1000" err="1"/>
              <a:t>mHTT</a:t>
            </a:r>
            <a:r>
              <a:rPr lang="en-US" sz="1000"/>
              <a:t> lowering in both replicates</a:t>
            </a:r>
          </a:p>
          <a:p>
            <a:pPr algn="ctr" defTabSz="914354">
              <a:defRPr/>
            </a:pPr>
            <a:r>
              <a:rPr lang="en-US" sz="1000"/>
              <a:t>over CTG</a:t>
            </a:r>
          </a:p>
        </p:txBody>
      </p:sp>
      <p:sp>
        <p:nvSpPr>
          <p:cNvPr id="25" name="TextBox 24">
            <a:extLst>
              <a:ext uri="{FF2B5EF4-FFF2-40B4-BE49-F238E27FC236}">
                <a16:creationId xmlns:a16="http://schemas.microsoft.com/office/drawing/2014/main" id="{9CB86B02-3546-4948-B57D-21665716D19D}"/>
              </a:ext>
            </a:extLst>
          </p:cNvPr>
          <p:cNvSpPr txBox="1"/>
          <p:nvPr/>
        </p:nvSpPr>
        <p:spPr>
          <a:xfrm>
            <a:off x="8266395" y="4078875"/>
            <a:ext cx="884973" cy="400110"/>
          </a:xfrm>
          <a:prstGeom prst="rect">
            <a:avLst/>
          </a:prstGeom>
          <a:noFill/>
        </p:spPr>
        <p:txBody>
          <a:bodyPr wrap="square" rtlCol="0">
            <a:spAutoFit/>
          </a:bodyPr>
          <a:lstStyle/>
          <a:p>
            <a:pPr algn="ctr" defTabSz="914354">
              <a:defRPr/>
            </a:pPr>
            <a:r>
              <a:rPr lang="en-US" sz="1000"/>
              <a:t>favorable</a:t>
            </a:r>
          </a:p>
          <a:p>
            <a:pPr algn="ctr" defTabSz="914354">
              <a:defRPr/>
            </a:pPr>
            <a:r>
              <a:rPr lang="en-US" sz="1000"/>
              <a:t>Biogen IP</a:t>
            </a:r>
          </a:p>
        </p:txBody>
      </p:sp>
      <p:sp>
        <p:nvSpPr>
          <p:cNvPr id="26" name="TextBox 25">
            <a:extLst>
              <a:ext uri="{FF2B5EF4-FFF2-40B4-BE49-F238E27FC236}">
                <a16:creationId xmlns:a16="http://schemas.microsoft.com/office/drawing/2014/main" id="{49DB244B-1D3F-4925-A521-B93D98692942}"/>
              </a:ext>
            </a:extLst>
          </p:cNvPr>
          <p:cNvSpPr txBox="1"/>
          <p:nvPr/>
        </p:nvSpPr>
        <p:spPr>
          <a:xfrm>
            <a:off x="8631485" y="5522867"/>
            <a:ext cx="1071087" cy="400110"/>
          </a:xfrm>
          <a:prstGeom prst="rect">
            <a:avLst/>
          </a:prstGeom>
          <a:noFill/>
        </p:spPr>
        <p:txBody>
          <a:bodyPr wrap="square" rtlCol="0">
            <a:spAutoFit/>
          </a:bodyPr>
          <a:lstStyle/>
          <a:p>
            <a:pPr algn="ctr" defTabSz="914354">
              <a:defRPr/>
            </a:pPr>
            <a:r>
              <a:rPr lang="en-US" sz="1000"/>
              <a:t>structurally</a:t>
            </a:r>
          </a:p>
          <a:p>
            <a:pPr algn="ctr" defTabSz="914354">
              <a:defRPr/>
            </a:pPr>
            <a:r>
              <a:rPr lang="en-US" sz="1000"/>
              <a:t>distinct series</a:t>
            </a:r>
          </a:p>
        </p:txBody>
      </p:sp>
      <p:sp>
        <p:nvSpPr>
          <p:cNvPr id="27" name="TextBox 26">
            <a:extLst>
              <a:ext uri="{FF2B5EF4-FFF2-40B4-BE49-F238E27FC236}">
                <a16:creationId xmlns:a16="http://schemas.microsoft.com/office/drawing/2014/main" id="{08B0A69B-A038-4CCD-A4E0-45410CA27FF2}"/>
              </a:ext>
            </a:extLst>
          </p:cNvPr>
          <p:cNvSpPr txBox="1"/>
          <p:nvPr/>
        </p:nvSpPr>
        <p:spPr>
          <a:xfrm>
            <a:off x="952734" y="1136863"/>
            <a:ext cx="1984109" cy="307777"/>
          </a:xfrm>
          <a:prstGeom prst="rect">
            <a:avLst/>
          </a:prstGeom>
          <a:noFill/>
        </p:spPr>
        <p:txBody>
          <a:bodyPr wrap="square">
            <a:spAutoFit/>
          </a:bodyPr>
          <a:lstStyle/>
          <a:p>
            <a:r>
              <a:rPr kumimoji="0" lang="en-US" sz="1400" b="1" i="0" u="none" strike="noStrike" kern="1200" cap="none" spc="0" normalizeH="0" baseline="0" noProof="0">
                <a:ln>
                  <a:noFill/>
                </a:ln>
                <a:solidFill>
                  <a:srgbClr val="005B82"/>
                </a:solidFill>
                <a:effectLst/>
                <a:uLnTx/>
                <a:uFillTx/>
                <a:latin typeface="Arial" panose="020B0604020202020204"/>
              </a:rPr>
              <a:t>(1) Inspired design </a:t>
            </a:r>
            <a:endParaRPr lang="en-US" sz="1400"/>
          </a:p>
        </p:txBody>
      </p:sp>
      <p:sp>
        <p:nvSpPr>
          <p:cNvPr id="28" name="Rectangle 27">
            <a:extLst>
              <a:ext uri="{FF2B5EF4-FFF2-40B4-BE49-F238E27FC236}">
                <a16:creationId xmlns:a16="http://schemas.microsoft.com/office/drawing/2014/main" id="{CD120324-72BF-4594-85BB-B0737483E8AC}"/>
              </a:ext>
            </a:extLst>
          </p:cNvPr>
          <p:cNvSpPr/>
          <p:nvPr/>
        </p:nvSpPr>
        <p:spPr>
          <a:xfrm>
            <a:off x="234009" y="1468160"/>
            <a:ext cx="3211307" cy="511055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9" name="TextBox 28">
            <a:extLst>
              <a:ext uri="{FF2B5EF4-FFF2-40B4-BE49-F238E27FC236}">
                <a16:creationId xmlns:a16="http://schemas.microsoft.com/office/drawing/2014/main" id="{13B14E22-4F51-4217-AFC4-2BD2A128568A}"/>
              </a:ext>
            </a:extLst>
          </p:cNvPr>
          <p:cNvSpPr txBox="1"/>
          <p:nvPr/>
        </p:nvSpPr>
        <p:spPr>
          <a:xfrm>
            <a:off x="4524880" y="1137445"/>
            <a:ext cx="2271281" cy="307777"/>
          </a:xfrm>
          <a:prstGeom prst="rect">
            <a:avLst/>
          </a:prstGeom>
          <a:noFill/>
        </p:spPr>
        <p:txBody>
          <a:bodyPr wrap="square">
            <a:spAutoFit/>
          </a:bodyPr>
          <a:lstStyle/>
          <a:p>
            <a:r>
              <a:rPr kumimoji="0" lang="en-US" sz="1400" b="1" i="0" u="none" strike="noStrike" kern="1200" cap="none" spc="0" normalizeH="0" baseline="0" noProof="0">
                <a:ln>
                  <a:noFill/>
                </a:ln>
                <a:solidFill>
                  <a:srgbClr val="005B82"/>
                </a:solidFill>
                <a:effectLst/>
                <a:uLnTx/>
                <a:uFillTx/>
                <a:latin typeface="Arial" panose="020B0604020202020204"/>
              </a:rPr>
              <a:t>(2) Biogen’s RNA library</a:t>
            </a:r>
            <a:endParaRPr lang="en-US" sz="1400"/>
          </a:p>
        </p:txBody>
      </p:sp>
      <p:sp>
        <p:nvSpPr>
          <p:cNvPr id="30" name="Rectangle 29">
            <a:extLst>
              <a:ext uri="{FF2B5EF4-FFF2-40B4-BE49-F238E27FC236}">
                <a16:creationId xmlns:a16="http://schemas.microsoft.com/office/drawing/2014/main" id="{DE1B6A9A-D586-42A1-AD10-2070AF1CED0B}"/>
              </a:ext>
            </a:extLst>
          </p:cNvPr>
          <p:cNvSpPr/>
          <p:nvPr/>
        </p:nvSpPr>
        <p:spPr>
          <a:xfrm>
            <a:off x="3826858" y="1468160"/>
            <a:ext cx="3586159" cy="511055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1" name="Picture 30">
            <a:extLst>
              <a:ext uri="{FF2B5EF4-FFF2-40B4-BE49-F238E27FC236}">
                <a16:creationId xmlns:a16="http://schemas.microsoft.com/office/drawing/2014/main" id="{40E9937F-49C7-43ED-BB55-2375A86A166D}"/>
              </a:ext>
            </a:extLst>
          </p:cNvPr>
          <p:cNvPicPr>
            <a:picLocks noChangeAspect="1"/>
          </p:cNvPicPr>
          <p:nvPr/>
        </p:nvPicPr>
        <p:blipFill>
          <a:blip r:embed="rId11"/>
          <a:stretch>
            <a:fillRect/>
          </a:stretch>
        </p:blipFill>
        <p:spPr>
          <a:xfrm>
            <a:off x="5603474" y="1901913"/>
            <a:ext cx="1734014" cy="1093652"/>
          </a:xfrm>
          <a:prstGeom prst="rect">
            <a:avLst/>
          </a:prstGeom>
        </p:spPr>
      </p:pic>
      <p:sp>
        <p:nvSpPr>
          <p:cNvPr id="32" name="TextBox 31">
            <a:extLst>
              <a:ext uri="{FF2B5EF4-FFF2-40B4-BE49-F238E27FC236}">
                <a16:creationId xmlns:a16="http://schemas.microsoft.com/office/drawing/2014/main" id="{ED0500FC-D78F-44F6-9C4A-57E095387AF4}"/>
              </a:ext>
            </a:extLst>
          </p:cNvPr>
          <p:cNvSpPr txBox="1"/>
          <p:nvPr/>
        </p:nvSpPr>
        <p:spPr>
          <a:xfrm>
            <a:off x="6420869" y="2618746"/>
            <a:ext cx="1073907" cy="346185"/>
          </a:xfrm>
          <a:prstGeom prst="rect">
            <a:avLst/>
          </a:prstGeom>
          <a:noFill/>
        </p:spPr>
        <p:txBody>
          <a:bodyPr wrap="square">
            <a:spAutoFit/>
          </a:bodyPr>
          <a:lstStyle/>
          <a:p>
            <a:pPr algn="ctr" defTabSz="457189">
              <a:lnSpc>
                <a:spcPct val="107000"/>
              </a:lnSpc>
              <a:defRPr/>
            </a:pPr>
            <a:r>
              <a:rPr lang="en-US" sz="800" err="1">
                <a:solidFill>
                  <a:srgbClr val="2573BA"/>
                </a:solidFill>
                <a:latin typeface="Arial"/>
                <a:ea typeface="Calibri" panose="020F0502020204030204" pitchFamily="34" charset="0"/>
                <a:cs typeface="Arial"/>
              </a:rPr>
              <a:t>Branaplam</a:t>
            </a:r>
            <a:endParaRPr lang="en-US" sz="800">
              <a:solidFill>
                <a:srgbClr val="2573BA"/>
              </a:solidFill>
              <a:latin typeface="Arial"/>
              <a:ea typeface="Calibri" panose="020F0502020204030204" pitchFamily="34" charset="0"/>
              <a:cs typeface="Arial"/>
            </a:endParaRPr>
          </a:p>
          <a:p>
            <a:pPr algn="ctr" defTabSz="457189">
              <a:lnSpc>
                <a:spcPct val="107000"/>
              </a:lnSpc>
              <a:defRPr/>
            </a:pPr>
            <a:r>
              <a:rPr lang="en-US" sz="800" err="1">
                <a:solidFill>
                  <a:srgbClr val="2573BA"/>
                </a:solidFill>
                <a:latin typeface="Arial"/>
                <a:ea typeface="Calibri" panose="020F0502020204030204" pitchFamily="34" charset="0"/>
                <a:cs typeface="Arial"/>
              </a:rPr>
              <a:t>Risdiplam</a:t>
            </a:r>
            <a:endParaRPr lang="en-US" sz="800">
              <a:solidFill>
                <a:srgbClr val="2573BA"/>
              </a:solidFill>
              <a:latin typeface="Arial"/>
              <a:ea typeface="Calibri" panose="020F0502020204030204" pitchFamily="34" charset="0"/>
              <a:cs typeface="Arial"/>
            </a:endParaRPr>
          </a:p>
        </p:txBody>
      </p:sp>
      <p:pic>
        <p:nvPicPr>
          <p:cNvPr id="33" name="Picture 32">
            <a:extLst>
              <a:ext uri="{FF2B5EF4-FFF2-40B4-BE49-F238E27FC236}">
                <a16:creationId xmlns:a16="http://schemas.microsoft.com/office/drawing/2014/main" id="{538E13EF-4074-4545-927C-350EA871A8BD}"/>
              </a:ext>
            </a:extLst>
          </p:cNvPr>
          <p:cNvPicPr>
            <a:picLocks noChangeAspect="1"/>
          </p:cNvPicPr>
          <p:nvPr/>
        </p:nvPicPr>
        <p:blipFill>
          <a:blip r:embed="rId12"/>
          <a:stretch>
            <a:fillRect/>
          </a:stretch>
        </p:blipFill>
        <p:spPr>
          <a:xfrm>
            <a:off x="4254597" y="3846226"/>
            <a:ext cx="2675002" cy="2075649"/>
          </a:xfrm>
          <a:prstGeom prst="rect">
            <a:avLst/>
          </a:prstGeom>
        </p:spPr>
      </p:pic>
      <p:sp>
        <p:nvSpPr>
          <p:cNvPr id="34" name="TextBox 33">
            <a:extLst>
              <a:ext uri="{FF2B5EF4-FFF2-40B4-BE49-F238E27FC236}">
                <a16:creationId xmlns:a16="http://schemas.microsoft.com/office/drawing/2014/main" id="{1E74133C-71AD-41BF-87FE-D2C2AE4BE173}"/>
              </a:ext>
            </a:extLst>
          </p:cNvPr>
          <p:cNvSpPr txBox="1"/>
          <p:nvPr/>
        </p:nvSpPr>
        <p:spPr>
          <a:xfrm>
            <a:off x="8914950" y="1134478"/>
            <a:ext cx="2545858" cy="307777"/>
          </a:xfrm>
          <a:prstGeom prst="rect">
            <a:avLst/>
          </a:prstGeom>
          <a:noFill/>
        </p:spPr>
        <p:txBody>
          <a:bodyPr wrap="square">
            <a:spAutoFit/>
          </a:bodyPr>
          <a:lstStyle/>
          <a:p>
            <a:r>
              <a:rPr kumimoji="0" lang="en-US" sz="1400" b="1" i="0" u="none" strike="noStrike" kern="1200" cap="none" spc="0" normalizeH="0" baseline="0" noProof="0">
                <a:ln>
                  <a:noFill/>
                </a:ln>
                <a:solidFill>
                  <a:srgbClr val="005B82"/>
                </a:solidFill>
                <a:effectLst/>
                <a:uLnTx/>
                <a:uFillTx/>
                <a:latin typeface="Arial" panose="020B0604020202020204"/>
              </a:rPr>
              <a:t>(3) CRL Screening results</a:t>
            </a:r>
            <a:endParaRPr lang="en-US" sz="1400"/>
          </a:p>
        </p:txBody>
      </p:sp>
      <p:sp>
        <p:nvSpPr>
          <p:cNvPr id="35" name="Rectangle 34">
            <a:extLst>
              <a:ext uri="{FF2B5EF4-FFF2-40B4-BE49-F238E27FC236}">
                <a16:creationId xmlns:a16="http://schemas.microsoft.com/office/drawing/2014/main" id="{D64FF8A2-6F19-4EE6-8464-3D4D8BCAA7FE}"/>
              </a:ext>
            </a:extLst>
          </p:cNvPr>
          <p:cNvSpPr/>
          <p:nvPr/>
        </p:nvSpPr>
        <p:spPr>
          <a:xfrm>
            <a:off x="7827138" y="1459282"/>
            <a:ext cx="4081454" cy="511055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6" name="Arrow: Curved Right 35">
            <a:extLst>
              <a:ext uri="{FF2B5EF4-FFF2-40B4-BE49-F238E27FC236}">
                <a16:creationId xmlns:a16="http://schemas.microsoft.com/office/drawing/2014/main" id="{F42125ED-A937-4472-8876-3E275301C131}"/>
              </a:ext>
            </a:extLst>
          </p:cNvPr>
          <p:cNvSpPr/>
          <p:nvPr/>
        </p:nvSpPr>
        <p:spPr>
          <a:xfrm rot="20429683">
            <a:off x="9221472" y="2916769"/>
            <a:ext cx="255908" cy="544047"/>
          </a:xfrm>
          <a:prstGeom prst="curvedRightArrow">
            <a:avLst/>
          </a:prstGeom>
          <a:gradFill rotWithShape="1">
            <a:gsLst>
              <a:gs pos="0">
                <a:srgbClr val="7CC3E2">
                  <a:tint val="100000"/>
                  <a:shade val="100000"/>
                  <a:satMod val="130000"/>
                </a:srgbClr>
              </a:gs>
              <a:gs pos="100000">
                <a:srgbClr val="7CC3E2">
                  <a:tint val="50000"/>
                  <a:shade val="100000"/>
                  <a:satMod val="350000"/>
                </a:srgbClr>
              </a:gs>
            </a:gsLst>
            <a:lin ang="16200000" scaled="0"/>
          </a:gradFill>
          <a:ln w="9525" cap="flat" cmpd="sng" algn="ctr">
            <a:solidFill>
              <a:srgbClr val="7CC3E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98EE160B-39B5-4E13-ACFB-404FBE94A7ED}"/>
              </a:ext>
            </a:extLst>
          </p:cNvPr>
          <p:cNvSpPr txBox="1"/>
          <p:nvPr/>
        </p:nvSpPr>
        <p:spPr>
          <a:xfrm>
            <a:off x="8334166" y="4764421"/>
            <a:ext cx="1071088" cy="553998"/>
          </a:xfrm>
          <a:prstGeom prst="rect">
            <a:avLst/>
          </a:prstGeom>
          <a:noFill/>
        </p:spPr>
        <p:txBody>
          <a:bodyPr wrap="square">
            <a:spAutoFit/>
          </a:bodyPr>
          <a:lstStyle/>
          <a:p>
            <a:pPr algn="ctr"/>
            <a:r>
              <a:rPr lang="en-US" sz="1000"/>
              <a:t>on-mechanism</a:t>
            </a:r>
          </a:p>
          <a:p>
            <a:pPr algn="ctr"/>
            <a:r>
              <a:rPr lang="en-US" sz="1000"/>
              <a:t>splicing activity</a:t>
            </a:r>
          </a:p>
          <a:p>
            <a:pPr algn="ctr"/>
            <a:r>
              <a:rPr lang="en-US" sz="1000"/>
              <a:t>(0.30% hit rate)</a:t>
            </a:r>
          </a:p>
        </p:txBody>
      </p:sp>
      <p:sp>
        <p:nvSpPr>
          <p:cNvPr id="38" name="TextBox 37">
            <a:extLst>
              <a:ext uri="{FF2B5EF4-FFF2-40B4-BE49-F238E27FC236}">
                <a16:creationId xmlns:a16="http://schemas.microsoft.com/office/drawing/2014/main" id="{3588733F-D07E-492F-AEF2-51AB66B14FB3}"/>
              </a:ext>
            </a:extLst>
          </p:cNvPr>
          <p:cNvSpPr txBox="1"/>
          <p:nvPr/>
        </p:nvSpPr>
        <p:spPr>
          <a:xfrm>
            <a:off x="4229354" y="1550166"/>
            <a:ext cx="286233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363838"/>
                </a:solidFill>
                <a:effectLst/>
                <a:uLnTx/>
                <a:uFillTx/>
                <a:latin typeface="Arial" panose="020B0604020202020204"/>
                <a:ea typeface="+mn-ea"/>
                <a:cs typeface="+mn-cs"/>
              </a:rPr>
              <a:t>Structure &amp; Ligand Based Design</a:t>
            </a:r>
          </a:p>
        </p:txBody>
      </p:sp>
      <p:sp>
        <p:nvSpPr>
          <p:cNvPr id="39" name="TextBox 38">
            <a:extLst>
              <a:ext uri="{FF2B5EF4-FFF2-40B4-BE49-F238E27FC236}">
                <a16:creationId xmlns:a16="http://schemas.microsoft.com/office/drawing/2014/main" id="{38BA2547-E0AD-4B7A-AE70-E5563ACBE607}"/>
              </a:ext>
            </a:extLst>
          </p:cNvPr>
          <p:cNvSpPr txBox="1"/>
          <p:nvPr/>
        </p:nvSpPr>
        <p:spPr>
          <a:xfrm>
            <a:off x="3850092" y="3064106"/>
            <a:ext cx="3553244" cy="393890"/>
          </a:xfrm>
          <a:prstGeom prst="rect">
            <a:avLst/>
          </a:prstGeom>
          <a:noFill/>
        </p:spPr>
        <p:txBody>
          <a:bodyPr wrap="square">
            <a:spAutoFit/>
          </a:bodyPr>
          <a:lstStyle/>
          <a:p>
            <a:pPr algn="ctr" defTabSz="457189">
              <a:lnSpc>
                <a:spcPct val="107000"/>
              </a:lnSpc>
              <a:defRPr/>
            </a:pPr>
            <a:r>
              <a:rPr lang="en-US" sz="950">
                <a:solidFill>
                  <a:srgbClr val="2573BA"/>
                </a:solidFill>
                <a:latin typeface="Arial"/>
                <a:ea typeface="Calibri" panose="020F0502020204030204" pitchFamily="34" charset="0"/>
                <a:cs typeface="Arial"/>
              </a:rPr>
              <a:t>Utilize known NMR and crystallographic information from RNA-SM complexes to highlight important features for binding</a:t>
            </a:r>
          </a:p>
        </p:txBody>
      </p:sp>
      <p:sp>
        <p:nvSpPr>
          <p:cNvPr id="40" name="TextBox 39">
            <a:extLst>
              <a:ext uri="{FF2B5EF4-FFF2-40B4-BE49-F238E27FC236}">
                <a16:creationId xmlns:a16="http://schemas.microsoft.com/office/drawing/2014/main" id="{981E0614-EB06-430D-B8FA-3017F21DF847}"/>
              </a:ext>
            </a:extLst>
          </p:cNvPr>
          <p:cNvSpPr txBox="1"/>
          <p:nvPr/>
        </p:nvSpPr>
        <p:spPr>
          <a:xfrm>
            <a:off x="4613844" y="3476929"/>
            <a:ext cx="209335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363838"/>
                </a:solidFill>
                <a:effectLst/>
                <a:uLnTx/>
                <a:uFillTx/>
                <a:latin typeface="Arial" panose="020B0604020202020204"/>
                <a:ea typeface="+mn-ea"/>
                <a:cs typeface="+mn-cs"/>
              </a:rPr>
              <a:t>HTT docking model to prioritize compounds for synthesis</a:t>
            </a:r>
          </a:p>
        </p:txBody>
      </p:sp>
      <p:pic>
        <p:nvPicPr>
          <p:cNvPr id="41" name="Picture 40">
            <a:extLst>
              <a:ext uri="{FF2B5EF4-FFF2-40B4-BE49-F238E27FC236}">
                <a16:creationId xmlns:a16="http://schemas.microsoft.com/office/drawing/2014/main" id="{1D358ADA-C783-449E-A103-F0151774D405}"/>
              </a:ext>
            </a:extLst>
          </p:cNvPr>
          <p:cNvPicPr>
            <a:picLocks noChangeAspect="1"/>
          </p:cNvPicPr>
          <p:nvPr/>
        </p:nvPicPr>
        <p:blipFill>
          <a:blip r:embed="rId13"/>
          <a:stretch>
            <a:fillRect/>
          </a:stretch>
        </p:blipFill>
        <p:spPr>
          <a:xfrm>
            <a:off x="3897058" y="1907145"/>
            <a:ext cx="1768765" cy="1131738"/>
          </a:xfrm>
          <a:prstGeom prst="rect">
            <a:avLst/>
          </a:prstGeom>
        </p:spPr>
      </p:pic>
      <p:sp>
        <p:nvSpPr>
          <p:cNvPr id="57" name="TextBox 56">
            <a:extLst>
              <a:ext uri="{FF2B5EF4-FFF2-40B4-BE49-F238E27FC236}">
                <a16:creationId xmlns:a16="http://schemas.microsoft.com/office/drawing/2014/main" id="{467BC6D2-2857-497E-9433-58EAED513797}"/>
              </a:ext>
            </a:extLst>
          </p:cNvPr>
          <p:cNvSpPr txBox="1"/>
          <p:nvPr/>
        </p:nvSpPr>
        <p:spPr>
          <a:xfrm>
            <a:off x="3902468" y="5836616"/>
            <a:ext cx="3500868" cy="75629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1" u="none" strike="noStrike" kern="1200" cap="none" spc="0" normalizeH="0" baseline="0" noProof="0">
                <a:ln>
                  <a:noFill/>
                </a:ln>
                <a:solidFill>
                  <a:srgbClr val="363838"/>
                </a:solidFill>
                <a:effectLst/>
                <a:uLnTx/>
                <a:uFillTx/>
                <a:latin typeface="Arial" panose="020B0604020202020204"/>
                <a:ea typeface="+mn-ea"/>
                <a:cs typeface="+mn-cs"/>
              </a:rPr>
              <a:t>Custom Designed Libraries </a:t>
            </a:r>
            <a:r>
              <a:rPr kumimoji="0" lang="en-US" sz="1000" u="none" strike="noStrike" kern="1200" cap="none" spc="0" normalizeH="0" baseline="0" noProof="0">
                <a:ln>
                  <a:noFill/>
                </a:ln>
                <a:solidFill>
                  <a:srgbClr val="363838"/>
                </a:solidFill>
                <a:effectLst/>
                <a:uLnTx/>
                <a:uFillTx/>
                <a:latin typeface="Arial" panose="020B0604020202020204"/>
                <a:ea typeface="+mn-ea"/>
                <a:cs typeface="+mn-cs"/>
              </a:rPr>
              <a:t>(6400 compounds)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1" u="none" strike="noStrike" kern="1200" cap="none" spc="0" normalizeH="0" baseline="0" noProof="0">
                <a:ln>
                  <a:noFill/>
                </a:ln>
                <a:solidFill>
                  <a:srgbClr val="363838"/>
                </a:solidFill>
                <a:effectLst/>
                <a:uLnTx/>
                <a:uFillTx/>
                <a:latin typeface="Arial" panose="020B0604020202020204"/>
                <a:ea typeface="+mn-ea"/>
                <a:cs typeface="+mn-cs"/>
              </a:rPr>
              <a:t>Commercial RNA Collections </a:t>
            </a:r>
            <a:r>
              <a:rPr kumimoji="0" lang="en-US" sz="1000" u="none" strike="noStrike" kern="1200" cap="none" spc="0" normalizeH="0" baseline="0" noProof="0">
                <a:ln>
                  <a:noFill/>
                </a:ln>
                <a:solidFill>
                  <a:srgbClr val="363838"/>
                </a:solidFill>
                <a:effectLst/>
                <a:uLnTx/>
                <a:uFillTx/>
                <a:latin typeface="Arial" panose="020B0604020202020204"/>
                <a:ea typeface="+mn-ea"/>
                <a:cs typeface="+mn-cs"/>
              </a:rPr>
              <a:t>(5000 compounds)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000" b="1" u="none" strike="noStrike" kern="1200" cap="none" spc="0" normalizeH="0" baseline="0" noProof="0">
                <a:ln>
                  <a:noFill/>
                </a:ln>
                <a:solidFill>
                  <a:srgbClr val="363838"/>
                </a:solidFill>
                <a:effectLst/>
                <a:uLnTx/>
                <a:uFillTx/>
                <a:latin typeface="Arial" panose="020B0604020202020204"/>
                <a:ea typeface="+mn-ea"/>
                <a:cs typeface="+mn-cs"/>
              </a:rPr>
              <a:t>HTT specific </a:t>
            </a:r>
            <a:r>
              <a:rPr kumimoji="0" lang="en-US" sz="1000" u="none" strike="noStrike" kern="1200" cap="none" spc="0" normalizeH="0" baseline="0" noProof="0">
                <a:ln>
                  <a:noFill/>
                </a:ln>
                <a:solidFill>
                  <a:srgbClr val="363838"/>
                </a:solidFill>
                <a:effectLst/>
                <a:uLnTx/>
                <a:uFillTx/>
                <a:latin typeface="Arial" panose="020B0604020202020204"/>
                <a:ea typeface="+mn-ea"/>
                <a:cs typeface="+mn-cs"/>
              </a:rPr>
              <a:t>(2600 compounds)</a:t>
            </a:r>
          </a:p>
        </p:txBody>
      </p:sp>
    </p:spTree>
    <p:extLst>
      <p:ext uri="{BB962C8B-B14F-4D97-AF65-F5344CB8AC3E}">
        <p14:creationId xmlns:p14="http://schemas.microsoft.com/office/powerpoint/2010/main" val="113419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nodePh="1">
                                  <p:stCondLst>
                                    <p:cond delay="0"/>
                                  </p:stCondLst>
                                  <p:endCondLst>
                                    <p:cond evt="begin" delay="0">
                                      <p:tn val="5"/>
                                    </p:cond>
                                  </p:endCondLst>
                                  <p:childTnLst>
                                    <p:set>
                                      <p:cBhvr>
                                        <p:cTn id="6" dur="indefinite"/>
                                        <p:tgtEl>
                                          <p:spTgt spid="18"/>
                                        </p:tgtEl>
                                        <p:attrNameLst>
                                          <p:attrName>style.opacity</p:attrName>
                                        </p:attrNameLst>
                                      </p:cBhvr>
                                      <p:to>
                                        <p:strVal val="0.5"/>
                                      </p:to>
                                    </p:set>
                                    <p:animEffect filter="image" prLst="opacity: 0.5">
                                      <p:cBhvr rctx="IE">
                                        <p:cTn id="7" dur="indefinite"/>
                                        <p:tgtEl>
                                          <p:spTgt spid="18"/>
                                        </p:tgtEl>
                                      </p:cBhvr>
                                    </p:animEffect>
                                  </p:childTnLst>
                                </p:cTn>
                              </p:par>
                              <p:par>
                                <p:cTn id="8" presetID="9" presetClass="emph" presetSubtype="0" nodeType="withEffect">
                                  <p:stCondLst>
                                    <p:cond delay="0"/>
                                  </p:stCondLst>
                                  <p:childTnLst>
                                    <p:set>
                                      <p:cBhvr>
                                        <p:cTn id="9" dur="indefinite"/>
                                        <p:tgtEl>
                                          <p:spTgt spid="19"/>
                                        </p:tgtEl>
                                        <p:attrNameLst>
                                          <p:attrName>style.opacity</p:attrName>
                                        </p:attrNameLst>
                                      </p:cBhvr>
                                      <p:to>
                                        <p:strVal val="0.5"/>
                                      </p:to>
                                    </p:set>
                                    <p:animEffect filter="image" prLst="opacity: 0.5">
                                      <p:cBhvr rctx="IE">
                                        <p:cTn id="10" dur="indefinite"/>
                                        <p:tgtEl>
                                          <p:spTgt spid="19"/>
                                        </p:tgtEl>
                                      </p:cBhvr>
                                    </p:animEffect>
                                  </p:childTnLst>
                                </p:cTn>
                              </p:par>
                              <p:par>
                                <p:cTn id="11" presetID="9" presetClass="emph" presetSubtype="0" grpId="0" nodeType="withEffect">
                                  <p:stCondLst>
                                    <p:cond delay="0"/>
                                  </p:stCondLst>
                                  <p:childTnLst>
                                    <p:set>
                                      <p:cBhvr>
                                        <p:cTn id="12" dur="indefinite"/>
                                        <p:tgtEl>
                                          <p:spTgt spid="27"/>
                                        </p:tgtEl>
                                        <p:attrNameLst>
                                          <p:attrName>style.opacity</p:attrName>
                                        </p:attrNameLst>
                                      </p:cBhvr>
                                      <p:to>
                                        <p:strVal val="0.5"/>
                                      </p:to>
                                    </p:set>
                                    <p:animEffect filter="image" prLst="opacity: 0.5">
                                      <p:cBhvr rctx="IE">
                                        <p:cTn id="13" dur="indefinite"/>
                                        <p:tgtEl>
                                          <p:spTgt spid="27"/>
                                        </p:tgtEl>
                                      </p:cBhvr>
                                    </p:animEffect>
                                  </p:childTnLst>
                                </p:cTn>
                              </p:par>
                              <p:par>
                                <p:cTn id="14" presetID="9" presetClass="emph" presetSubtype="0" grpId="0" nodeType="withEffect">
                                  <p:stCondLst>
                                    <p:cond delay="0"/>
                                  </p:stCondLst>
                                  <p:childTnLst>
                                    <p:set>
                                      <p:cBhvr>
                                        <p:cTn id="15" dur="indefinite"/>
                                        <p:tgtEl>
                                          <p:spTgt spid="28"/>
                                        </p:tgtEl>
                                        <p:attrNameLst>
                                          <p:attrName>style.opacity</p:attrName>
                                        </p:attrNameLst>
                                      </p:cBhvr>
                                      <p:to>
                                        <p:strVal val="0.5"/>
                                      </p:to>
                                    </p:set>
                                    <p:animEffect filter="image" prLst="opacity: 0.5">
                                      <p:cBhvr rctx="IE">
                                        <p:cTn id="16" dur="indefinite"/>
                                        <p:tgtEl>
                                          <p:spTgt spid="28"/>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mph" presetSubtype="0" grpId="1" nodeType="clickEffect">
                                  <p:stCondLst>
                                    <p:cond delay="0"/>
                                  </p:stCondLst>
                                  <p:childTnLst>
                                    <p:set>
                                      <p:cBhvr>
                                        <p:cTn id="40" dur="indefinite"/>
                                        <p:tgtEl>
                                          <p:spTgt spid="29"/>
                                        </p:tgtEl>
                                        <p:attrNameLst>
                                          <p:attrName>style.opacity</p:attrName>
                                        </p:attrNameLst>
                                      </p:cBhvr>
                                      <p:to>
                                        <p:strVal val="0.5"/>
                                      </p:to>
                                    </p:set>
                                    <p:animEffect filter="image" prLst="opacity: 0.5">
                                      <p:cBhvr rctx="IE">
                                        <p:cTn id="41" dur="indefinite"/>
                                        <p:tgtEl>
                                          <p:spTgt spid="29"/>
                                        </p:tgtEl>
                                      </p:cBhvr>
                                    </p:animEffect>
                                  </p:childTnLst>
                                </p:cTn>
                              </p:par>
                              <p:par>
                                <p:cTn id="42" presetID="9" presetClass="emph" presetSubtype="0" grpId="1" nodeType="withEffect">
                                  <p:stCondLst>
                                    <p:cond delay="0"/>
                                  </p:stCondLst>
                                  <p:childTnLst>
                                    <p:set>
                                      <p:cBhvr>
                                        <p:cTn id="43" dur="indefinite"/>
                                        <p:tgtEl>
                                          <p:spTgt spid="30"/>
                                        </p:tgtEl>
                                        <p:attrNameLst>
                                          <p:attrName>style.opacity</p:attrName>
                                        </p:attrNameLst>
                                      </p:cBhvr>
                                      <p:to>
                                        <p:strVal val="0.5"/>
                                      </p:to>
                                    </p:set>
                                    <p:animEffect filter="image" prLst="opacity: 0.5">
                                      <p:cBhvr rctx="IE">
                                        <p:cTn id="44" dur="indefinite"/>
                                        <p:tgtEl>
                                          <p:spTgt spid="30"/>
                                        </p:tgtEl>
                                      </p:cBhvr>
                                    </p:animEffect>
                                  </p:childTnLst>
                                </p:cTn>
                              </p:par>
                              <p:par>
                                <p:cTn id="45" presetID="9" presetClass="emph" presetSubtype="0" nodeType="withEffect">
                                  <p:stCondLst>
                                    <p:cond delay="0"/>
                                  </p:stCondLst>
                                  <p:childTnLst>
                                    <p:set>
                                      <p:cBhvr>
                                        <p:cTn id="46" dur="indefinite"/>
                                        <p:tgtEl>
                                          <p:spTgt spid="31"/>
                                        </p:tgtEl>
                                        <p:attrNameLst>
                                          <p:attrName>style.opacity</p:attrName>
                                        </p:attrNameLst>
                                      </p:cBhvr>
                                      <p:to>
                                        <p:strVal val="0.5"/>
                                      </p:to>
                                    </p:set>
                                    <p:animEffect filter="image" prLst="opacity: 0.5">
                                      <p:cBhvr rctx="IE">
                                        <p:cTn id="47" dur="indefinite"/>
                                        <p:tgtEl>
                                          <p:spTgt spid="31"/>
                                        </p:tgtEl>
                                      </p:cBhvr>
                                    </p:animEffect>
                                  </p:childTnLst>
                                </p:cTn>
                              </p:par>
                              <p:par>
                                <p:cTn id="48" presetID="9" presetClass="emph" presetSubtype="0" grpId="1" nodeType="withEffect">
                                  <p:stCondLst>
                                    <p:cond delay="0"/>
                                  </p:stCondLst>
                                  <p:childTnLst>
                                    <p:set>
                                      <p:cBhvr>
                                        <p:cTn id="49" dur="indefinite"/>
                                        <p:tgtEl>
                                          <p:spTgt spid="32"/>
                                        </p:tgtEl>
                                        <p:attrNameLst>
                                          <p:attrName>style.opacity</p:attrName>
                                        </p:attrNameLst>
                                      </p:cBhvr>
                                      <p:to>
                                        <p:strVal val="0.5"/>
                                      </p:to>
                                    </p:set>
                                    <p:animEffect filter="image" prLst="opacity: 0.5">
                                      <p:cBhvr rctx="IE">
                                        <p:cTn id="50" dur="indefinite"/>
                                        <p:tgtEl>
                                          <p:spTgt spid="32"/>
                                        </p:tgtEl>
                                      </p:cBhvr>
                                    </p:animEffect>
                                  </p:childTnLst>
                                </p:cTn>
                              </p:par>
                              <p:par>
                                <p:cTn id="51" presetID="9" presetClass="emph" presetSubtype="0" nodeType="withEffect">
                                  <p:stCondLst>
                                    <p:cond delay="0"/>
                                  </p:stCondLst>
                                  <p:childTnLst>
                                    <p:set>
                                      <p:cBhvr>
                                        <p:cTn id="52" dur="indefinite"/>
                                        <p:tgtEl>
                                          <p:spTgt spid="33"/>
                                        </p:tgtEl>
                                        <p:attrNameLst>
                                          <p:attrName>style.opacity</p:attrName>
                                        </p:attrNameLst>
                                      </p:cBhvr>
                                      <p:to>
                                        <p:strVal val="0.5"/>
                                      </p:to>
                                    </p:set>
                                    <p:animEffect filter="image" prLst="opacity: 0.5">
                                      <p:cBhvr rctx="IE">
                                        <p:cTn id="53" dur="indefinite"/>
                                        <p:tgtEl>
                                          <p:spTgt spid="33"/>
                                        </p:tgtEl>
                                      </p:cBhvr>
                                    </p:animEffect>
                                  </p:childTnLst>
                                </p:cTn>
                              </p:par>
                              <p:par>
                                <p:cTn id="54" presetID="9" presetClass="emph" presetSubtype="0" grpId="1" nodeType="withEffect">
                                  <p:stCondLst>
                                    <p:cond delay="0"/>
                                  </p:stCondLst>
                                  <p:childTnLst>
                                    <p:set>
                                      <p:cBhvr>
                                        <p:cTn id="55" dur="indefinite"/>
                                        <p:tgtEl>
                                          <p:spTgt spid="38"/>
                                        </p:tgtEl>
                                        <p:attrNameLst>
                                          <p:attrName>style.opacity</p:attrName>
                                        </p:attrNameLst>
                                      </p:cBhvr>
                                      <p:to>
                                        <p:strVal val="0.5"/>
                                      </p:to>
                                    </p:set>
                                    <p:animEffect filter="image" prLst="opacity: 0.5">
                                      <p:cBhvr rctx="IE">
                                        <p:cTn id="56" dur="indefinite"/>
                                        <p:tgtEl>
                                          <p:spTgt spid="38"/>
                                        </p:tgtEl>
                                      </p:cBhvr>
                                    </p:animEffect>
                                  </p:childTnLst>
                                </p:cTn>
                              </p:par>
                              <p:par>
                                <p:cTn id="57" presetID="9" presetClass="emph" presetSubtype="0" grpId="1" nodeType="withEffect">
                                  <p:stCondLst>
                                    <p:cond delay="0"/>
                                  </p:stCondLst>
                                  <p:childTnLst>
                                    <p:set>
                                      <p:cBhvr>
                                        <p:cTn id="58" dur="indefinite"/>
                                        <p:tgtEl>
                                          <p:spTgt spid="39"/>
                                        </p:tgtEl>
                                        <p:attrNameLst>
                                          <p:attrName>style.opacity</p:attrName>
                                        </p:attrNameLst>
                                      </p:cBhvr>
                                      <p:to>
                                        <p:strVal val="0.5"/>
                                      </p:to>
                                    </p:set>
                                    <p:animEffect filter="image" prLst="opacity: 0.5">
                                      <p:cBhvr rctx="IE">
                                        <p:cTn id="59" dur="indefinite"/>
                                        <p:tgtEl>
                                          <p:spTgt spid="39"/>
                                        </p:tgtEl>
                                      </p:cBhvr>
                                    </p:animEffect>
                                  </p:childTnLst>
                                </p:cTn>
                              </p:par>
                              <p:par>
                                <p:cTn id="60" presetID="9" presetClass="emph" presetSubtype="0" grpId="1" nodeType="withEffect">
                                  <p:stCondLst>
                                    <p:cond delay="0"/>
                                  </p:stCondLst>
                                  <p:childTnLst>
                                    <p:set>
                                      <p:cBhvr>
                                        <p:cTn id="61" dur="indefinite"/>
                                        <p:tgtEl>
                                          <p:spTgt spid="40"/>
                                        </p:tgtEl>
                                        <p:attrNameLst>
                                          <p:attrName>style.opacity</p:attrName>
                                        </p:attrNameLst>
                                      </p:cBhvr>
                                      <p:to>
                                        <p:strVal val="0.5"/>
                                      </p:to>
                                    </p:set>
                                    <p:animEffect filter="image" prLst="opacity: 0.5">
                                      <p:cBhvr rctx="IE">
                                        <p:cTn id="62" dur="indefinite"/>
                                        <p:tgtEl>
                                          <p:spTgt spid="40"/>
                                        </p:tgtEl>
                                      </p:cBhvr>
                                    </p:animEffect>
                                  </p:childTnLst>
                                </p:cTn>
                              </p:par>
                              <p:par>
                                <p:cTn id="63" presetID="9" presetClass="emph" presetSubtype="0" nodeType="withEffect">
                                  <p:stCondLst>
                                    <p:cond delay="0"/>
                                  </p:stCondLst>
                                  <p:childTnLst>
                                    <p:set>
                                      <p:cBhvr>
                                        <p:cTn id="64" dur="indefinite"/>
                                        <p:tgtEl>
                                          <p:spTgt spid="41"/>
                                        </p:tgtEl>
                                        <p:attrNameLst>
                                          <p:attrName>style.opacity</p:attrName>
                                        </p:attrNameLst>
                                      </p:cBhvr>
                                      <p:to>
                                        <p:strVal val="0.5"/>
                                      </p:to>
                                    </p:set>
                                    <p:animEffect filter="image" prLst="opacity: 0.5">
                                      <p:cBhvr rctx="IE">
                                        <p:cTn id="65" dur="indefinite"/>
                                        <p:tgtEl>
                                          <p:spTgt spid="41"/>
                                        </p:tgtEl>
                                      </p:cBhvr>
                                    </p:animEffect>
                                  </p:childTnLst>
                                </p:cTn>
                              </p:par>
                              <p:par>
                                <p:cTn id="66" presetID="9" presetClass="emph" presetSubtype="0" grpId="1" nodeType="withEffect">
                                  <p:stCondLst>
                                    <p:cond delay="0"/>
                                  </p:stCondLst>
                                  <p:childTnLst>
                                    <p:set>
                                      <p:cBhvr>
                                        <p:cTn id="67" dur="indefinite"/>
                                        <p:tgtEl>
                                          <p:spTgt spid="57"/>
                                        </p:tgtEl>
                                        <p:attrNameLst>
                                          <p:attrName>style.opacity</p:attrName>
                                        </p:attrNameLst>
                                      </p:cBhvr>
                                      <p:to>
                                        <p:strVal val="0.5"/>
                                      </p:to>
                                    </p:set>
                                    <p:animEffect filter="image" prLst="opacity: 0.5">
                                      <p:cBhvr rctx="IE">
                                        <p:cTn id="68" dur="indefinite"/>
                                        <p:tgtEl>
                                          <p:spTgt spid="57"/>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1" grpId="0" animBg="1"/>
      <p:bldGraphic spid="22" grpId="0">
        <p:bldAsOne/>
      </p:bldGraphic>
      <p:bldP spid="23" grpId="0"/>
      <p:bldP spid="24" grpId="0"/>
      <p:bldP spid="25" grpId="0"/>
      <p:bldP spid="26" grpId="0"/>
      <p:bldP spid="27" grpId="0"/>
      <p:bldP spid="28" grpId="0" animBg="1"/>
      <p:bldP spid="29" grpId="0"/>
      <p:bldP spid="29" grpId="1"/>
      <p:bldP spid="30" grpId="0" animBg="1"/>
      <p:bldP spid="30" grpId="1" animBg="1"/>
      <p:bldP spid="32" grpId="0"/>
      <p:bldP spid="32" grpId="1"/>
      <p:bldP spid="34" grpId="0"/>
      <p:bldP spid="35" grpId="0" animBg="1"/>
      <p:bldP spid="36" grpId="0" animBg="1"/>
      <p:bldP spid="37" grpId="0"/>
      <p:bldP spid="38" grpId="0"/>
      <p:bldP spid="38" grpId="1"/>
      <p:bldP spid="39" grpId="0"/>
      <p:bldP spid="39" grpId="1"/>
      <p:bldP spid="40" grpId="0"/>
      <p:bldP spid="40" grpId="1"/>
      <p:bldP spid="57" grpId="0"/>
      <p:bldP spid="57"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457200" marR="0" lvl="0" indent="0"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Imidazopyridine &amp; thienopyridine leads are amenable for parallel optimization</a:t>
            </a:r>
            <a:endParaRPr kumimoji="0" lang="en-US" sz="3000" b="1" i="0" u="none" strike="noStrike" kern="1200" cap="none" spc="0" normalizeH="0" baseline="0" noProof="0">
              <a:ln>
                <a:noFill/>
              </a:ln>
              <a:solidFill>
                <a:srgbClr val="FF0000"/>
              </a:solidFill>
              <a:effectLst/>
              <a:uLnTx/>
              <a:uFillTx/>
              <a:latin typeface="Arial Narrow" panose="020B0606020202030204" pitchFamily="34" charset="0"/>
              <a:ea typeface="+mj-ea"/>
              <a:cs typeface="+mj-cs"/>
            </a:endParaRPr>
          </a:p>
        </p:txBody>
      </p:sp>
      <p:sp>
        <p:nvSpPr>
          <p:cNvPr id="42" name="Rectangle 41">
            <a:extLst>
              <a:ext uri="{FF2B5EF4-FFF2-40B4-BE49-F238E27FC236}">
                <a16:creationId xmlns:a16="http://schemas.microsoft.com/office/drawing/2014/main" id="{3628E8E2-0789-4415-B13E-C1D99922E8D8}"/>
              </a:ext>
            </a:extLst>
          </p:cNvPr>
          <p:cNvSpPr/>
          <p:nvPr/>
        </p:nvSpPr>
        <p:spPr>
          <a:xfrm>
            <a:off x="8621023" y="1137262"/>
            <a:ext cx="837969" cy="652554"/>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90BDC3C-BDB3-4BAF-B034-96D84D233842}"/>
              </a:ext>
            </a:extLst>
          </p:cNvPr>
          <p:cNvSpPr/>
          <p:nvPr/>
        </p:nvSpPr>
        <p:spPr>
          <a:xfrm>
            <a:off x="2618486" y="1360844"/>
            <a:ext cx="774637" cy="560705"/>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7910C63-D094-495F-9AF3-7A88C462FFBD}"/>
              </a:ext>
            </a:extLst>
          </p:cNvPr>
          <p:cNvSpPr/>
          <p:nvPr/>
        </p:nvSpPr>
        <p:spPr>
          <a:xfrm>
            <a:off x="124290" y="4958772"/>
            <a:ext cx="1535837" cy="1841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5" name="Object 44">
            <a:extLst>
              <a:ext uri="{FF2B5EF4-FFF2-40B4-BE49-F238E27FC236}">
                <a16:creationId xmlns:a16="http://schemas.microsoft.com/office/drawing/2014/main" id="{63C21BC7-F3EE-4B75-9E60-2D4DD10B0AAF}"/>
              </a:ext>
            </a:extLst>
          </p:cNvPr>
          <p:cNvGraphicFramePr>
            <a:graphicFrameLocks noChangeAspect="1"/>
          </p:cNvGraphicFramePr>
          <p:nvPr/>
        </p:nvGraphicFramePr>
        <p:xfrm>
          <a:off x="4605597" y="4125693"/>
          <a:ext cx="44450" cy="44450"/>
        </p:xfrm>
        <a:graphic>
          <a:graphicData uri="http://schemas.openxmlformats.org/presentationml/2006/ole">
            <mc:AlternateContent xmlns:mc="http://schemas.openxmlformats.org/markup-compatibility/2006">
              <mc:Choice xmlns:v="urn:schemas-microsoft-com:vml" Requires="v">
                <p:oleObj spid="_x0000_s191496" name="CS ChemDraw Drawing" r:id="rId4" imgW="42411" imgH="42390" progId="ChemDraw.Document.6.0">
                  <p:embed/>
                </p:oleObj>
              </mc:Choice>
              <mc:Fallback>
                <p:oleObj name="CS ChemDraw Drawing" r:id="rId4" imgW="42411" imgH="42390" progId="ChemDraw.Document.6.0">
                  <p:embed/>
                  <p:pic>
                    <p:nvPicPr>
                      <p:cNvPr id="45" name="Object 44">
                        <a:extLst>
                          <a:ext uri="{FF2B5EF4-FFF2-40B4-BE49-F238E27FC236}">
                            <a16:creationId xmlns:a16="http://schemas.microsoft.com/office/drawing/2014/main" id="{63C21BC7-F3EE-4B75-9E60-2D4DD10B0AAF}"/>
                          </a:ext>
                        </a:extLst>
                      </p:cNvPr>
                      <p:cNvPicPr>
                        <a:picLocks noChangeAspect="1" noChangeArrowheads="1"/>
                      </p:cNvPicPr>
                      <p:nvPr/>
                    </p:nvPicPr>
                    <p:blipFill>
                      <a:blip r:embed="rId5"/>
                      <a:srcRect/>
                      <a:stretch>
                        <a:fillRect/>
                      </a:stretch>
                    </p:blipFill>
                    <p:spPr bwMode="auto">
                      <a:xfrm>
                        <a:off x="4605597" y="4125693"/>
                        <a:ext cx="44450" cy="44450"/>
                      </a:xfrm>
                      <a:prstGeom prst="rect">
                        <a:avLst/>
                      </a:prstGeom>
                      <a:noFill/>
                      <a:ln>
                        <a:noFill/>
                      </a:ln>
                    </p:spPr>
                  </p:pic>
                </p:oleObj>
              </mc:Fallback>
            </mc:AlternateContent>
          </a:graphicData>
        </a:graphic>
      </p:graphicFrame>
      <p:graphicFrame>
        <p:nvGraphicFramePr>
          <p:cNvPr id="46" name="Object 45">
            <a:extLst>
              <a:ext uri="{FF2B5EF4-FFF2-40B4-BE49-F238E27FC236}">
                <a16:creationId xmlns:a16="http://schemas.microsoft.com/office/drawing/2014/main" id="{6D662B9C-6FC8-4524-A287-E0A02C0E3E72}"/>
              </a:ext>
            </a:extLst>
          </p:cNvPr>
          <p:cNvGraphicFramePr>
            <a:graphicFrameLocks noChangeAspect="1"/>
          </p:cNvGraphicFramePr>
          <p:nvPr/>
        </p:nvGraphicFramePr>
        <p:xfrm>
          <a:off x="4335911" y="3086558"/>
          <a:ext cx="44450" cy="44450"/>
        </p:xfrm>
        <a:graphic>
          <a:graphicData uri="http://schemas.openxmlformats.org/presentationml/2006/ole">
            <mc:AlternateContent xmlns:mc="http://schemas.openxmlformats.org/markup-compatibility/2006">
              <mc:Choice xmlns:v="urn:schemas-microsoft-com:vml" Requires="v">
                <p:oleObj spid="_x0000_s191497" name="CS ChemDraw Drawing" r:id="rId6" imgW="42411" imgH="42390" progId="ChemDraw.Document.6.0">
                  <p:embed/>
                </p:oleObj>
              </mc:Choice>
              <mc:Fallback>
                <p:oleObj name="CS ChemDraw Drawing" r:id="rId6" imgW="42411" imgH="42390" progId="ChemDraw.Document.6.0">
                  <p:embed/>
                  <p:pic>
                    <p:nvPicPr>
                      <p:cNvPr id="46" name="Object 45">
                        <a:extLst>
                          <a:ext uri="{FF2B5EF4-FFF2-40B4-BE49-F238E27FC236}">
                            <a16:creationId xmlns:a16="http://schemas.microsoft.com/office/drawing/2014/main" id="{6D662B9C-6FC8-4524-A287-E0A02C0E3E72}"/>
                          </a:ext>
                        </a:extLst>
                      </p:cNvPr>
                      <p:cNvPicPr>
                        <a:picLocks noChangeAspect="1" noChangeArrowheads="1"/>
                      </p:cNvPicPr>
                      <p:nvPr/>
                    </p:nvPicPr>
                    <p:blipFill>
                      <a:blip r:embed="rId5"/>
                      <a:srcRect/>
                      <a:stretch>
                        <a:fillRect/>
                      </a:stretch>
                    </p:blipFill>
                    <p:spPr bwMode="auto">
                      <a:xfrm>
                        <a:off x="4335911" y="3086558"/>
                        <a:ext cx="44450" cy="44450"/>
                      </a:xfrm>
                      <a:prstGeom prst="rect">
                        <a:avLst/>
                      </a:prstGeom>
                      <a:noFill/>
                      <a:ln>
                        <a:noFill/>
                      </a:ln>
                    </p:spPr>
                  </p:pic>
                </p:oleObj>
              </mc:Fallback>
            </mc:AlternateContent>
          </a:graphicData>
        </a:graphic>
      </p:graphicFrame>
      <p:graphicFrame>
        <p:nvGraphicFramePr>
          <p:cNvPr id="47" name="Table 18">
            <a:extLst>
              <a:ext uri="{FF2B5EF4-FFF2-40B4-BE49-F238E27FC236}">
                <a16:creationId xmlns:a16="http://schemas.microsoft.com/office/drawing/2014/main" id="{66C9742B-520F-412E-8953-19DCB63FB33F}"/>
              </a:ext>
            </a:extLst>
          </p:cNvPr>
          <p:cNvGraphicFramePr>
            <a:graphicFrameLocks noGrp="1"/>
          </p:cNvGraphicFramePr>
          <p:nvPr/>
        </p:nvGraphicFramePr>
        <p:xfrm>
          <a:off x="538860" y="2181128"/>
          <a:ext cx="4801548" cy="2311400"/>
        </p:xfrm>
        <a:graphic>
          <a:graphicData uri="http://schemas.openxmlformats.org/drawingml/2006/table">
            <a:tbl>
              <a:tblPr firstRow="1" bandRow="1">
                <a:tableStyleId>{5C22544A-7EE6-4342-B048-85BDC9FD1C3A}</a:tableStyleId>
              </a:tblPr>
              <a:tblGrid>
                <a:gridCol w="2878344">
                  <a:extLst>
                    <a:ext uri="{9D8B030D-6E8A-4147-A177-3AD203B41FA5}">
                      <a16:colId xmlns:a16="http://schemas.microsoft.com/office/drawing/2014/main" val="69885690"/>
                    </a:ext>
                  </a:extLst>
                </a:gridCol>
                <a:gridCol w="1923204">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BIO-2060571</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latin typeface="+mn-lt"/>
                          <a:ea typeface="Times New Roman"/>
                          <a:cs typeface="Calibri" panose="020F0502020204030204" pitchFamily="34" charset="0"/>
                        </a:rPr>
                        <a:t>300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 / xx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R,HLM / </a:t>
                      </a:r>
                      <a:r>
                        <a:rPr lang="en-US" sz="1200" kern="1200" err="1">
                          <a:solidFill>
                            <a:srgbClr val="000000"/>
                          </a:solidFill>
                          <a:effectLst/>
                          <a:latin typeface="+mn-lt"/>
                          <a:ea typeface="Times New Roman"/>
                          <a:cs typeface="Calibri" panose="020F0502020204030204" pitchFamily="34" charset="0"/>
                        </a:rPr>
                        <a:t>R,Hheps</a:t>
                      </a:r>
                      <a:r>
                        <a:rPr lang="en-US" sz="1200" kern="1200">
                          <a:solidFill>
                            <a:srgbClr val="000000"/>
                          </a:solidFill>
                          <a:effectLst/>
                          <a:latin typeface="+mn-lt"/>
                          <a:ea typeface="Times New Roman"/>
                          <a:cs typeface="Calibri" panose="020F0502020204030204" pitchFamily="34" charset="0"/>
                        </a:rPr>
                        <a:t> Cl (</a:t>
                      </a:r>
                      <a:r>
                        <a:rPr lang="en-US" sz="1200" kern="1200" baseline="0">
                          <a:solidFill>
                            <a:srgbClr val="000000"/>
                          </a:solidFill>
                          <a:effectLst/>
                          <a:latin typeface="+mn-lt"/>
                          <a:ea typeface="Times New Roman"/>
                          <a:cs typeface="Calibri" panose="020F0502020204030204" pitchFamily="34" charset="0"/>
                        </a:rPr>
                        <a:t>mL min</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 kg</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a:t>
                      </a:r>
                      <a:endParaRPr lang="en-US" sz="12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&lt;10.7, &lt;4.7 / </a:t>
                      </a:r>
                      <a:r>
                        <a:rPr lang="en-US" sz="1200" kern="1200">
                          <a:solidFill>
                            <a:srgbClr val="000000"/>
                          </a:solidFill>
                          <a:effectLst/>
                          <a:latin typeface="+mn-lt"/>
                          <a:ea typeface="Times New Roman"/>
                          <a:cs typeface="Calibri" panose="020F0502020204030204" pitchFamily="34" charset="0"/>
                        </a:rPr>
                        <a:t>&lt;5.3, &lt;2.4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MDR1 / BCRP Efflux ratio [</a:t>
                      </a:r>
                      <a:r>
                        <a:rPr lang="en-US" sz="1200" err="1">
                          <a:solidFill>
                            <a:srgbClr val="000000"/>
                          </a:solidFill>
                          <a:effectLst/>
                          <a:latin typeface="+mj-lt"/>
                          <a:ea typeface="Times New Roman"/>
                          <a:cs typeface="Calibri" panose="020F0502020204030204" pitchFamily="34" charset="0"/>
                        </a:rPr>
                        <a:t>Papp</a:t>
                      </a:r>
                      <a:r>
                        <a:rPr lang="en-US" sz="1200" baseline="-25000" err="1">
                          <a:solidFill>
                            <a:srgbClr val="000000"/>
                          </a:solidFill>
                          <a:effectLst/>
                          <a:latin typeface="+mj-lt"/>
                          <a:ea typeface="Times New Roman"/>
                          <a:cs typeface="Calibri" panose="020F0502020204030204" pitchFamily="34" charset="0"/>
                        </a:rPr>
                        <a:t>A→B</a:t>
                      </a:r>
                      <a:r>
                        <a:rPr lang="en-US" sz="1200">
                          <a:solidFill>
                            <a:srgbClr val="000000"/>
                          </a:solidFill>
                          <a:effectLst/>
                          <a:latin typeface="+mj-lt"/>
                          <a:ea typeface="Times New Roman"/>
                          <a:cs typeface="Calibri" panose="020F0502020204030204" pitchFamily="34" charset="0"/>
                        </a:rPr>
                        <a:t>]</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13.8 / 9.5 [5.7]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768221854"/>
                  </a:ext>
                </a:extLst>
              </a:tr>
              <a:tr h="370840">
                <a:tc>
                  <a:txBody>
                    <a:bodyPr/>
                    <a:lstStyle/>
                    <a:p>
                      <a:pPr marL="0" marR="0" algn="ctr">
                        <a:spcBef>
                          <a:spcPts val="0"/>
                        </a:spcBef>
                        <a:spcAft>
                          <a:spcPts val="0"/>
                        </a:spcAft>
                      </a:pPr>
                      <a:r>
                        <a:rPr lang="en-US" sz="1200" baseline="0" err="1">
                          <a:solidFill>
                            <a:srgbClr val="000000"/>
                          </a:solidFill>
                          <a:effectLst/>
                          <a:latin typeface="+mj-lt"/>
                          <a:ea typeface="Times New Roman"/>
                          <a:cs typeface="Calibri" panose="020F0502020204030204" pitchFamily="34" charset="0"/>
                        </a:rPr>
                        <a:t>hERG</a:t>
                      </a:r>
                      <a:r>
                        <a:rPr lang="en-US" sz="1200" baseline="0">
                          <a:solidFill>
                            <a:srgbClr val="000000"/>
                          </a:solidFill>
                          <a:effectLst/>
                          <a:latin typeface="+mj-lt"/>
                          <a:ea typeface="Times New Roman"/>
                          <a:cs typeface="Calibri" panose="020F0502020204030204" pitchFamily="34" charset="0"/>
                        </a:rPr>
                        <a:t> / [GLU, GAL] IC</a:t>
                      </a:r>
                      <a:r>
                        <a:rPr lang="en-US" sz="1200" baseline="-25000">
                          <a:solidFill>
                            <a:srgbClr val="000000"/>
                          </a:solidFill>
                          <a:effectLst/>
                          <a:latin typeface="+mj-lt"/>
                          <a:ea typeface="Times New Roman"/>
                          <a:cs typeface="Calibri" panose="020F0502020204030204" pitchFamily="34" charset="0"/>
                        </a:rPr>
                        <a:t>50 </a:t>
                      </a:r>
                      <a:r>
                        <a:rPr lang="en-US" sz="1200">
                          <a:solidFill>
                            <a:srgbClr val="000000"/>
                          </a:solidFill>
                          <a:effectLst/>
                          <a:latin typeface="+mj-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j-lt"/>
                          <a:ea typeface="Times New Roman"/>
                          <a:cs typeface="Calibri" panose="020F0502020204030204" pitchFamily="34" charset="0"/>
                        </a:rPr>
                        <a:t>µ</a:t>
                      </a:r>
                      <a:r>
                        <a:rPr lang="en-US" sz="1200">
                          <a:solidFill>
                            <a:srgbClr val="000000"/>
                          </a:solidFill>
                          <a:effectLst/>
                          <a:latin typeface="+mj-lt"/>
                          <a:ea typeface="Times New Roman"/>
                          <a:cs typeface="Calibri" panose="020F0502020204030204" pitchFamily="34" charset="0"/>
                        </a:rPr>
                        <a:t>M)</a:t>
                      </a:r>
                      <a:endParaRPr lang="en-US" sz="1200" baseline="-250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22.7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0.67</a:t>
                      </a:r>
                      <a:r>
                        <a:rPr lang="en-US" sz="1200" i="0" kern="1200">
                          <a:solidFill>
                            <a:srgbClr val="000000"/>
                          </a:solidFill>
                          <a:latin typeface="+mn-lt"/>
                          <a:ea typeface="+mn-ea"/>
                          <a:cs typeface="+mn-cs"/>
                        </a:rPr>
                        <a:t>, &gt;30]</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r>
                        <a:rPr lang="en-US" sz="1200">
                          <a:solidFill>
                            <a:srgbClr val="000000"/>
                          </a:solidFill>
                          <a:latin typeface="+mj-lt"/>
                        </a:rPr>
                        <a:t>MW / </a:t>
                      </a:r>
                      <a:r>
                        <a:rPr lang="en-US" sz="1200" err="1">
                          <a:solidFill>
                            <a:srgbClr val="000000"/>
                          </a:solidFill>
                          <a:latin typeface="+mj-lt"/>
                        </a:rPr>
                        <a:t>cLogP</a:t>
                      </a:r>
                      <a:r>
                        <a:rPr lang="en-US" sz="1200">
                          <a:solidFill>
                            <a:srgbClr val="000000"/>
                          </a:solidFill>
                          <a:latin typeface="+mj-lt"/>
                        </a:rPr>
                        <a:t> / PSA / </a:t>
                      </a:r>
                      <a:r>
                        <a:rPr lang="en-US" sz="1200" err="1">
                          <a:solidFill>
                            <a:srgbClr val="000000"/>
                          </a:solidFill>
                          <a:latin typeface="+mj-lt"/>
                        </a:rPr>
                        <a:t>pka</a:t>
                      </a:r>
                      <a:r>
                        <a:rPr lang="en-US" sz="1200">
                          <a:solidFill>
                            <a:srgbClr val="000000"/>
                          </a:solidFill>
                          <a:latin typeface="+mj-lt"/>
                        </a:rPr>
                        <a:t> / </a:t>
                      </a:r>
                      <a:r>
                        <a:rPr lang="en-US" sz="1200" err="1">
                          <a:solidFill>
                            <a:srgbClr val="000000"/>
                          </a:solidFill>
                          <a:latin typeface="+mj-lt"/>
                        </a:rPr>
                        <a:t>cnsMPO</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349 / 2.9 / 47 / 10 / 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43745092"/>
                  </a:ext>
                </a:extLst>
              </a:tr>
            </a:tbl>
          </a:graphicData>
        </a:graphic>
      </p:graphicFrame>
      <p:sp>
        <p:nvSpPr>
          <p:cNvPr id="48" name="Rectangle 47">
            <a:extLst>
              <a:ext uri="{FF2B5EF4-FFF2-40B4-BE49-F238E27FC236}">
                <a16:creationId xmlns:a16="http://schemas.microsoft.com/office/drawing/2014/main" id="{55E5C639-15A6-41CC-8B12-48DBB6A5D2BF}"/>
              </a:ext>
            </a:extLst>
          </p:cNvPr>
          <p:cNvSpPr/>
          <p:nvPr/>
        </p:nvSpPr>
        <p:spPr>
          <a:xfrm>
            <a:off x="732369" y="1266537"/>
            <a:ext cx="1765227" cy="7848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1" i="0" strike="noStrike" kern="1200" cap="none" spc="0" normalizeH="0" baseline="0" noProof="0">
                <a:ln>
                  <a:noFill/>
                </a:ln>
                <a:solidFill>
                  <a:srgbClr val="7C878E">
                    <a:lumMod val="50000"/>
                  </a:srgbClr>
                </a:solidFill>
                <a:effectLst/>
                <a:uLnTx/>
                <a:uFillTx/>
                <a:latin typeface="Arial"/>
                <a:ea typeface="+mn-ea"/>
                <a:cs typeface="+mn-cs"/>
              </a:rPr>
              <a:t>Imidazopyridines</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7C878E">
                    <a:lumMod val="50000"/>
                  </a:srgbClr>
                </a:solidFill>
                <a:effectLst/>
                <a:uLnTx/>
                <a:uFillTx/>
                <a:latin typeface="Arial"/>
                <a:ea typeface="+mn-ea"/>
                <a:cs typeface="+mn-cs"/>
              </a:rPr>
              <a:t>300 analogs made</a:t>
            </a:r>
          </a:p>
          <a:p>
            <a:pPr algn="ctr">
              <a:spcAft>
                <a:spcPts val="200"/>
              </a:spcAft>
              <a:defRPr/>
            </a:pPr>
            <a:r>
              <a:rPr lang="en-US" sz="1000">
                <a:solidFill>
                  <a:srgbClr val="7C878E">
                    <a:lumMod val="50000"/>
                  </a:srgbClr>
                </a:solidFill>
                <a:latin typeface="Arial"/>
                <a:sym typeface="Wingdings" panose="05000000000000000000" pitchFamily="2" charset="2"/>
              </a:rPr>
              <a:t>Fluoride-adenine interaction</a:t>
            </a:r>
          </a:p>
          <a:p>
            <a:pPr marL="0" marR="0" lvl="0" indent="0" algn="ctr" defTabSz="914400" rtl="0" eaLnBrk="1" fontAlgn="auto" latinLnBrk="0" hangingPunct="1">
              <a:lnSpc>
                <a:spcPct val="100000"/>
              </a:lnSpc>
              <a:spcBef>
                <a:spcPts val="0"/>
              </a:spcBef>
              <a:spcAft>
                <a:spcPts val="200"/>
              </a:spcAft>
              <a:buClrTx/>
              <a:buSzTx/>
              <a:buFontTx/>
              <a:buNone/>
              <a:tabLst/>
              <a:defRPr/>
            </a:pPr>
            <a:r>
              <a:rPr lang="en-US" sz="1000">
                <a:solidFill>
                  <a:srgbClr val="7C878E">
                    <a:lumMod val="50000"/>
                  </a:srgbClr>
                </a:solidFill>
                <a:latin typeface="Arial"/>
              </a:rPr>
              <a:t>Patent filed in April 2022</a:t>
            </a:r>
            <a:endParaRPr kumimoji="0" lang="en-US" sz="1000" b="0" strike="noStrike" kern="1200" cap="none" spc="0" normalizeH="0" baseline="0" noProof="0">
              <a:ln>
                <a:noFill/>
              </a:ln>
              <a:solidFill>
                <a:srgbClr val="7C878E">
                  <a:lumMod val="50000"/>
                </a:srgbClr>
              </a:solidFill>
              <a:effectLst/>
              <a:uLnTx/>
              <a:uFillTx/>
              <a:latin typeface="Arial"/>
              <a:ea typeface="+mn-ea"/>
              <a:cs typeface="+mn-cs"/>
            </a:endParaRPr>
          </a:p>
        </p:txBody>
      </p:sp>
      <p:graphicFrame>
        <p:nvGraphicFramePr>
          <p:cNvPr id="49" name="Object 48">
            <a:extLst>
              <a:ext uri="{FF2B5EF4-FFF2-40B4-BE49-F238E27FC236}">
                <a16:creationId xmlns:a16="http://schemas.microsoft.com/office/drawing/2014/main" id="{302A44D3-BA66-4835-A1DA-E2859A22C18A}"/>
              </a:ext>
            </a:extLst>
          </p:cNvPr>
          <p:cNvGraphicFramePr>
            <a:graphicFrameLocks noChangeAspect="1"/>
          </p:cNvGraphicFramePr>
          <p:nvPr/>
        </p:nvGraphicFramePr>
        <p:xfrm>
          <a:off x="2709160" y="1134160"/>
          <a:ext cx="2382838" cy="982662"/>
        </p:xfrm>
        <a:graphic>
          <a:graphicData uri="http://schemas.openxmlformats.org/presentationml/2006/ole">
            <mc:AlternateContent xmlns:mc="http://schemas.openxmlformats.org/markup-compatibility/2006">
              <mc:Choice xmlns:v="urn:schemas-microsoft-com:vml" Requires="v">
                <p:oleObj spid="_x0000_s191498" name="CS ChemDraw Drawing" r:id="rId7" imgW="2269369" imgH="936945" progId="ChemDraw.Document.6.0">
                  <p:embed/>
                </p:oleObj>
              </mc:Choice>
              <mc:Fallback>
                <p:oleObj name="CS ChemDraw Drawing" r:id="rId7" imgW="2269369" imgH="936945" progId="ChemDraw.Document.6.0">
                  <p:embed/>
                  <p:pic>
                    <p:nvPicPr>
                      <p:cNvPr id="49" name="Object 48">
                        <a:extLst>
                          <a:ext uri="{FF2B5EF4-FFF2-40B4-BE49-F238E27FC236}">
                            <a16:creationId xmlns:a16="http://schemas.microsoft.com/office/drawing/2014/main" id="{302A44D3-BA66-4835-A1DA-E2859A22C18A}"/>
                          </a:ext>
                        </a:extLst>
                      </p:cNvPr>
                      <p:cNvPicPr/>
                      <p:nvPr/>
                    </p:nvPicPr>
                    <p:blipFill>
                      <a:blip r:embed="rId8"/>
                      <a:stretch>
                        <a:fillRect/>
                      </a:stretch>
                    </p:blipFill>
                    <p:spPr>
                      <a:xfrm>
                        <a:off x="2709160" y="1134160"/>
                        <a:ext cx="2382838" cy="982662"/>
                      </a:xfrm>
                      <a:prstGeom prst="rect">
                        <a:avLst/>
                      </a:prstGeom>
                    </p:spPr>
                  </p:pic>
                </p:oleObj>
              </mc:Fallback>
            </mc:AlternateContent>
          </a:graphicData>
        </a:graphic>
      </p:graphicFrame>
      <p:sp>
        <p:nvSpPr>
          <p:cNvPr id="50" name="Oval 49">
            <a:extLst>
              <a:ext uri="{FF2B5EF4-FFF2-40B4-BE49-F238E27FC236}">
                <a16:creationId xmlns:a16="http://schemas.microsoft.com/office/drawing/2014/main" id="{52F2214B-66A7-451D-9C5A-F42CE35650B5}"/>
              </a:ext>
            </a:extLst>
          </p:cNvPr>
          <p:cNvSpPr/>
          <p:nvPr/>
        </p:nvSpPr>
        <p:spPr>
          <a:xfrm>
            <a:off x="4058948" y="1075158"/>
            <a:ext cx="1093298" cy="588627"/>
          </a:xfrm>
          <a:prstGeom prst="ellipse">
            <a:avLst/>
          </a:prstGeom>
          <a:solidFill>
            <a:schemeClr val="tx2">
              <a:lumMod val="20000"/>
              <a:lumOff val="80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1" name="对象 2">
            <a:extLst>
              <a:ext uri="{FF2B5EF4-FFF2-40B4-BE49-F238E27FC236}">
                <a16:creationId xmlns:a16="http://schemas.microsoft.com/office/drawing/2014/main" id="{7F2D1732-B69B-4E1A-8260-799EFBFF79FF}"/>
              </a:ext>
            </a:extLst>
          </p:cNvPr>
          <p:cNvGraphicFramePr>
            <a:graphicFrameLocks noChangeAspect="1"/>
          </p:cNvGraphicFramePr>
          <p:nvPr/>
        </p:nvGraphicFramePr>
        <p:xfrm>
          <a:off x="958850" y="4586288"/>
          <a:ext cx="4095750" cy="2166937"/>
        </p:xfrm>
        <a:graphic>
          <a:graphicData uri="http://schemas.openxmlformats.org/presentationml/2006/ole">
            <mc:AlternateContent xmlns:mc="http://schemas.openxmlformats.org/markup-compatibility/2006">
              <mc:Choice xmlns:v="urn:schemas-microsoft-com:vml" Requires="v">
                <p:oleObj spid="_x0000_s191499" name="CS ChemDraw Drawing" r:id="rId9" imgW="3900841" imgH="2064953" progId="ChemDraw.Document.6.0">
                  <p:embed/>
                </p:oleObj>
              </mc:Choice>
              <mc:Fallback>
                <p:oleObj name="CS ChemDraw Drawing" r:id="rId9" imgW="3900841" imgH="2064953" progId="ChemDraw.Document.6.0">
                  <p:embed/>
                  <p:pic>
                    <p:nvPicPr>
                      <p:cNvPr id="51" name="对象 2">
                        <a:extLst>
                          <a:ext uri="{FF2B5EF4-FFF2-40B4-BE49-F238E27FC236}">
                            <a16:creationId xmlns:a16="http://schemas.microsoft.com/office/drawing/2014/main" id="{7F2D1732-B69B-4E1A-8260-799EFBFF79FF}"/>
                          </a:ext>
                        </a:extLst>
                      </p:cNvPr>
                      <p:cNvPicPr/>
                      <p:nvPr/>
                    </p:nvPicPr>
                    <p:blipFill>
                      <a:blip r:embed="rId10"/>
                      <a:stretch>
                        <a:fillRect/>
                      </a:stretch>
                    </p:blipFill>
                    <p:spPr>
                      <a:xfrm>
                        <a:off x="958850" y="4586288"/>
                        <a:ext cx="4095750" cy="2166937"/>
                      </a:xfrm>
                      <a:prstGeom prst="rect">
                        <a:avLst/>
                      </a:prstGeom>
                    </p:spPr>
                  </p:pic>
                </p:oleObj>
              </mc:Fallback>
            </mc:AlternateContent>
          </a:graphicData>
        </a:graphic>
      </p:graphicFrame>
      <p:graphicFrame>
        <p:nvGraphicFramePr>
          <p:cNvPr id="52" name="Object 51">
            <a:extLst>
              <a:ext uri="{FF2B5EF4-FFF2-40B4-BE49-F238E27FC236}">
                <a16:creationId xmlns:a16="http://schemas.microsoft.com/office/drawing/2014/main" id="{C26EE0D7-6C79-451E-96D4-CB5423968E4F}"/>
              </a:ext>
            </a:extLst>
          </p:cNvPr>
          <p:cNvGraphicFramePr>
            <a:graphicFrameLocks noChangeAspect="1"/>
          </p:cNvGraphicFramePr>
          <p:nvPr/>
        </p:nvGraphicFramePr>
        <p:xfrm>
          <a:off x="9462257" y="3697965"/>
          <a:ext cx="44450" cy="44450"/>
        </p:xfrm>
        <a:graphic>
          <a:graphicData uri="http://schemas.openxmlformats.org/presentationml/2006/ole">
            <mc:AlternateContent xmlns:mc="http://schemas.openxmlformats.org/markup-compatibility/2006">
              <mc:Choice xmlns:v="urn:schemas-microsoft-com:vml" Requires="v">
                <p:oleObj spid="_x0000_s191500" name="CS ChemDraw Drawing" r:id="rId11" imgW="42411" imgH="42390" progId="ChemDraw.Document.6.0">
                  <p:embed/>
                </p:oleObj>
              </mc:Choice>
              <mc:Fallback>
                <p:oleObj name="CS ChemDraw Drawing" r:id="rId11" imgW="42411" imgH="42390" progId="ChemDraw.Document.6.0">
                  <p:embed/>
                  <p:pic>
                    <p:nvPicPr>
                      <p:cNvPr id="52" name="Object 51">
                        <a:extLst>
                          <a:ext uri="{FF2B5EF4-FFF2-40B4-BE49-F238E27FC236}">
                            <a16:creationId xmlns:a16="http://schemas.microsoft.com/office/drawing/2014/main" id="{C26EE0D7-6C79-451E-96D4-CB5423968E4F}"/>
                          </a:ext>
                        </a:extLst>
                      </p:cNvPr>
                      <p:cNvPicPr>
                        <a:picLocks noChangeAspect="1" noChangeArrowheads="1"/>
                      </p:cNvPicPr>
                      <p:nvPr/>
                    </p:nvPicPr>
                    <p:blipFill>
                      <a:blip r:embed="rId5"/>
                      <a:srcRect/>
                      <a:stretch>
                        <a:fillRect/>
                      </a:stretch>
                    </p:blipFill>
                    <p:spPr bwMode="auto">
                      <a:xfrm>
                        <a:off x="9462257" y="3697965"/>
                        <a:ext cx="44450" cy="44450"/>
                      </a:xfrm>
                      <a:prstGeom prst="rect">
                        <a:avLst/>
                      </a:prstGeom>
                      <a:noFill/>
                      <a:ln>
                        <a:noFill/>
                      </a:ln>
                    </p:spPr>
                  </p:pic>
                </p:oleObj>
              </mc:Fallback>
            </mc:AlternateContent>
          </a:graphicData>
        </a:graphic>
      </p:graphicFrame>
      <p:graphicFrame>
        <p:nvGraphicFramePr>
          <p:cNvPr id="53" name="Object 52">
            <a:extLst>
              <a:ext uri="{FF2B5EF4-FFF2-40B4-BE49-F238E27FC236}">
                <a16:creationId xmlns:a16="http://schemas.microsoft.com/office/drawing/2014/main" id="{6127C0AF-7134-4B7E-8DF6-051211CD9471}"/>
              </a:ext>
            </a:extLst>
          </p:cNvPr>
          <p:cNvGraphicFramePr>
            <a:graphicFrameLocks noChangeAspect="1"/>
          </p:cNvGraphicFramePr>
          <p:nvPr/>
        </p:nvGraphicFramePr>
        <p:xfrm>
          <a:off x="8677831" y="1289140"/>
          <a:ext cx="2699276" cy="689624"/>
        </p:xfrm>
        <a:graphic>
          <a:graphicData uri="http://schemas.openxmlformats.org/presentationml/2006/ole">
            <mc:AlternateContent xmlns:mc="http://schemas.openxmlformats.org/markup-compatibility/2006">
              <mc:Choice xmlns:v="urn:schemas-microsoft-com:vml" Requires="v">
                <p:oleObj spid="_x0000_s191501" name="CS ChemDraw Drawing" r:id="rId12" imgW="2570739" imgH="656785" progId="ChemDraw.Document.6.0">
                  <p:embed/>
                </p:oleObj>
              </mc:Choice>
              <mc:Fallback>
                <p:oleObj name="CS ChemDraw Drawing" r:id="rId12" imgW="2570739" imgH="656785" progId="ChemDraw.Document.6.0">
                  <p:embed/>
                  <p:pic>
                    <p:nvPicPr>
                      <p:cNvPr id="53" name="Object 52">
                        <a:extLst>
                          <a:ext uri="{FF2B5EF4-FFF2-40B4-BE49-F238E27FC236}">
                            <a16:creationId xmlns:a16="http://schemas.microsoft.com/office/drawing/2014/main" id="{6127C0AF-7134-4B7E-8DF6-051211CD9471}"/>
                          </a:ext>
                        </a:extLst>
                      </p:cNvPr>
                      <p:cNvPicPr/>
                      <p:nvPr/>
                    </p:nvPicPr>
                    <p:blipFill>
                      <a:blip r:embed="rId13"/>
                      <a:stretch>
                        <a:fillRect/>
                      </a:stretch>
                    </p:blipFill>
                    <p:spPr>
                      <a:xfrm>
                        <a:off x="8677831" y="1289140"/>
                        <a:ext cx="2699276" cy="689624"/>
                      </a:xfrm>
                      <a:prstGeom prst="rect">
                        <a:avLst/>
                      </a:prstGeom>
                    </p:spPr>
                  </p:pic>
                </p:oleObj>
              </mc:Fallback>
            </mc:AlternateContent>
          </a:graphicData>
        </a:graphic>
      </p:graphicFrame>
      <p:sp>
        <p:nvSpPr>
          <p:cNvPr id="54" name="Rectangle 53">
            <a:extLst>
              <a:ext uri="{FF2B5EF4-FFF2-40B4-BE49-F238E27FC236}">
                <a16:creationId xmlns:a16="http://schemas.microsoft.com/office/drawing/2014/main" id="{6700AD25-4DF3-417F-98A0-4E118FDC16BF}"/>
              </a:ext>
            </a:extLst>
          </p:cNvPr>
          <p:cNvSpPr/>
          <p:nvPr/>
        </p:nvSpPr>
        <p:spPr>
          <a:xfrm>
            <a:off x="6786854" y="1263181"/>
            <a:ext cx="1814455" cy="7848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1" i="0" strike="noStrike" kern="1200" cap="none" spc="0" normalizeH="0" baseline="0" noProof="0">
                <a:ln>
                  <a:noFill/>
                </a:ln>
                <a:solidFill>
                  <a:srgbClr val="7C878E">
                    <a:lumMod val="50000"/>
                  </a:srgbClr>
                </a:solidFill>
                <a:effectLst/>
                <a:uLnTx/>
                <a:uFillTx/>
                <a:latin typeface="Arial"/>
                <a:ea typeface="+mn-ea"/>
                <a:cs typeface="+mn-cs"/>
              </a:rPr>
              <a:t>Thienopyridines</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7C878E">
                    <a:lumMod val="50000"/>
                  </a:srgbClr>
                </a:solidFill>
                <a:effectLst/>
                <a:uLnTx/>
                <a:uFillTx/>
                <a:latin typeface="Arial"/>
                <a:ea typeface="+mn-ea"/>
                <a:cs typeface="+mn-cs"/>
              </a:rPr>
              <a:t>88 analogs made</a:t>
            </a:r>
          </a:p>
          <a:p>
            <a:pPr marL="0" marR="0" lvl="0" indent="0" algn="ctr" defTabSz="914400" rtl="0" eaLnBrk="1" fontAlgn="auto" latinLnBrk="0" hangingPunct="1">
              <a:lnSpc>
                <a:spcPct val="100000"/>
              </a:lnSpc>
              <a:spcBef>
                <a:spcPts val="0"/>
              </a:spcBef>
              <a:spcAft>
                <a:spcPts val="200"/>
              </a:spcAft>
              <a:buClrTx/>
              <a:buSzTx/>
              <a:buFontTx/>
              <a:buNone/>
              <a:tabLst/>
              <a:defRPr/>
            </a:pPr>
            <a:r>
              <a:rPr lang="en-US" sz="1000">
                <a:solidFill>
                  <a:srgbClr val="7C878E">
                    <a:lumMod val="50000"/>
                  </a:srgbClr>
                </a:solidFill>
                <a:latin typeface="Arial"/>
              </a:rPr>
              <a:t>Carbonyl-adenine interaction</a:t>
            </a:r>
            <a:endParaRPr kumimoji="0" lang="en-US" sz="1000" b="0" i="0" u="none" strike="noStrike" kern="1200" cap="none" spc="0" normalizeH="0" baseline="0" noProof="0">
              <a:ln>
                <a:noFill/>
              </a:ln>
              <a:solidFill>
                <a:srgbClr val="7C878E">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200"/>
              </a:spcAft>
              <a:buClrTx/>
              <a:buSzTx/>
              <a:buFontTx/>
              <a:buNone/>
              <a:tabLst/>
              <a:defRPr/>
            </a:pPr>
            <a:r>
              <a:rPr lang="en-US" sz="1000">
                <a:solidFill>
                  <a:srgbClr val="7C878E">
                    <a:lumMod val="50000"/>
                  </a:srgbClr>
                </a:solidFill>
                <a:latin typeface="Arial"/>
              </a:rPr>
              <a:t>Patent</a:t>
            </a:r>
            <a:r>
              <a:rPr lang="en-US" sz="1000" i="1">
                <a:solidFill>
                  <a:srgbClr val="7C878E">
                    <a:lumMod val="50000"/>
                  </a:srgbClr>
                </a:solidFill>
                <a:latin typeface="Arial"/>
              </a:rPr>
              <a:t> </a:t>
            </a:r>
            <a:r>
              <a:rPr lang="en-US" sz="1000">
                <a:solidFill>
                  <a:srgbClr val="7C878E">
                    <a:lumMod val="50000"/>
                  </a:srgbClr>
                </a:solidFill>
                <a:latin typeface="Arial"/>
              </a:rPr>
              <a:t>in preparation</a:t>
            </a:r>
          </a:p>
        </p:txBody>
      </p:sp>
      <p:graphicFrame>
        <p:nvGraphicFramePr>
          <p:cNvPr id="55" name="Table 18">
            <a:extLst>
              <a:ext uri="{FF2B5EF4-FFF2-40B4-BE49-F238E27FC236}">
                <a16:creationId xmlns:a16="http://schemas.microsoft.com/office/drawing/2014/main" id="{585A1B36-E68B-4CDA-B0AD-236F855B8350}"/>
              </a:ext>
            </a:extLst>
          </p:cNvPr>
          <p:cNvGraphicFramePr>
            <a:graphicFrameLocks noGrp="1"/>
          </p:cNvGraphicFramePr>
          <p:nvPr/>
        </p:nvGraphicFramePr>
        <p:xfrm>
          <a:off x="6893390" y="2184245"/>
          <a:ext cx="4778155" cy="2311400"/>
        </p:xfrm>
        <a:graphic>
          <a:graphicData uri="http://schemas.openxmlformats.org/drawingml/2006/table">
            <a:tbl>
              <a:tblPr firstRow="1" bandRow="1">
                <a:tableStyleId>{5C22544A-7EE6-4342-B048-85BDC9FD1C3A}</a:tableStyleId>
              </a:tblPr>
              <a:tblGrid>
                <a:gridCol w="2864322">
                  <a:extLst>
                    <a:ext uri="{9D8B030D-6E8A-4147-A177-3AD203B41FA5}">
                      <a16:colId xmlns:a16="http://schemas.microsoft.com/office/drawing/2014/main" val="69885690"/>
                    </a:ext>
                  </a:extLst>
                </a:gridCol>
                <a:gridCol w="1913833">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BIO-2162552</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latin typeface="+mn-lt"/>
                          <a:ea typeface="Times New Roman"/>
                          <a:cs typeface="Calibri" panose="020F0502020204030204" pitchFamily="34" charset="0"/>
                        </a:rPr>
                        <a:t>338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 / xx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R,HLM / </a:t>
                      </a:r>
                      <a:r>
                        <a:rPr lang="en-US" sz="1200" kern="1200" err="1">
                          <a:solidFill>
                            <a:srgbClr val="000000"/>
                          </a:solidFill>
                          <a:effectLst/>
                          <a:latin typeface="+mn-lt"/>
                          <a:ea typeface="Times New Roman"/>
                          <a:cs typeface="Calibri" panose="020F0502020204030204" pitchFamily="34" charset="0"/>
                        </a:rPr>
                        <a:t>R,Hheps</a:t>
                      </a:r>
                      <a:r>
                        <a:rPr lang="en-US" sz="1200" kern="1200">
                          <a:solidFill>
                            <a:srgbClr val="000000"/>
                          </a:solidFill>
                          <a:effectLst/>
                          <a:latin typeface="+mn-lt"/>
                          <a:ea typeface="Times New Roman"/>
                          <a:cs typeface="Calibri" panose="020F0502020204030204" pitchFamily="34" charset="0"/>
                        </a:rPr>
                        <a:t> Cl (</a:t>
                      </a:r>
                      <a:r>
                        <a:rPr lang="en-US" sz="1200" kern="1200" baseline="0">
                          <a:solidFill>
                            <a:srgbClr val="000000"/>
                          </a:solidFill>
                          <a:effectLst/>
                          <a:latin typeface="+mn-lt"/>
                          <a:ea typeface="Times New Roman"/>
                          <a:cs typeface="Calibri" panose="020F0502020204030204" pitchFamily="34" charset="0"/>
                        </a:rPr>
                        <a:t>mL min</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 kg</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a:t>
                      </a:r>
                      <a:endParaRPr lang="en-US" sz="12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FF0000"/>
                          </a:solidFill>
                          <a:effectLst/>
                          <a:latin typeface="+mj-lt"/>
                          <a:ea typeface="Times New Roman"/>
                          <a:cs typeface="Calibri" panose="020F0502020204030204" pitchFamily="34" charset="0"/>
                        </a:rPr>
                        <a:t>177</a:t>
                      </a:r>
                      <a:r>
                        <a:rPr lang="en-US" sz="1200">
                          <a:solidFill>
                            <a:srgbClr val="000000"/>
                          </a:solidFill>
                          <a:effectLst/>
                          <a:latin typeface="+mj-lt"/>
                          <a:ea typeface="Times New Roman"/>
                          <a:cs typeface="Calibri" panose="020F0502020204030204" pitchFamily="34" charset="0"/>
                        </a:rPr>
                        <a:t>, 13 / </a:t>
                      </a:r>
                      <a:r>
                        <a:rPr lang="en-US" sz="1200" kern="1200">
                          <a:solidFill>
                            <a:srgbClr val="FF0000"/>
                          </a:solidFill>
                          <a:effectLst/>
                          <a:latin typeface="+mn-lt"/>
                          <a:ea typeface="Times New Roman"/>
                          <a:cs typeface="Calibri" panose="020F0502020204030204" pitchFamily="34" charset="0"/>
                        </a:rPr>
                        <a:t>71</a:t>
                      </a:r>
                      <a:r>
                        <a:rPr lang="en-US" sz="1200" kern="1200">
                          <a:solidFill>
                            <a:srgbClr val="000000"/>
                          </a:solidFill>
                          <a:effectLst/>
                          <a:latin typeface="+mn-lt"/>
                          <a:ea typeface="Times New Roman"/>
                          <a:cs typeface="Calibri" panose="020F0502020204030204" pitchFamily="34" charset="0"/>
                        </a:rPr>
                        <a:t>, &lt;2.4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MDR1 / BCRP Efflux ratio [</a:t>
                      </a:r>
                      <a:r>
                        <a:rPr lang="en-US" sz="1200" err="1">
                          <a:solidFill>
                            <a:srgbClr val="000000"/>
                          </a:solidFill>
                          <a:effectLst/>
                          <a:latin typeface="+mj-lt"/>
                          <a:ea typeface="Times New Roman"/>
                          <a:cs typeface="Calibri" panose="020F0502020204030204" pitchFamily="34" charset="0"/>
                        </a:rPr>
                        <a:t>Papp</a:t>
                      </a:r>
                      <a:r>
                        <a:rPr lang="en-US" sz="1200" baseline="-25000" err="1">
                          <a:solidFill>
                            <a:srgbClr val="000000"/>
                          </a:solidFill>
                          <a:effectLst/>
                          <a:latin typeface="+mj-lt"/>
                          <a:ea typeface="Times New Roman"/>
                          <a:cs typeface="Calibri" panose="020F0502020204030204" pitchFamily="34" charset="0"/>
                        </a:rPr>
                        <a:t>A→B</a:t>
                      </a:r>
                      <a:r>
                        <a:rPr lang="en-US" sz="1200">
                          <a:solidFill>
                            <a:srgbClr val="000000"/>
                          </a:solidFill>
                          <a:effectLst/>
                          <a:latin typeface="+mj-lt"/>
                          <a:ea typeface="Times New Roman"/>
                          <a:cs typeface="Calibri" panose="020F0502020204030204" pitchFamily="34" charset="0"/>
                        </a:rPr>
                        <a:t>]</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22 / 21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marL="0" marR="0" algn="ctr">
                        <a:spcBef>
                          <a:spcPts val="0"/>
                        </a:spcBef>
                        <a:spcAft>
                          <a:spcPts val="0"/>
                        </a:spcAft>
                      </a:pPr>
                      <a:r>
                        <a:rPr lang="en-US" sz="1200" baseline="0" err="1">
                          <a:solidFill>
                            <a:srgbClr val="000000"/>
                          </a:solidFill>
                          <a:effectLst/>
                          <a:latin typeface="+mj-lt"/>
                          <a:ea typeface="Times New Roman"/>
                          <a:cs typeface="Calibri" panose="020F0502020204030204" pitchFamily="34" charset="0"/>
                        </a:rPr>
                        <a:t>hERG</a:t>
                      </a:r>
                      <a:r>
                        <a:rPr lang="en-US" sz="1200" baseline="0">
                          <a:solidFill>
                            <a:srgbClr val="000000"/>
                          </a:solidFill>
                          <a:effectLst/>
                          <a:latin typeface="+mj-lt"/>
                          <a:ea typeface="Times New Roman"/>
                          <a:cs typeface="Calibri" panose="020F0502020204030204" pitchFamily="34" charset="0"/>
                        </a:rPr>
                        <a:t> / [GLU, GAL] IC</a:t>
                      </a:r>
                      <a:r>
                        <a:rPr lang="en-US" sz="1200" baseline="-25000">
                          <a:solidFill>
                            <a:srgbClr val="000000"/>
                          </a:solidFill>
                          <a:effectLst/>
                          <a:latin typeface="+mj-lt"/>
                          <a:ea typeface="Times New Roman"/>
                          <a:cs typeface="Calibri" panose="020F0502020204030204" pitchFamily="34" charset="0"/>
                        </a:rPr>
                        <a:t>50 </a:t>
                      </a:r>
                      <a:r>
                        <a:rPr lang="en-US" sz="1200">
                          <a:solidFill>
                            <a:srgbClr val="000000"/>
                          </a:solidFill>
                          <a:effectLst/>
                          <a:latin typeface="+mj-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j-lt"/>
                          <a:ea typeface="Times New Roman"/>
                          <a:cs typeface="Calibri" panose="020F0502020204030204" pitchFamily="34" charset="0"/>
                        </a:rPr>
                        <a:t>µ</a:t>
                      </a:r>
                      <a:r>
                        <a:rPr lang="en-US" sz="1200">
                          <a:solidFill>
                            <a:srgbClr val="000000"/>
                          </a:solidFill>
                          <a:effectLst/>
                          <a:latin typeface="+mj-lt"/>
                          <a:ea typeface="Times New Roman"/>
                          <a:cs typeface="Calibri" panose="020F0502020204030204" pitchFamily="34" charset="0"/>
                        </a:rPr>
                        <a:t>M)</a:t>
                      </a:r>
                      <a:endParaRPr lang="en-US" sz="1200" baseline="-250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FF0000"/>
                          </a:solidFill>
                          <a:latin typeface="+mn-lt"/>
                          <a:ea typeface="+mn-ea"/>
                          <a:cs typeface="+mn-cs"/>
                        </a:rPr>
                        <a:t>2.0</a:t>
                      </a:r>
                      <a:r>
                        <a:rPr lang="en-US" sz="1200" kern="1200">
                          <a:solidFill>
                            <a:srgbClr val="000000"/>
                          </a:solidFill>
                          <a:latin typeface="+mn-lt"/>
                          <a:ea typeface="+mn-ea"/>
                          <a:cs typeface="+mn-cs"/>
                        </a:rPr>
                        <a:t> /</a:t>
                      </a:r>
                      <a:r>
                        <a:rPr lang="en-US" sz="1200" b="0" kern="1200">
                          <a:solidFill>
                            <a:srgbClr val="000000"/>
                          </a:solidFill>
                          <a:latin typeface="+mn-lt"/>
                          <a:ea typeface="+mn-ea"/>
                          <a:cs typeface="+mn-cs"/>
                        </a:rPr>
                        <a:t> </a:t>
                      </a:r>
                      <a:r>
                        <a:rPr lang="en-US" sz="1200" b="0" i="0" kern="1200">
                          <a:solidFill>
                            <a:srgbClr val="000000"/>
                          </a:solidFill>
                          <a:latin typeface="+mn-lt"/>
                          <a:ea typeface="+mn-ea"/>
                          <a:cs typeface="+mn-cs"/>
                        </a:rPr>
                        <a:t>[30,30</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r>
                        <a:rPr lang="en-US" sz="1200">
                          <a:solidFill>
                            <a:srgbClr val="000000"/>
                          </a:solidFill>
                          <a:latin typeface="+mj-lt"/>
                        </a:rPr>
                        <a:t>MW / </a:t>
                      </a:r>
                      <a:r>
                        <a:rPr lang="en-US" sz="1200" err="1">
                          <a:solidFill>
                            <a:srgbClr val="000000"/>
                          </a:solidFill>
                          <a:latin typeface="+mj-lt"/>
                        </a:rPr>
                        <a:t>cLogP</a:t>
                      </a:r>
                      <a:r>
                        <a:rPr lang="en-US" sz="1200">
                          <a:solidFill>
                            <a:srgbClr val="000000"/>
                          </a:solidFill>
                          <a:latin typeface="+mj-lt"/>
                        </a:rPr>
                        <a:t> / PSA / </a:t>
                      </a:r>
                      <a:r>
                        <a:rPr lang="en-US" sz="1200" err="1">
                          <a:solidFill>
                            <a:srgbClr val="000000"/>
                          </a:solidFill>
                          <a:latin typeface="+mj-lt"/>
                        </a:rPr>
                        <a:t>pka</a:t>
                      </a:r>
                      <a:r>
                        <a:rPr lang="en-US" sz="1200">
                          <a:solidFill>
                            <a:srgbClr val="000000"/>
                          </a:solidFill>
                          <a:latin typeface="+mj-lt"/>
                        </a:rPr>
                        <a:t> / </a:t>
                      </a:r>
                      <a:r>
                        <a:rPr lang="en-US" sz="1200" err="1">
                          <a:solidFill>
                            <a:srgbClr val="000000"/>
                          </a:solidFill>
                          <a:latin typeface="+mj-lt"/>
                        </a:rPr>
                        <a:t>cnsMPO</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420 / 3.3 / 65 / </a:t>
                      </a:r>
                      <a:r>
                        <a:rPr lang="en-US" sz="1200" b="1" kern="1200">
                          <a:solidFill>
                            <a:srgbClr val="000000"/>
                          </a:solidFill>
                          <a:latin typeface="+mn-lt"/>
                          <a:ea typeface="+mn-ea"/>
                          <a:cs typeface="+mn-cs"/>
                        </a:rPr>
                        <a:t>7.0</a:t>
                      </a:r>
                      <a:r>
                        <a:rPr lang="en-US" sz="1200" kern="1200">
                          <a:solidFill>
                            <a:srgbClr val="000000"/>
                          </a:solidFill>
                          <a:latin typeface="+mn-lt"/>
                          <a:ea typeface="+mn-ea"/>
                          <a:cs typeface="+mn-cs"/>
                        </a:rPr>
                        <a:t> /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43745092"/>
                  </a:ext>
                </a:extLst>
              </a:tr>
            </a:tbl>
          </a:graphicData>
        </a:graphic>
      </p:graphicFrame>
      <p:sp>
        <p:nvSpPr>
          <p:cNvPr id="56" name="Oval 55">
            <a:extLst>
              <a:ext uri="{FF2B5EF4-FFF2-40B4-BE49-F238E27FC236}">
                <a16:creationId xmlns:a16="http://schemas.microsoft.com/office/drawing/2014/main" id="{3C5F00C8-D61C-4F2F-BEFE-16CA8F1AE406}"/>
              </a:ext>
            </a:extLst>
          </p:cNvPr>
          <p:cNvSpPr/>
          <p:nvPr/>
        </p:nvSpPr>
        <p:spPr>
          <a:xfrm>
            <a:off x="10406721" y="1230101"/>
            <a:ext cx="1264825" cy="792151"/>
          </a:xfrm>
          <a:prstGeom prst="ellipse">
            <a:avLst/>
          </a:prstGeom>
          <a:solidFill>
            <a:schemeClr val="tx2">
              <a:lumMod val="20000"/>
              <a:lumOff val="80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9" name="对象 2">
            <a:extLst>
              <a:ext uri="{FF2B5EF4-FFF2-40B4-BE49-F238E27FC236}">
                <a16:creationId xmlns:a16="http://schemas.microsoft.com/office/drawing/2014/main" id="{9471E382-D723-4DBC-BC90-E024B63E047F}"/>
              </a:ext>
            </a:extLst>
          </p:cNvPr>
          <p:cNvGraphicFramePr>
            <a:graphicFrameLocks noChangeAspect="1"/>
          </p:cNvGraphicFramePr>
          <p:nvPr/>
        </p:nvGraphicFramePr>
        <p:xfrm>
          <a:off x="6989409" y="4595715"/>
          <a:ext cx="4668838" cy="2130425"/>
        </p:xfrm>
        <a:graphic>
          <a:graphicData uri="http://schemas.openxmlformats.org/presentationml/2006/ole">
            <mc:AlternateContent xmlns:mc="http://schemas.openxmlformats.org/markup-compatibility/2006">
              <mc:Choice xmlns:v="urn:schemas-microsoft-com:vml" Requires="v">
                <p:oleObj spid="_x0000_s191502" name="CS ChemDraw Drawing" r:id="rId14" imgW="4449840" imgH="2029704" progId="ChemDraw.Document.6.0">
                  <p:embed/>
                </p:oleObj>
              </mc:Choice>
              <mc:Fallback>
                <p:oleObj name="CS ChemDraw Drawing" r:id="rId14" imgW="4449840" imgH="2029704" progId="ChemDraw.Document.6.0">
                  <p:embed/>
                  <p:pic>
                    <p:nvPicPr>
                      <p:cNvPr id="59" name="对象 2">
                        <a:extLst>
                          <a:ext uri="{FF2B5EF4-FFF2-40B4-BE49-F238E27FC236}">
                            <a16:creationId xmlns:a16="http://schemas.microsoft.com/office/drawing/2014/main" id="{9471E382-D723-4DBC-BC90-E024B63E047F}"/>
                          </a:ext>
                        </a:extLst>
                      </p:cNvPr>
                      <p:cNvPicPr/>
                      <p:nvPr/>
                    </p:nvPicPr>
                    <p:blipFill>
                      <a:blip r:embed="rId15"/>
                      <a:stretch>
                        <a:fillRect/>
                      </a:stretch>
                    </p:blipFill>
                    <p:spPr>
                      <a:xfrm>
                        <a:off x="6989409" y="4595715"/>
                        <a:ext cx="4668838" cy="2130425"/>
                      </a:xfrm>
                      <a:prstGeom prst="rect">
                        <a:avLst/>
                      </a:prstGeom>
                    </p:spPr>
                  </p:pic>
                </p:oleObj>
              </mc:Fallback>
            </mc:AlternateContent>
          </a:graphicData>
        </a:graphic>
      </p:graphicFrame>
    </p:spTree>
    <p:extLst>
      <p:ext uri="{BB962C8B-B14F-4D97-AF65-F5344CB8AC3E}">
        <p14:creationId xmlns:p14="http://schemas.microsoft.com/office/powerpoint/2010/main" val="42601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0" grpId="0" animBg="1"/>
      <p:bldP spid="54" grpId="0"/>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457200" marR="0" lvl="0" indent="0" algn="ctr" defTabSz="9144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More potent, brain penetrant &amp; selective imidazopyridines discovered</a:t>
            </a:r>
            <a:endParaRPr kumimoji="0" lang="en-US" sz="2900" b="1" i="0" u="none" strike="noStrike" kern="1200" cap="none" spc="0" normalizeH="0" baseline="0" noProof="0">
              <a:ln>
                <a:noFill/>
              </a:ln>
              <a:solidFill>
                <a:srgbClr val="FF0000"/>
              </a:solidFill>
              <a:effectLst/>
              <a:uLnTx/>
              <a:uFillTx/>
              <a:latin typeface="Arial Narrow" panose="020B0606020202030204" pitchFamily="34" charset="0"/>
              <a:ea typeface="+mj-ea"/>
              <a:cs typeface="+mj-cs"/>
            </a:endParaRPr>
          </a:p>
        </p:txBody>
      </p:sp>
      <p:sp>
        <p:nvSpPr>
          <p:cNvPr id="20" name="Rectangle 19">
            <a:extLst>
              <a:ext uri="{FF2B5EF4-FFF2-40B4-BE49-F238E27FC236}">
                <a16:creationId xmlns:a16="http://schemas.microsoft.com/office/drawing/2014/main" id="{599A24C2-F2F4-4B20-9DA8-1A99F7C57028}"/>
              </a:ext>
            </a:extLst>
          </p:cNvPr>
          <p:cNvSpPr/>
          <p:nvPr/>
        </p:nvSpPr>
        <p:spPr>
          <a:xfrm>
            <a:off x="19349" y="5016270"/>
            <a:ext cx="12035541" cy="18417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6C32DC88-D27F-4BCF-A0D9-2F9D45454F54}"/>
              </a:ext>
            </a:extLst>
          </p:cNvPr>
          <p:cNvSpPr/>
          <p:nvPr/>
        </p:nvSpPr>
        <p:spPr>
          <a:xfrm>
            <a:off x="3183229" y="1112134"/>
            <a:ext cx="1041400" cy="747713"/>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22" name="Object 21">
            <a:extLst>
              <a:ext uri="{FF2B5EF4-FFF2-40B4-BE49-F238E27FC236}">
                <a16:creationId xmlns:a16="http://schemas.microsoft.com/office/drawing/2014/main" id="{6D1A31E2-99E6-4B09-877F-723BB65DBE78}"/>
              </a:ext>
            </a:extLst>
          </p:cNvPr>
          <p:cNvGraphicFramePr>
            <a:graphicFrameLocks noChangeAspect="1"/>
          </p:cNvGraphicFramePr>
          <p:nvPr/>
        </p:nvGraphicFramePr>
        <p:xfrm>
          <a:off x="3922814" y="3257319"/>
          <a:ext cx="44450" cy="44450"/>
        </p:xfrm>
        <a:graphic>
          <a:graphicData uri="http://schemas.openxmlformats.org/presentationml/2006/ole">
            <mc:AlternateContent xmlns:mc="http://schemas.openxmlformats.org/markup-compatibility/2006">
              <mc:Choice xmlns:v="urn:schemas-microsoft-com:vml" Requires="v">
                <p:oleObj spid="_x0000_s193549" name="CS ChemDraw Drawing" r:id="rId4" imgW="42411" imgH="42390" progId="ChemDraw.Document.6.0">
                  <p:embed/>
                </p:oleObj>
              </mc:Choice>
              <mc:Fallback>
                <p:oleObj name="CS ChemDraw Drawing" r:id="rId4" imgW="42411" imgH="42390" progId="ChemDraw.Document.6.0">
                  <p:embed/>
                  <p:pic>
                    <p:nvPicPr>
                      <p:cNvPr id="22" name="Object 21">
                        <a:extLst>
                          <a:ext uri="{FF2B5EF4-FFF2-40B4-BE49-F238E27FC236}">
                            <a16:creationId xmlns:a16="http://schemas.microsoft.com/office/drawing/2014/main" id="{6D1A31E2-99E6-4B09-877F-723BB65DBE78}"/>
                          </a:ext>
                        </a:extLst>
                      </p:cNvPr>
                      <p:cNvPicPr>
                        <a:picLocks noChangeAspect="1" noChangeArrowheads="1"/>
                      </p:cNvPicPr>
                      <p:nvPr/>
                    </p:nvPicPr>
                    <p:blipFill>
                      <a:blip r:embed="rId5"/>
                      <a:srcRect/>
                      <a:stretch>
                        <a:fillRect/>
                      </a:stretch>
                    </p:blipFill>
                    <p:spPr bwMode="auto">
                      <a:xfrm>
                        <a:off x="3922814" y="3257319"/>
                        <a:ext cx="44450" cy="44450"/>
                      </a:xfrm>
                      <a:prstGeom prst="rect">
                        <a:avLst/>
                      </a:prstGeom>
                      <a:noFill/>
                      <a:ln>
                        <a:noFill/>
                      </a:ln>
                    </p:spPr>
                  </p:pic>
                </p:oleObj>
              </mc:Fallback>
            </mc:AlternateContent>
          </a:graphicData>
        </a:graphic>
      </p:graphicFrame>
      <p:graphicFrame>
        <p:nvGraphicFramePr>
          <p:cNvPr id="23" name="Table 18">
            <a:extLst>
              <a:ext uri="{FF2B5EF4-FFF2-40B4-BE49-F238E27FC236}">
                <a16:creationId xmlns:a16="http://schemas.microsoft.com/office/drawing/2014/main" id="{4E85B9A4-5368-41CC-8F38-6081B9DD310A}"/>
              </a:ext>
            </a:extLst>
          </p:cNvPr>
          <p:cNvGraphicFramePr>
            <a:graphicFrameLocks noGrp="1"/>
          </p:cNvGraphicFramePr>
          <p:nvPr/>
        </p:nvGraphicFramePr>
        <p:xfrm>
          <a:off x="137110" y="2351889"/>
          <a:ext cx="4704477" cy="1386840"/>
        </p:xfrm>
        <a:graphic>
          <a:graphicData uri="http://schemas.openxmlformats.org/drawingml/2006/table">
            <a:tbl>
              <a:tblPr firstRow="1" bandRow="1">
                <a:tableStyleId>{5C22544A-7EE6-4342-B048-85BDC9FD1C3A}</a:tableStyleId>
              </a:tblPr>
              <a:tblGrid>
                <a:gridCol w="2843188">
                  <a:extLst>
                    <a:ext uri="{9D8B030D-6E8A-4147-A177-3AD203B41FA5}">
                      <a16:colId xmlns:a16="http://schemas.microsoft.com/office/drawing/2014/main" val="69885690"/>
                    </a:ext>
                  </a:extLst>
                </a:gridCol>
                <a:gridCol w="186128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BIO-2060571</a:t>
                      </a:r>
                      <a:endParaRPr lang="en-US" sz="12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latin typeface="+mn-lt"/>
                          <a:ea typeface="Times New Roman"/>
                          <a:cs typeface="Calibri" panose="020F0502020204030204" pitchFamily="34" charset="0"/>
                        </a:rPr>
                        <a:t>300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 / xx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MDR1-MDCK / BCRP ER [</a:t>
                      </a:r>
                      <a:r>
                        <a:rPr lang="en-US" sz="1200" kern="1200" err="1">
                          <a:solidFill>
                            <a:srgbClr val="000000"/>
                          </a:solidFill>
                          <a:effectLst/>
                          <a:latin typeface="+mn-lt"/>
                          <a:ea typeface="Times New Roman"/>
                          <a:cs typeface="Calibri" panose="020F0502020204030204" pitchFamily="34" charset="0"/>
                        </a:rPr>
                        <a:t>Papp</a:t>
                      </a:r>
                      <a:r>
                        <a:rPr lang="en-US" sz="1200" kern="1200" baseline="-25000" err="1">
                          <a:solidFill>
                            <a:srgbClr val="000000"/>
                          </a:solidFill>
                          <a:effectLst/>
                          <a:latin typeface="+mn-lt"/>
                          <a:ea typeface="Times New Roman"/>
                          <a:cs typeface="Calibri" panose="020F0502020204030204" pitchFamily="34" charset="0"/>
                        </a:rPr>
                        <a:t>A→B</a:t>
                      </a:r>
                      <a:r>
                        <a:rPr lang="en-US" sz="1200" kern="1200">
                          <a:solidFill>
                            <a:srgbClr val="000000"/>
                          </a:solidFill>
                          <a:effectLst/>
                          <a:latin typeface="+mn-lt"/>
                          <a:ea typeface="Times New Roman"/>
                          <a:cs typeface="Calibri" panose="020F0502020204030204" pitchFamily="34" charset="0"/>
                        </a:rPr>
                        <a:t>]</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13.8 / 9.5 [5.7]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baseline="0" err="1">
                          <a:solidFill>
                            <a:srgbClr val="000000"/>
                          </a:solidFill>
                          <a:effectLst/>
                          <a:latin typeface="+mn-lt"/>
                          <a:ea typeface="Times New Roman"/>
                          <a:cs typeface="Calibri" panose="020F0502020204030204" pitchFamily="34" charset="0"/>
                        </a:rPr>
                        <a:t>hERG</a:t>
                      </a:r>
                      <a:r>
                        <a:rPr lang="en-US" sz="1200" kern="1200" baseline="0">
                          <a:solidFill>
                            <a:srgbClr val="000000"/>
                          </a:solidFill>
                          <a:effectLst/>
                          <a:latin typeface="+mn-lt"/>
                          <a:ea typeface="Times New Roman"/>
                          <a:cs typeface="Calibri" panose="020F0502020204030204" pitchFamily="34" charset="0"/>
                        </a:rPr>
                        <a:t> / [GLU, GAL] IC</a:t>
                      </a:r>
                      <a:r>
                        <a:rPr lang="en-US" sz="1200" kern="1200" baseline="-25000">
                          <a:solidFill>
                            <a:srgbClr val="000000"/>
                          </a:solidFill>
                          <a:effectLst/>
                          <a:latin typeface="+mn-lt"/>
                          <a:ea typeface="Times New Roman"/>
                          <a:cs typeface="Calibri" panose="020F0502020204030204" pitchFamily="34" charset="0"/>
                        </a:rPr>
                        <a:t>50 </a:t>
                      </a:r>
                      <a:r>
                        <a:rPr lang="en-US" sz="1200" kern="1200">
                          <a:solidFill>
                            <a:srgbClr val="000000"/>
                          </a:solidFill>
                          <a:effectLst/>
                          <a:latin typeface="+mn-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µ</a:t>
                      </a:r>
                      <a:r>
                        <a:rPr lang="en-US" sz="1200" kern="1200">
                          <a:solidFill>
                            <a:srgbClr val="000000"/>
                          </a:solidFill>
                          <a:effectLst/>
                          <a:latin typeface="+mn-lt"/>
                          <a:ea typeface="Times New Roman"/>
                          <a:cs typeface="Calibri" panose="020F0502020204030204" pitchFamily="34" charset="0"/>
                        </a:rPr>
                        <a:t>M)</a:t>
                      </a:r>
                      <a:endParaRPr lang="en-US" sz="1200" kern="1200" baseline="-25000">
                        <a:solidFill>
                          <a:srgbClr val="000000"/>
                        </a:solidFill>
                        <a:effectLst/>
                        <a:latin typeface="+mn-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22.7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0.67</a:t>
                      </a:r>
                      <a:r>
                        <a:rPr lang="en-US" sz="1200" i="0" kern="1200">
                          <a:solidFill>
                            <a:srgbClr val="000000"/>
                          </a:solidFill>
                          <a:latin typeface="+mn-lt"/>
                          <a:ea typeface="+mn-ea"/>
                          <a:cs typeface="+mn-cs"/>
                        </a:rPr>
                        <a:t>, &gt;30]</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3056241"/>
                  </a:ext>
                </a:extLst>
              </a:tr>
            </a:tbl>
          </a:graphicData>
        </a:graphic>
      </p:graphicFrame>
      <p:graphicFrame>
        <p:nvGraphicFramePr>
          <p:cNvPr id="24" name="Table 18">
            <a:extLst>
              <a:ext uri="{FF2B5EF4-FFF2-40B4-BE49-F238E27FC236}">
                <a16:creationId xmlns:a16="http://schemas.microsoft.com/office/drawing/2014/main" id="{E3420195-E866-4A72-8A19-C72108E3C8C4}"/>
              </a:ext>
            </a:extLst>
          </p:cNvPr>
          <p:cNvGraphicFramePr>
            <a:graphicFrameLocks noGrp="1"/>
          </p:cNvGraphicFramePr>
          <p:nvPr/>
        </p:nvGraphicFramePr>
        <p:xfrm>
          <a:off x="5195906" y="2351889"/>
          <a:ext cx="1497582" cy="1386840"/>
        </p:xfrm>
        <a:graphic>
          <a:graphicData uri="http://schemas.openxmlformats.org/drawingml/2006/table">
            <a:tbl>
              <a:tblPr firstRow="1" bandRow="1">
                <a:tableStyleId>{5C22544A-7EE6-4342-B048-85BDC9FD1C3A}</a:tableStyleId>
              </a:tblPr>
              <a:tblGrid>
                <a:gridCol w="1497582">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BIO-2060884</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136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ip</a:t>
                      </a:r>
                      <a:r>
                        <a:rPr lang="en-US" sz="1200" b="0" i="0">
                          <a:solidFill>
                            <a:srgbClr val="000000"/>
                          </a:solidFill>
                          <a:effectLst/>
                          <a:latin typeface="+mj-lt"/>
                          <a:ea typeface="Times New Roman"/>
                          <a:cs typeface="Calibri" panose="020F0502020204030204" pitchFamily="34" charset="0"/>
                        </a:rPr>
                        <a:t>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1.8 / 1.7 [65]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208209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a:solidFill>
                            <a:srgbClr val="000000"/>
                          </a:solidFill>
                          <a:latin typeface="+mn-lt"/>
                          <a:ea typeface="+mn-ea"/>
                          <a:cs typeface="+mn-cs"/>
                        </a:rPr>
                        <a:t>[&gt;30,&gt;30]</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05939334"/>
                  </a:ext>
                </a:extLst>
              </a:tr>
            </a:tbl>
          </a:graphicData>
        </a:graphic>
      </p:graphicFrame>
      <p:graphicFrame>
        <p:nvGraphicFramePr>
          <p:cNvPr id="25" name="Object 24">
            <a:extLst>
              <a:ext uri="{FF2B5EF4-FFF2-40B4-BE49-F238E27FC236}">
                <a16:creationId xmlns:a16="http://schemas.microsoft.com/office/drawing/2014/main" id="{F4DE3475-2821-4BBD-B169-D4DDFF951D38}"/>
              </a:ext>
            </a:extLst>
          </p:cNvPr>
          <p:cNvGraphicFramePr>
            <a:graphicFrameLocks noChangeAspect="1"/>
          </p:cNvGraphicFramePr>
          <p:nvPr/>
        </p:nvGraphicFramePr>
        <p:xfrm>
          <a:off x="7235286" y="1427484"/>
          <a:ext cx="1041400" cy="850900"/>
        </p:xfrm>
        <a:graphic>
          <a:graphicData uri="http://schemas.openxmlformats.org/presentationml/2006/ole">
            <mc:AlternateContent xmlns:mc="http://schemas.openxmlformats.org/markup-compatibility/2006">
              <mc:Choice xmlns:v="urn:schemas-microsoft-com:vml" Requires="v">
                <p:oleObj spid="_x0000_s193550" name="CS ChemDraw Drawing" r:id="rId6" imgW="1041949" imgH="851375" progId="ChemDraw.Document.6.0">
                  <p:embed/>
                </p:oleObj>
              </mc:Choice>
              <mc:Fallback>
                <p:oleObj name="CS ChemDraw Drawing" r:id="rId6" imgW="1041949" imgH="851375" progId="ChemDraw.Document.6.0">
                  <p:embed/>
                  <p:pic>
                    <p:nvPicPr>
                      <p:cNvPr id="25" name="Object 24">
                        <a:extLst>
                          <a:ext uri="{FF2B5EF4-FFF2-40B4-BE49-F238E27FC236}">
                            <a16:creationId xmlns:a16="http://schemas.microsoft.com/office/drawing/2014/main" id="{F4DE3475-2821-4BBD-B169-D4DDFF951D38}"/>
                          </a:ext>
                        </a:extLst>
                      </p:cNvPr>
                      <p:cNvPicPr/>
                      <p:nvPr/>
                    </p:nvPicPr>
                    <p:blipFill>
                      <a:blip r:embed="rId7"/>
                      <a:stretch>
                        <a:fillRect/>
                      </a:stretch>
                    </p:blipFill>
                    <p:spPr>
                      <a:xfrm>
                        <a:off x="7235286" y="1427484"/>
                        <a:ext cx="1041400" cy="850900"/>
                      </a:xfrm>
                      <a:prstGeom prst="rect">
                        <a:avLst/>
                      </a:prstGeom>
                    </p:spPr>
                  </p:pic>
                </p:oleObj>
              </mc:Fallback>
            </mc:AlternateContent>
          </a:graphicData>
        </a:graphic>
      </p:graphicFrame>
      <p:graphicFrame>
        <p:nvGraphicFramePr>
          <p:cNvPr id="26" name="Table 18">
            <a:extLst>
              <a:ext uri="{FF2B5EF4-FFF2-40B4-BE49-F238E27FC236}">
                <a16:creationId xmlns:a16="http://schemas.microsoft.com/office/drawing/2014/main" id="{685B4522-3F15-4EAC-86BD-532A882BE5D7}"/>
              </a:ext>
            </a:extLst>
          </p:cNvPr>
          <p:cNvGraphicFramePr>
            <a:graphicFrameLocks noGrp="1"/>
          </p:cNvGraphicFramePr>
          <p:nvPr/>
        </p:nvGraphicFramePr>
        <p:xfrm>
          <a:off x="6996096" y="2351889"/>
          <a:ext cx="1481309" cy="1386840"/>
        </p:xfrm>
        <a:graphic>
          <a:graphicData uri="http://schemas.openxmlformats.org/drawingml/2006/table">
            <a:tbl>
              <a:tblPr firstRow="1" bandRow="1">
                <a:tableStyleId>{5C22544A-7EE6-4342-B048-85BDC9FD1C3A}</a:tableStyleId>
              </a:tblPr>
              <a:tblGrid>
                <a:gridCol w="148130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BIO-2172267</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50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ip</a:t>
                      </a:r>
                      <a:r>
                        <a:rPr lang="en-US" sz="1200" b="0" i="0">
                          <a:solidFill>
                            <a:srgbClr val="000000"/>
                          </a:solidFill>
                          <a:effectLst/>
                          <a:latin typeface="+mj-lt"/>
                          <a:ea typeface="Times New Roman"/>
                          <a:cs typeface="Calibri" panose="020F0502020204030204" pitchFamily="34" charset="0"/>
                        </a:rPr>
                        <a:t>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algn="ctr"/>
                      <a:r>
                        <a:rPr lang="en-US" sz="1200" b="0" i="0" kern="1200">
                          <a:solidFill>
                            <a:srgbClr val="000000"/>
                          </a:solidFill>
                          <a:latin typeface="+mn-lt"/>
                          <a:ea typeface="+mn-ea"/>
                          <a:cs typeface="+mn-cs"/>
                        </a:rPr>
                        <a:t>5.1 / xx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208209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&gt;30 / [</a:t>
                      </a:r>
                      <a:r>
                        <a:rPr lang="en-US" sz="1200" i="0" kern="1200" err="1">
                          <a:solidFill>
                            <a:srgbClr val="000000"/>
                          </a:solidFill>
                          <a:latin typeface="+mn-lt"/>
                          <a:ea typeface="+mn-ea"/>
                          <a:cs typeface="+mn-cs"/>
                        </a:rPr>
                        <a:t>ip</a:t>
                      </a:r>
                      <a:r>
                        <a:rPr lang="en-US" sz="1200" i="0" kern="1200">
                          <a:solidFill>
                            <a:srgbClr val="000000"/>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1620508"/>
                  </a:ext>
                </a:extLst>
              </a:tr>
            </a:tbl>
          </a:graphicData>
        </a:graphic>
      </p:graphicFrame>
      <p:graphicFrame>
        <p:nvGraphicFramePr>
          <p:cNvPr id="27" name="Table 18">
            <a:extLst>
              <a:ext uri="{FF2B5EF4-FFF2-40B4-BE49-F238E27FC236}">
                <a16:creationId xmlns:a16="http://schemas.microsoft.com/office/drawing/2014/main" id="{E8BBD3FC-F3D6-4908-A59F-4929647A2C53}"/>
              </a:ext>
            </a:extLst>
          </p:cNvPr>
          <p:cNvGraphicFramePr>
            <a:graphicFrameLocks noGrp="1"/>
          </p:cNvGraphicFramePr>
          <p:nvPr/>
        </p:nvGraphicFramePr>
        <p:xfrm>
          <a:off x="8765505" y="2351889"/>
          <a:ext cx="1531019" cy="1386840"/>
        </p:xfrm>
        <a:graphic>
          <a:graphicData uri="http://schemas.openxmlformats.org/drawingml/2006/table">
            <a:tbl>
              <a:tblPr firstRow="1" bandRow="1">
                <a:tableStyleId>{5C22544A-7EE6-4342-B048-85BDC9FD1C3A}</a:tableStyleId>
              </a:tblPr>
              <a:tblGrid>
                <a:gridCol w="153101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BIO-2139701</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33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19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23.1 / 37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170620166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a:solidFill>
                            <a:srgbClr val="000000"/>
                          </a:solidFill>
                          <a:latin typeface="+mn-lt"/>
                          <a:ea typeface="+mn-ea"/>
                          <a:cs typeface="+mn-cs"/>
                        </a:rPr>
                        <a:t>[&gt;30, 0.66]</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895718764"/>
                  </a:ext>
                </a:extLst>
              </a:tr>
            </a:tbl>
          </a:graphicData>
        </a:graphic>
      </p:graphicFrame>
      <p:graphicFrame>
        <p:nvGraphicFramePr>
          <p:cNvPr id="28" name="Table 18">
            <a:extLst>
              <a:ext uri="{FF2B5EF4-FFF2-40B4-BE49-F238E27FC236}">
                <a16:creationId xmlns:a16="http://schemas.microsoft.com/office/drawing/2014/main" id="{AAB580A3-5440-48BB-883B-AACCB89C428B}"/>
              </a:ext>
            </a:extLst>
          </p:cNvPr>
          <p:cNvGraphicFramePr>
            <a:graphicFrameLocks noGrp="1"/>
          </p:cNvGraphicFramePr>
          <p:nvPr/>
        </p:nvGraphicFramePr>
        <p:xfrm>
          <a:off x="10549112" y="2351889"/>
          <a:ext cx="1531019" cy="1386840"/>
        </p:xfrm>
        <a:graphic>
          <a:graphicData uri="http://schemas.openxmlformats.org/drawingml/2006/table">
            <a:tbl>
              <a:tblPr firstRow="1" bandRow="1">
                <a:tableStyleId>{5C22544A-7EE6-4342-B048-85BDC9FD1C3A}</a:tableStyleId>
              </a:tblPr>
              <a:tblGrid>
                <a:gridCol w="153101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BIO-2060881</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11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6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15.4 / 17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405708579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0.10</a:t>
                      </a:r>
                      <a:r>
                        <a:rPr lang="en-US" sz="1200" i="0" kern="1200">
                          <a:solidFill>
                            <a:srgbClr val="000000"/>
                          </a:solidFill>
                          <a:latin typeface="+mn-lt"/>
                          <a:ea typeface="+mn-ea"/>
                          <a:cs typeface="+mn-cs"/>
                        </a:rPr>
                        <a:t>, </a:t>
                      </a:r>
                      <a:r>
                        <a:rPr lang="en-US" sz="1200" i="0" kern="1200">
                          <a:solidFill>
                            <a:srgbClr val="FF0000"/>
                          </a:solidFill>
                          <a:latin typeface="+mn-lt"/>
                          <a:ea typeface="+mn-ea"/>
                          <a:cs typeface="+mn-cs"/>
                        </a:rPr>
                        <a:t>0.31</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670861951"/>
                  </a:ext>
                </a:extLst>
              </a:tr>
            </a:tbl>
          </a:graphicData>
        </a:graphic>
      </p:graphicFrame>
      <p:graphicFrame>
        <p:nvGraphicFramePr>
          <p:cNvPr id="29" name="Object 28">
            <a:extLst>
              <a:ext uri="{FF2B5EF4-FFF2-40B4-BE49-F238E27FC236}">
                <a16:creationId xmlns:a16="http://schemas.microsoft.com/office/drawing/2014/main" id="{2F122A76-60C2-4E6A-B1FF-6C4CCF6CD9AC}"/>
              </a:ext>
            </a:extLst>
          </p:cNvPr>
          <p:cNvGraphicFramePr>
            <a:graphicFrameLocks noChangeAspect="1"/>
          </p:cNvGraphicFramePr>
          <p:nvPr/>
        </p:nvGraphicFramePr>
        <p:xfrm>
          <a:off x="1840887" y="1271202"/>
          <a:ext cx="2269369" cy="936945"/>
        </p:xfrm>
        <a:graphic>
          <a:graphicData uri="http://schemas.openxmlformats.org/presentationml/2006/ole">
            <mc:AlternateContent xmlns:mc="http://schemas.openxmlformats.org/markup-compatibility/2006">
              <mc:Choice xmlns:v="urn:schemas-microsoft-com:vml" Requires="v">
                <p:oleObj spid="_x0000_s193551" name="CS ChemDraw Drawing" r:id="rId8" imgW="2269369" imgH="936945" progId="ChemDraw.Document.6.0">
                  <p:embed/>
                </p:oleObj>
              </mc:Choice>
              <mc:Fallback>
                <p:oleObj name="CS ChemDraw Drawing" r:id="rId8" imgW="2269369" imgH="936945" progId="ChemDraw.Document.6.0">
                  <p:embed/>
                  <p:pic>
                    <p:nvPicPr>
                      <p:cNvPr id="29" name="Object 28">
                        <a:extLst>
                          <a:ext uri="{FF2B5EF4-FFF2-40B4-BE49-F238E27FC236}">
                            <a16:creationId xmlns:a16="http://schemas.microsoft.com/office/drawing/2014/main" id="{2F122A76-60C2-4E6A-B1FF-6C4CCF6CD9AC}"/>
                          </a:ext>
                        </a:extLst>
                      </p:cNvPr>
                      <p:cNvPicPr/>
                      <p:nvPr/>
                    </p:nvPicPr>
                    <p:blipFill>
                      <a:blip r:embed="rId9"/>
                      <a:stretch>
                        <a:fillRect/>
                      </a:stretch>
                    </p:blipFill>
                    <p:spPr>
                      <a:xfrm>
                        <a:off x="1840887" y="1271202"/>
                        <a:ext cx="2269369" cy="936945"/>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AE3EAD6A-5052-4F16-97D6-1A212954E029}"/>
              </a:ext>
            </a:extLst>
          </p:cNvPr>
          <p:cNvGraphicFramePr>
            <a:graphicFrameLocks noChangeAspect="1"/>
          </p:cNvGraphicFramePr>
          <p:nvPr/>
        </p:nvGraphicFramePr>
        <p:xfrm>
          <a:off x="4432947" y="1378799"/>
          <a:ext cx="2063750" cy="901700"/>
        </p:xfrm>
        <a:graphic>
          <a:graphicData uri="http://schemas.openxmlformats.org/presentationml/2006/ole">
            <mc:AlternateContent xmlns:mc="http://schemas.openxmlformats.org/markup-compatibility/2006">
              <mc:Choice xmlns:v="urn:schemas-microsoft-com:vml" Requires="v">
                <p:oleObj spid="_x0000_s193552" name="CS ChemDraw Drawing" r:id="rId10" imgW="2063059" imgH="901731" progId="ChemDraw.Document.6.0">
                  <p:embed/>
                </p:oleObj>
              </mc:Choice>
              <mc:Fallback>
                <p:oleObj name="CS ChemDraw Drawing" r:id="rId10" imgW="2063059" imgH="901731" progId="ChemDraw.Document.6.0">
                  <p:embed/>
                  <p:pic>
                    <p:nvPicPr>
                      <p:cNvPr id="30" name="Object 29">
                        <a:extLst>
                          <a:ext uri="{FF2B5EF4-FFF2-40B4-BE49-F238E27FC236}">
                            <a16:creationId xmlns:a16="http://schemas.microsoft.com/office/drawing/2014/main" id="{AE3EAD6A-5052-4F16-97D6-1A212954E029}"/>
                          </a:ext>
                        </a:extLst>
                      </p:cNvPr>
                      <p:cNvPicPr/>
                      <p:nvPr/>
                    </p:nvPicPr>
                    <p:blipFill>
                      <a:blip r:embed="rId11"/>
                      <a:stretch>
                        <a:fillRect/>
                      </a:stretch>
                    </p:blipFill>
                    <p:spPr>
                      <a:xfrm>
                        <a:off x="4432947" y="1378799"/>
                        <a:ext cx="2063750" cy="90170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4D7462DA-FE99-4828-B532-CC456AC8936A}"/>
              </a:ext>
            </a:extLst>
          </p:cNvPr>
          <p:cNvGraphicFramePr>
            <a:graphicFrameLocks noChangeAspect="1"/>
          </p:cNvGraphicFramePr>
          <p:nvPr/>
        </p:nvGraphicFramePr>
        <p:xfrm>
          <a:off x="8943975" y="1166243"/>
          <a:ext cx="1173163" cy="1117600"/>
        </p:xfrm>
        <a:graphic>
          <a:graphicData uri="http://schemas.openxmlformats.org/presentationml/2006/ole">
            <mc:AlternateContent xmlns:mc="http://schemas.openxmlformats.org/markup-compatibility/2006">
              <mc:Choice xmlns:v="urn:schemas-microsoft-com:vml" Requires="v">
                <p:oleObj spid="_x0000_s193553" name="CS ChemDraw Drawing" r:id="rId12" imgW="1173091" imgH="1118262" progId="ChemDraw.Document.6.0">
                  <p:embed/>
                </p:oleObj>
              </mc:Choice>
              <mc:Fallback>
                <p:oleObj name="CS ChemDraw Drawing" r:id="rId12" imgW="1173091" imgH="1118262" progId="ChemDraw.Document.6.0">
                  <p:embed/>
                  <p:pic>
                    <p:nvPicPr>
                      <p:cNvPr id="31" name="Object 30">
                        <a:extLst>
                          <a:ext uri="{FF2B5EF4-FFF2-40B4-BE49-F238E27FC236}">
                            <a16:creationId xmlns:a16="http://schemas.microsoft.com/office/drawing/2014/main" id="{4D7462DA-FE99-4828-B532-CC456AC8936A}"/>
                          </a:ext>
                        </a:extLst>
                      </p:cNvPr>
                      <p:cNvPicPr/>
                      <p:nvPr/>
                    </p:nvPicPr>
                    <p:blipFill>
                      <a:blip r:embed="rId13"/>
                      <a:stretch>
                        <a:fillRect/>
                      </a:stretch>
                    </p:blipFill>
                    <p:spPr>
                      <a:xfrm>
                        <a:off x="8943975" y="1166243"/>
                        <a:ext cx="1173163" cy="1117600"/>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946B17D0-F53D-42B2-99BA-9EECAD41C5BB}"/>
              </a:ext>
            </a:extLst>
          </p:cNvPr>
          <p:cNvGraphicFramePr>
            <a:graphicFrameLocks noChangeAspect="1"/>
          </p:cNvGraphicFramePr>
          <p:nvPr/>
        </p:nvGraphicFramePr>
        <p:xfrm>
          <a:off x="10751058" y="1256167"/>
          <a:ext cx="1127125" cy="1030287"/>
        </p:xfrm>
        <a:graphic>
          <a:graphicData uri="http://schemas.openxmlformats.org/presentationml/2006/ole">
            <mc:AlternateContent xmlns:mc="http://schemas.openxmlformats.org/markup-compatibility/2006">
              <mc:Choice xmlns:v="urn:schemas-microsoft-com:vml" Requires="v">
                <p:oleObj spid="_x0000_s193554" name="CS ChemDraw Drawing" r:id="rId14" imgW="1127101" imgH="1029779" progId="ChemDraw.Document.6.0">
                  <p:embed/>
                </p:oleObj>
              </mc:Choice>
              <mc:Fallback>
                <p:oleObj name="CS ChemDraw Drawing" r:id="rId14" imgW="1127101" imgH="1029779" progId="ChemDraw.Document.6.0">
                  <p:embed/>
                  <p:pic>
                    <p:nvPicPr>
                      <p:cNvPr id="32" name="Object 31">
                        <a:extLst>
                          <a:ext uri="{FF2B5EF4-FFF2-40B4-BE49-F238E27FC236}">
                            <a16:creationId xmlns:a16="http://schemas.microsoft.com/office/drawing/2014/main" id="{946B17D0-F53D-42B2-99BA-9EECAD41C5BB}"/>
                          </a:ext>
                        </a:extLst>
                      </p:cNvPr>
                      <p:cNvPicPr/>
                      <p:nvPr/>
                    </p:nvPicPr>
                    <p:blipFill>
                      <a:blip r:embed="rId15"/>
                      <a:stretch>
                        <a:fillRect/>
                      </a:stretch>
                    </p:blipFill>
                    <p:spPr>
                      <a:xfrm>
                        <a:off x="10751058" y="1256167"/>
                        <a:ext cx="1127125" cy="1030287"/>
                      </a:xfrm>
                      <a:prstGeom prst="rect">
                        <a:avLst/>
                      </a:prstGeom>
                    </p:spPr>
                  </p:pic>
                </p:oleObj>
              </mc:Fallback>
            </mc:AlternateContent>
          </a:graphicData>
        </a:graphic>
      </p:graphicFrame>
      <p:sp>
        <p:nvSpPr>
          <p:cNvPr id="33" name="Rectangle: Rounded Corners 32">
            <a:extLst>
              <a:ext uri="{FF2B5EF4-FFF2-40B4-BE49-F238E27FC236}">
                <a16:creationId xmlns:a16="http://schemas.microsoft.com/office/drawing/2014/main" id="{57B39B6C-D90C-4247-8EB9-68F5F625383D}"/>
              </a:ext>
            </a:extLst>
          </p:cNvPr>
          <p:cNvSpPr/>
          <p:nvPr/>
        </p:nvSpPr>
        <p:spPr>
          <a:xfrm>
            <a:off x="1642542" y="4267722"/>
            <a:ext cx="885801" cy="615950"/>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4" name="Object 33">
            <a:extLst>
              <a:ext uri="{FF2B5EF4-FFF2-40B4-BE49-F238E27FC236}">
                <a16:creationId xmlns:a16="http://schemas.microsoft.com/office/drawing/2014/main" id="{695B0475-648C-4656-9FF1-2A439CCB26CA}"/>
              </a:ext>
            </a:extLst>
          </p:cNvPr>
          <p:cNvGraphicFramePr>
            <a:graphicFrameLocks noChangeAspect="1"/>
          </p:cNvGraphicFramePr>
          <p:nvPr/>
        </p:nvGraphicFramePr>
        <p:xfrm>
          <a:off x="3922814" y="6032875"/>
          <a:ext cx="44450" cy="44450"/>
        </p:xfrm>
        <a:graphic>
          <a:graphicData uri="http://schemas.openxmlformats.org/presentationml/2006/ole">
            <mc:AlternateContent xmlns:mc="http://schemas.openxmlformats.org/markup-compatibility/2006">
              <mc:Choice xmlns:v="urn:schemas-microsoft-com:vml" Requires="v">
                <p:oleObj spid="_x0000_s193555" name="CS ChemDraw Drawing" r:id="rId4" imgW="42411" imgH="42390" progId="ChemDraw.Document.6.0">
                  <p:embed/>
                </p:oleObj>
              </mc:Choice>
              <mc:Fallback>
                <p:oleObj name="CS ChemDraw Drawing" r:id="rId4" imgW="42411" imgH="42390" progId="ChemDraw.Document.6.0">
                  <p:embed/>
                  <p:pic>
                    <p:nvPicPr>
                      <p:cNvPr id="34" name="Object 33">
                        <a:extLst>
                          <a:ext uri="{FF2B5EF4-FFF2-40B4-BE49-F238E27FC236}">
                            <a16:creationId xmlns:a16="http://schemas.microsoft.com/office/drawing/2014/main" id="{695B0475-648C-4656-9FF1-2A439CCB26CA}"/>
                          </a:ext>
                        </a:extLst>
                      </p:cNvPr>
                      <p:cNvPicPr>
                        <a:picLocks noChangeAspect="1" noChangeArrowheads="1"/>
                      </p:cNvPicPr>
                      <p:nvPr/>
                    </p:nvPicPr>
                    <p:blipFill>
                      <a:blip r:embed="rId5"/>
                      <a:srcRect/>
                      <a:stretch>
                        <a:fillRect/>
                      </a:stretch>
                    </p:blipFill>
                    <p:spPr bwMode="auto">
                      <a:xfrm>
                        <a:off x="3922814" y="6032875"/>
                        <a:ext cx="44450" cy="44450"/>
                      </a:xfrm>
                      <a:prstGeom prst="rect">
                        <a:avLst/>
                      </a:prstGeom>
                      <a:noFill/>
                      <a:ln>
                        <a:noFill/>
                      </a:ln>
                    </p:spPr>
                  </p:pic>
                </p:oleObj>
              </mc:Fallback>
            </mc:AlternateContent>
          </a:graphicData>
        </a:graphic>
      </p:graphicFrame>
      <p:graphicFrame>
        <p:nvGraphicFramePr>
          <p:cNvPr id="35" name="Table 18">
            <a:extLst>
              <a:ext uri="{FF2B5EF4-FFF2-40B4-BE49-F238E27FC236}">
                <a16:creationId xmlns:a16="http://schemas.microsoft.com/office/drawing/2014/main" id="{7CC998DA-F7D3-4A4B-A89C-8191B7F2A011}"/>
              </a:ext>
            </a:extLst>
          </p:cNvPr>
          <p:cNvGraphicFramePr>
            <a:graphicFrameLocks noGrp="1"/>
          </p:cNvGraphicFramePr>
          <p:nvPr/>
        </p:nvGraphicFramePr>
        <p:xfrm>
          <a:off x="137110" y="5127445"/>
          <a:ext cx="4704477" cy="1569720"/>
        </p:xfrm>
        <a:graphic>
          <a:graphicData uri="http://schemas.openxmlformats.org/drawingml/2006/table">
            <a:tbl>
              <a:tblPr firstRow="1" bandRow="1">
                <a:tableStyleId>{5C22544A-7EE6-4342-B048-85BDC9FD1C3A}</a:tableStyleId>
              </a:tblPr>
              <a:tblGrid>
                <a:gridCol w="2843188">
                  <a:extLst>
                    <a:ext uri="{9D8B030D-6E8A-4147-A177-3AD203B41FA5}">
                      <a16:colId xmlns:a16="http://schemas.microsoft.com/office/drawing/2014/main" val="69885690"/>
                    </a:ext>
                  </a:extLst>
                </a:gridCol>
                <a:gridCol w="186128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BIO-2060881</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11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6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MDR1-MDCK / BCRP ER [</a:t>
                      </a:r>
                      <a:r>
                        <a:rPr lang="en-US" sz="1200" kern="1200" err="1">
                          <a:solidFill>
                            <a:srgbClr val="000000"/>
                          </a:solidFill>
                          <a:effectLst/>
                          <a:latin typeface="+mn-lt"/>
                          <a:ea typeface="Times New Roman"/>
                          <a:cs typeface="Calibri" panose="020F0502020204030204" pitchFamily="34" charset="0"/>
                        </a:rPr>
                        <a:t>Papp</a:t>
                      </a:r>
                      <a:r>
                        <a:rPr lang="en-US" sz="1200" kern="1200" baseline="-25000" err="1">
                          <a:solidFill>
                            <a:srgbClr val="000000"/>
                          </a:solidFill>
                          <a:effectLst/>
                          <a:latin typeface="+mn-lt"/>
                          <a:ea typeface="Times New Roman"/>
                          <a:cs typeface="Calibri" panose="020F0502020204030204" pitchFamily="34" charset="0"/>
                        </a:rPr>
                        <a:t>A→B</a:t>
                      </a:r>
                      <a:r>
                        <a:rPr lang="en-US" sz="1200" kern="1200">
                          <a:solidFill>
                            <a:srgbClr val="000000"/>
                          </a:solidFill>
                          <a:effectLst/>
                          <a:latin typeface="+mn-lt"/>
                          <a:ea typeface="Times New Roman"/>
                          <a:cs typeface="Calibri" panose="020F0502020204030204" pitchFamily="34" charset="0"/>
                        </a:rPr>
                        <a:t>]</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15.4 / 17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baseline="0" err="1">
                          <a:solidFill>
                            <a:srgbClr val="000000"/>
                          </a:solidFill>
                          <a:effectLst/>
                          <a:latin typeface="+mn-lt"/>
                          <a:ea typeface="Times New Roman"/>
                          <a:cs typeface="Calibri" panose="020F0502020204030204" pitchFamily="34" charset="0"/>
                        </a:rPr>
                        <a:t>hERG</a:t>
                      </a:r>
                      <a:r>
                        <a:rPr lang="en-US" sz="1200" kern="1200" baseline="0">
                          <a:solidFill>
                            <a:srgbClr val="000000"/>
                          </a:solidFill>
                          <a:effectLst/>
                          <a:latin typeface="+mn-lt"/>
                          <a:ea typeface="Times New Roman"/>
                          <a:cs typeface="Calibri" panose="020F0502020204030204" pitchFamily="34" charset="0"/>
                        </a:rPr>
                        <a:t> / [GLU, GAL] IC</a:t>
                      </a:r>
                      <a:r>
                        <a:rPr lang="en-US" sz="1200" kern="1200" baseline="-25000">
                          <a:solidFill>
                            <a:srgbClr val="000000"/>
                          </a:solidFill>
                          <a:effectLst/>
                          <a:latin typeface="+mn-lt"/>
                          <a:ea typeface="Times New Roman"/>
                          <a:cs typeface="Calibri" panose="020F0502020204030204" pitchFamily="34" charset="0"/>
                        </a:rPr>
                        <a:t>50 </a:t>
                      </a:r>
                      <a:r>
                        <a:rPr lang="en-US" sz="1200" kern="1200">
                          <a:solidFill>
                            <a:srgbClr val="000000"/>
                          </a:solidFill>
                          <a:effectLst/>
                          <a:latin typeface="+mn-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µ</a:t>
                      </a:r>
                      <a:r>
                        <a:rPr lang="en-US" sz="1200" kern="1200">
                          <a:solidFill>
                            <a:srgbClr val="000000"/>
                          </a:solidFill>
                          <a:effectLst/>
                          <a:latin typeface="+mn-lt"/>
                          <a:ea typeface="Times New Roman"/>
                          <a:cs typeface="Calibri" panose="020F0502020204030204" pitchFamily="34" charset="0"/>
                        </a:rPr>
                        <a:t>M)</a:t>
                      </a:r>
                      <a:endParaRPr lang="en-US" sz="1200" kern="1200" baseline="-25000">
                        <a:solidFill>
                          <a:srgbClr val="000000"/>
                        </a:solidFill>
                        <a:effectLst/>
                        <a:latin typeface="+mn-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0.10</a:t>
                      </a:r>
                      <a:r>
                        <a:rPr lang="en-US" sz="1200" i="0" kern="1200">
                          <a:solidFill>
                            <a:srgbClr val="000000"/>
                          </a:solidFill>
                          <a:latin typeface="+mn-lt"/>
                          <a:ea typeface="+mn-ea"/>
                          <a:cs typeface="+mn-cs"/>
                        </a:rPr>
                        <a:t>, </a:t>
                      </a:r>
                      <a:r>
                        <a:rPr lang="en-US" sz="1200" i="0" kern="1200">
                          <a:solidFill>
                            <a:srgbClr val="FF0000"/>
                          </a:solidFill>
                          <a:latin typeface="+mn-lt"/>
                          <a:ea typeface="+mn-ea"/>
                          <a:cs typeface="+mn-cs"/>
                        </a:rPr>
                        <a:t>0.31</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043056241"/>
                  </a:ext>
                </a:extLst>
              </a:tr>
            </a:tbl>
          </a:graphicData>
        </a:graphic>
      </p:graphicFrame>
      <p:graphicFrame>
        <p:nvGraphicFramePr>
          <p:cNvPr id="36" name="Table 18">
            <a:extLst>
              <a:ext uri="{FF2B5EF4-FFF2-40B4-BE49-F238E27FC236}">
                <a16:creationId xmlns:a16="http://schemas.microsoft.com/office/drawing/2014/main" id="{E7C2338D-F0CF-4AD7-A4AB-E9811D40595D}"/>
              </a:ext>
            </a:extLst>
          </p:cNvPr>
          <p:cNvGraphicFramePr>
            <a:graphicFrameLocks noGrp="1"/>
          </p:cNvGraphicFramePr>
          <p:nvPr/>
        </p:nvGraphicFramePr>
        <p:xfrm>
          <a:off x="5195905" y="5127445"/>
          <a:ext cx="1497582" cy="1569720"/>
        </p:xfrm>
        <a:graphic>
          <a:graphicData uri="http://schemas.openxmlformats.org/drawingml/2006/table">
            <a:tbl>
              <a:tblPr firstRow="1" bandRow="1">
                <a:tableStyleId>{5C22544A-7EE6-4342-B048-85BDC9FD1C3A}</a:tableStyleId>
              </a:tblPr>
              <a:tblGrid>
                <a:gridCol w="1497582">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BIO-2162548</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110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nd</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1.2 / 0.3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208209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err="1">
                          <a:solidFill>
                            <a:srgbClr val="000000"/>
                          </a:solidFill>
                          <a:latin typeface="+mn-lt"/>
                          <a:ea typeface="+mn-ea"/>
                          <a:cs typeface="+mn-cs"/>
                        </a:rPr>
                        <a:t>nd</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05939334"/>
                  </a:ext>
                </a:extLst>
              </a:tr>
            </a:tbl>
          </a:graphicData>
        </a:graphic>
      </p:graphicFrame>
      <p:graphicFrame>
        <p:nvGraphicFramePr>
          <p:cNvPr id="37" name="Table 18">
            <a:extLst>
              <a:ext uri="{FF2B5EF4-FFF2-40B4-BE49-F238E27FC236}">
                <a16:creationId xmlns:a16="http://schemas.microsoft.com/office/drawing/2014/main" id="{666171BC-027C-4F18-9901-396DB0AD48B7}"/>
              </a:ext>
            </a:extLst>
          </p:cNvPr>
          <p:cNvGraphicFramePr>
            <a:graphicFrameLocks noGrp="1"/>
          </p:cNvGraphicFramePr>
          <p:nvPr/>
        </p:nvGraphicFramePr>
        <p:xfrm>
          <a:off x="6996096" y="5124178"/>
          <a:ext cx="1481309" cy="1569720"/>
        </p:xfrm>
        <a:graphic>
          <a:graphicData uri="http://schemas.openxmlformats.org/drawingml/2006/table">
            <a:tbl>
              <a:tblPr firstRow="1" bandRow="1">
                <a:tableStyleId>{5C22544A-7EE6-4342-B048-85BDC9FD1C3A}</a:tableStyleId>
              </a:tblPr>
              <a:tblGrid>
                <a:gridCol w="148130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BIO-2178776</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xx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ip</a:t>
                      </a:r>
                      <a:r>
                        <a:rPr lang="en-US" sz="1200" b="0" i="0">
                          <a:solidFill>
                            <a:srgbClr val="000000"/>
                          </a:solidFill>
                          <a:effectLst/>
                          <a:latin typeface="+mj-lt"/>
                          <a:ea typeface="Times New Roman"/>
                          <a:cs typeface="Calibri" panose="020F0502020204030204" pitchFamily="34" charset="0"/>
                        </a:rPr>
                        <a:t>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algn="ctr"/>
                      <a:r>
                        <a:rPr lang="en-US" sz="1200" b="0" i="0" kern="1200">
                          <a:solidFill>
                            <a:srgbClr val="000000"/>
                          </a:solidFill>
                          <a:latin typeface="+mn-lt"/>
                          <a:ea typeface="+mn-ea"/>
                          <a:cs typeface="+mn-cs"/>
                        </a:rPr>
                        <a:t>3.3 / 4.3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208209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err="1">
                          <a:solidFill>
                            <a:srgbClr val="000000"/>
                          </a:solidFill>
                          <a:latin typeface="+mn-lt"/>
                          <a:ea typeface="+mn-ea"/>
                          <a:cs typeface="+mn-cs"/>
                        </a:rPr>
                        <a:t>Xx</a:t>
                      </a:r>
                      <a:r>
                        <a:rPr lang="en-US" sz="1200" i="0" kern="1200">
                          <a:solidFill>
                            <a:srgbClr val="000000"/>
                          </a:solidFill>
                          <a:latin typeface="+mn-lt"/>
                          <a:ea typeface="+mn-ea"/>
                          <a:cs typeface="+mn-cs"/>
                        </a:rPr>
                        <a:t> / [0.91,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1620508"/>
                  </a:ext>
                </a:extLst>
              </a:tr>
            </a:tbl>
          </a:graphicData>
        </a:graphic>
      </p:graphicFrame>
      <p:graphicFrame>
        <p:nvGraphicFramePr>
          <p:cNvPr id="38" name="Table 18">
            <a:extLst>
              <a:ext uri="{FF2B5EF4-FFF2-40B4-BE49-F238E27FC236}">
                <a16:creationId xmlns:a16="http://schemas.microsoft.com/office/drawing/2014/main" id="{1AC11A9F-19BC-414F-B687-23F579127C1E}"/>
              </a:ext>
            </a:extLst>
          </p:cNvPr>
          <p:cNvGraphicFramePr>
            <a:graphicFrameLocks noGrp="1"/>
          </p:cNvGraphicFramePr>
          <p:nvPr/>
        </p:nvGraphicFramePr>
        <p:xfrm>
          <a:off x="8765505" y="5124178"/>
          <a:ext cx="1531019" cy="1569720"/>
        </p:xfrm>
        <a:graphic>
          <a:graphicData uri="http://schemas.openxmlformats.org/drawingml/2006/table">
            <a:tbl>
              <a:tblPr firstRow="1" bandRow="1">
                <a:tableStyleId>{5C22544A-7EE6-4342-B048-85BDC9FD1C3A}</a:tableStyleId>
              </a:tblPr>
              <a:tblGrid>
                <a:gridCol w="153101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BIO-2186482 (</a:t>
                      </a:r>
                      <a:r>
                        <a:rPr kumimoji="0" lang="en-US" sz="1200" b="1" i="0" u="none" strike="noStrike" kern="1200" cap="none" spc="0" normalizeH="0" baseline="0" noProof="0" err="1">
                          <a:ln>
                            <a:noFill/>
                          </a:ln>
                          <a:solidFill>
                            <a:srgbClr val="2573BA"/>
                          </a:solidFill>
                          <a:effectLst/>
                          <a:uLnTx/>
                          <a:uFillTx/>
                          <a:latin typeface="+mj-lt"/>
                          <a:ea typeface="Arial Unicode MS" panose="020B0604020202020204" pitchFamily="34" charset="-128"/>
                          <a:cs typeface="Arial" panose="020B0604020202020204" pitchFamily="34" charset="0"/>
                        </a:rPr>
                        <a:t>rac</a:t>
                      </a: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xx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ip</a:t>
                      </a:r>
                      <a:r>
                        <a:rPr lang="en-US" sz="1200" b="0" i="0">
                          <a:solidFill>
                            <a:srgbClr val="000000"/>
                          </a:solidFill>
                          <a:effectLst/>
                          <a:latin typeface="+mj-lt"/>
                          <a:ea typeface="Times New Roman"/>
                          <a:cs typeface="Calibri" panose="020F0502020204030204" pitchFamily="34" charset="0"/>
                        </a:rPr>
                        <a:t>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10.9 / xx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70620166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&gt;30 / </a:t>
                      </a:r>
                      <a:r>
                        <a:rPr lang="en-US" sz="1200" i="0" kern="1200">
                          <a:solidFill>
                            <a:srgbClr val="000000"/>
                          </a:solidFill>
                          <a:latin typeface="+mn-lt"/>
                          <a:ea typeface="+mn-ea"/>
                          <a:cs typeface="+mn-cs"/>
                        </a:rPr>
                        <a:t>[xx, xx]</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895718764"/>
                  </a:ext>
                </a:extLst>
              </a:tr>
            </a:tbl>
          </a:graphicData>
        </a:graphic>
      </p:graphicFrame>
      <p:graphicFrame>
        <p:nvGraphicFramePr>
          <p:cNvPr id="39" name="Table 18">
            <a:extLst>
              <a:ext uri="{FF2B5EF4-FFF2-40B4-BE49-F238E27FC236}">
                <a16:creationId xmlns:a16="http://schemas.microsoft.com/office/drawing/2014/main" id="{27F1E5A5-9CFA-4D82-BB22-1CBCB05727BC}"/>
              </a:ext>
            </a:extLst>
          </p:cNvPr>
          <p:cNvGraphicFramePr>
            <a:graphicFrameLocks noGrp="1"/>
          </p:cNvGraphicFramePr>
          <p:nvPr/>
        </p:nvGraphicFramePr>
        <p:xfrm>
          <a:off x="10549112" y="5127445"/>
          <a:ext cx="1531019" cy="1569720"/>
        </p:xfrm>
        <a:graphic>
          <a:graphicData uri="http://schemas.openxmlformats.org/drawingml/2006/table">
            <a:tbl>
              <a:tblPr firstRow="1" bandRow="1">
                <a:tableStyleId>{5C22544A-7EE6-4342-B048-85BDC9FD1C3A}</a:tableStyleId>
              </a:tblPr>
              <a:tblGrid>
                <a:gridCol w="153101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BIO-2175420</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xx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a:t>
                      </a:r>
                      <a:r>
                        <a:rPr lang="en-US" sz="1200" b="0" i="0" err="1">
                          <a:solidFill>
                            <a:srgbClr val="000000"/>
                          </a:solidFill>
                          <a:effectLst/>
                          <a:latin typeface="+mj-lt"/>
                          <a:ea typeface="Times New Roman"/>
                          <a:cs typeface="Calibri" panose="020F0502020204030204" pitchFamily="34" charset="0"/>
                        </a:rPr>
                        <a:t>ip</a:t>
                      </a:r>
                      <a:r>
                        <a:rPr lang="en-US" sz="1200" b="0" i="0">
                          <a:solidFill>
                            <a:srgbClr val="000000"/>
                          </a:solidFill>
                          <a:effectLst/>
                          <a:latin typeface="+mj-lt"/>
                          <a:ea typeface="Times New Roman"/>
                          <a:cs typeface="Calibri" panose="020F0502020204030204" pitchFamily="34" charset="0"/>
                        </a:rPr>
                        <a:t>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3.1 / 1.0 [91]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405708579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26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xx</a:t>
                      </a:r>
                      <a:r>
                        <a:rPr lang="en-US" sz="1200" i="0" kern="1200">
                          <a:solidFill>
                            <a:srgbClr val="000000"/>
                          </a:solidFill>
                          <a:latin typeface="+mn-lt"/>
                          <a:ea typeface="+mn-ea"/>
                          <a:cs typeface="+mn-cs"/>
                        </a:rPr>
                        <a:t>, </a:t>
                      </a:r>
                      <a:r>
                        <a:rPr lang="en-US" sz="1200" i="0" kern="1200">
                          <a:solidFill>
                            <a:srgbClr val="FF0000"/>
                          </a:solidFill>
                          <a:latin typeface="+mn-lt"/>
                          <a:ea typeface="+mn-ea"/>
                          <a:cs typeface="+mn-cs"/>
                        </a:rPr>
                        <a:t>xx</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670861951"/>
                  </a:ext>
                </a:extLst>
              </a:tr>
            </a:tbl>
          </a:graphicData>
        </a:graphic>
      </p:graphicFrame>
      <p:graphicFrame>
        <p:nvGraphicFramePr>
          <p:cNvPr id="40" name="Object 39">
            <a:extLst>
              <a:ext uri="{FF2B5EF4-FFF2-40B4-BE49-F238E27FC236}">
                <a16:creationId xmlns:a16="http://schemas.microsoft.com/office/drawing/2014/main" id="{ADD625B0-9724-400B-B729-B79531761222}"/>
              </a:ext>
            </a:extLst>
          </p:cNvPr>
          <p:cNvGraphicFramePr>
            <a:graphicFrameLocks noChangeAspect="1"/>
          </p:cNvGraphicFramePr>
          <p:nvPr/>
        </p:nvGraphicFramePr>
        <p:xfrm>
          <a:off x="1843286" y="3926176"/>
          <a:ext cx="2268537" cy="1100138"/>
        </p:xfrm>
        <a:graphic>
          <a:graphicData uri="http://schemas.openxmlformats.org/presentationml/2006/ole">
            <mc:AlternateContent xmlns:mc="http://schemas.openxmlformats.org/markup-compatibility/2006">
              <mc:Choice xmlns:v="urn:schemas-microsoft-com:vml" Requires="v">
                <p:oleObj spid="_x0000_s193556" name="CS ChemDraw Drawing" r:id="rId16" imgW="2268896" imgH="1100118" progId="ChemDraw.Document.6.0">
                  <p:embed/>
                </p:oleObj>
              </mc:Choice>
              <mc:Fallback>
                <p:oleObj name="CS ChemDraw Drawing" r:id="rId16" imgW="2268896" imgH="1100118" progId="ChemDraw.Document.6.0">
                  <p:embed/>
                  <p:pic>
                    <p:nvPicPr>
                      <p:cNvPr id="40" name="Object 39">
                        <a:extLst>
                          <a:ext uri="{FF2B5EF4-FFF2-40B4-BE49-F238E27FC236}">
                            <a16:creationId xmlns:a16="http://schemas.microsoft.com/office/drawing/2014/main" id="{ADD625B0-9724-400B-B729-B79531761222}"/>
                          </a:ext>
                        </a:extLst>
                      </p:cNvPr>
                      <p:cNvPicPr/>
                      <p:nvPr/>
                    </p:nvPicPr>
                    <p:blipFill>
                      <a:blip r:embed="rId17"/>
                      <a:stretch>
                        <a:fillRect/>
                      </a:stretch>
                    </p:blipFill>
                    <p:spPr>
                      <a:xfrm>
                        <a:off x="1843286" y="3926176"/>
                        <a:ext cx="2268537" cy="1100138"/>
                      </a:xfrm>
                      <a:prstGeom prst="rect">
                        <a:avLst/>
                      </a:prstGeom>
                    </p:spPr>
                  </p:pic>
                </p:oleObj>
              </mc:Fallback>
            </mc:AlternateContent>
          </a:graphicData>
        </a:graphic>
      </p:graphicFrame>
      <p:graphicFrame>
        <p:nvGraphicFramePr>
          <p:cNvPr id="41" name="Object 40">
            <a:extLst>
              <a:ext uri="{FF2B5EF4-FFF2-40B4-BE49-F238E27FC236}">
                <a16:creationId xmlns:a16="http://schemas.microsoft.com/office/drawing/2014/main" id="{B50EF1B7-ABEB-4CBF-865A-63C9B5ECC3B9}"/>
              </a:ext>
            </a:extLst>
          </p:cNvPr>
          <p:cNvGraphicFramePr>
            <a:graphicFrameLocks noChangeAspect="1"/>
          </p:cNvGraphicFramePr>
          <p:nvPr/>
        </p:nvGraphicFramePr>
        <p:xfrm>
          <a:off x="7261919" y="4432173"/>
          <a:ext cx="931862" cy="320675"/>
        </p:xfrm>
        <a:graphic>
          <a:graphicData uri="http://schemas.openxmlformats.org/presentationml/2006/ole">
            <mc:AlternateContent xmlns:mc="http://schemas.openxmlformats.org/markup-compatibility/2006">
              <mc:Choice xmlns:v="urn:schemas-microsoft-com:vml" Requires="v">
                <p:oleObj spid="_x0000_s193557" name="CS ChemDraw Drawing" r:id="rId18" imgW="932365" imgH="321199" progId="ChemDraw.Document.6.0">
                  <p:embed/>
                </p:oleObj>
              </mc:Choice>
              <mc:Fallback>
                <p:oleObj name="CS ChemDraw Drawing" r:id="rId18" imgW="932365" imgH="321199" progId="ChemDraw.Document.6.0">
                  <p:embed/>
                  <p:pic>
                    <p:nvPicPr>
                      <p:cNvPr id="41" name="Object 40">
                        <a:extLst>
                          <a:ext uri="{FF2B5EF4-FFF2-40B4-BE49-F238E27FC236}">
                            <a16:creationId xmlns:a16="http://schemas.microsoft.com/office/drawing/2014/main" id="{B50EF1B7-ABEB-4CBF-865A-63C9B5ECC3B9}"/>
                          </a:ext>
                        </a:extLst>
                      </p:cNvPr>
                      <p:cNvPicPr/>
                      <p:nvPr/>
                    </p:nvPicPr>
                    <p:blipFill>
                      <a:blip r:embed="rId19"/>
                      <a:stretch>
                        <a:fillRect/>
                      </a:stretch>
                    </p:blipFill>
                    <p:spPr>
                      <a:xfrm>
                        <a:off x="7261919" y="4432173"/>
                        <a:ext cx="931862" cy="320675"/>
                      </a:xfrm>
                      <a:prstGeom prst="rect">
                        <a:avLst/>
                      </a:prstGeom>
                    </p:spPr>
                  </p:pic>
                </p:oleObj>
              </mc:Fallback>
            </mc:AlternateContent>
          </a:graphicData>
        </a:graphic>
      </p:graphicFrame>
      <p:graphicFrame>
        <p:nvGraphicFramePr>
          <p:cNvPr id="57" name="Object 56">
            <a:extLst>
              <a:ext uri="{FF2B5EF4-FFF2-40B4-BE49-F238E27FC236}">
                <a16:creationId xmlns:a16="http://schemas.microsoft.com/office/drawing/2014/main" id="{8288DAD6-E496-4BFB-9F6C-3D450791750F}"/>
              </a:ext>
            </a:extLst>
          </p:cNvPr>
          <p:cNvGraphicFramePr>
            <a:graphicFrameLocks noChangeAspect="1"/>
          </p:cNvGraphicFramePr>
          <p:nvPr/>
        </p:nvGraphicFramePr>
        <p:xfrm>
          <a:off x="4432947" y="4221893"/>
          <a:ext cx="1760538" cy="584200"/>
        </p:xfrm>
        <a:graphic>
          <a:graphicData uri="http://schemas.openxmlformats.org/presentationml/2006/ole">
            <mc:AlternateContent xmlns:mc="http://schemas.openxmlformats.org/markup-compatibility/2006">
              <mc:Choice xmlns:v="urn:schemas-microsoft-com:vml" Requires="v">
                <p:oleObj spid="_x0000_s193558" name="CS ChemDraw Drawing" r:id="rId20" imgW="1759816" imgH="584848" progId="ChemDraw.Document.6.0">
                  <p:embed/>
                </p:oleObj>
              </mc:Choice>
              <mc:Fallback>
                <p:oleObj name="CS ChemDraw Drawing" r:id="rId20" imgW="1759816" imgH="584848" progId="ChemDraw.Document.6.0">
                  <p:embed/>
                  <p:pic>
                    <p:nvPicPr>
                      <p:cNvPr id="57" name="Object 56">
                        <a:extLst>
                          <a:ext uri="{FF2B5EF4-FFF2-40B4-BE49-F238E27FC236}">
                            <a16:creationId xmlns:a16="http://schemas.microsoft.com/office/drawing/2014/main" id="{8288DAD6-E496-4BFB-9F6C-3D450791750F}"/>
                          </a:ext>
                        </a:extLst>
                      </p:cNvPr>
                      <p:cNvPicPr/>
                      <p:nvPr/>
                    </p:nvPicPr>
                    <p:blipFill>
                      <a:blip r:embed="rId21"/>
                      <a:stretch>
                        <a:fillRect/>
                      </a:stretch>
                    </p:blipFill>
                    <p:spPr>
                      <a:xfrm>
                        <a:off x="4432947" y="4221893"/>
                        <a:ext cx="1760538" cy="584200"/>
                      </a:xfrm>
                      <a:prstGeom prst="rect">
                        <a:avLst/>
                      </a:prstGeom>
                    </p:spPr>
                  </p:pic>
                </p:oleObj>
              </mc:Fallback>
            </mc:AlternateContent>
          </a:graphicData>
        </a:graphic>
      </p:graphicFrame>
      <p:graphicFrame>
        <p:nvGraphicFramePr>
          <p:cNvPr id="58" name="Object 57">
            <a:extLst>
              <a:ext uri="{FF2B5EF4-FFF2-40B4-BE49-F238E27FC236}">
                <a16:creationId xmlns:a16="http://schemas.microsoft.com/office/drawing/2014/main" id="{09205EF4-3E17-47EC-BECA-61F9AC9BA558}"/>
              </a:ext>
            </a:extLst>
          </p:cNvPr>
          <p:cNvGraphicFramePr>
            <a:graphicFrameLocks noChangeAspect="1"/>
          </p:cNvGraphicFramePr>
          <p:nvPr/>
        </p:nvGraphicFramePr>
        <p:xfrm>
          <a:off x="9055100" y="4212678"/>
          <a:ext cx="781050" cy="560387"/>
        </p:xfrm>
        <a:graphic>
          <a:graphicData uri="http://schemas.openxmlformats.org/presentationml/2006/ole">
            <mc:AlternateContent xmlns:mc="http://schemas.openxmlformats.org/markup-compatibility/2006">
              <mc:Choice xmlns:v="urn:schemas-microsoft-com:vml" Requires="v">
                <p:oleObj spid="_x0000_s193559" name="CS ChemDraw Drawing" r:id="rId22" imgW="781462" imgH="562188" progId="ChemDraw.Document.6.0">
                  <p:embed/>
                </p:oleObj>
              </mc:Choice>
              <mc:Fallback>
                <p:oleObj name="CS ChemDraw Drawing" r:id="rId22" imgW="781462" imgH="562188" progId="ChemDraw.Document.6.0">
                  <p:embed/>
                  <p:pic>
                    <p:nvPicPr>
                      <p:cNvPr id="58" name="Object 57">
                        <a:extLst>
                          <a:ext uri="{FF2B5EF4-FFF2-40B4-BE49-F238E27FC236}">
                            <a16:creationId xmlns:a16="http://schemas.microsoft.com/office/drawing/2014/main" id="{09205EF4-3E17-47EC-BECA-61F9AC9BA558}"/>
                          </a:ext>
                        </a:extLst>
                      </p:cNvPr>
                      <p:cNvPicPr/>
                      <p:nvPr/>
                    </p:nvPicPr>
                    <p:blipFill>
                      <a:blip r:embed="rId23"/>
                      <a:stretch>
                        <a:fillRect/>
                      </a:stretch>
                    </p:blipFill>
                    <p:spPr>
                      <a:xfrm>
                        <a:off x="9055100" y="4212678"/>
                        <a:ext cx="781050" cy="560387"/>
                      </a:xfrm>
                      <a:prstGeom prst="rect">
                        <a:avLst/>
                      </a:prstGeom>
                    </p:spPr>
                  </p:pic>
                </p:oleObj>
              </mc:Fallback>
            </mc:AlternateContent>
          </a:graphicData>
        </a:graphic>
      </p:graphicFrame>
      <p:graphicFrame>
        <p:nvGraphicFramePr>
          <p:cNvPr id="61" name="Object 60">
            <a:extLst>
              <a:ext uri="{FF2B5EF4-FFF2-40B4-BE49-F238E27FC236}">
                <a16:creationId xmlns:a16="http://schemas.microsoft.com/office/drawing/2014/main" id="{510B479C-798E-414A-8A92-F82072264D6C}"/>
              </a:ext>
            </a:extLst>
          </p:cNvPr>
          <p:cNvGraphicFramePr>
            <a:graphicFrameLocks noChangeAspect="1"/>
          </p:cNvGraphicFramePr>
          <p:nvPr/>
        </p:nvGraphicFramePr>
        <p:xfrm>
          <a:off x="10818526" y="4401589"/>
          <a:ext cx="991648" cy="374432"/>
        </p:xfrm>
        <a:graphic>
          <a:graphicData uri="http://schemas.openxmlformats.org/presentationml/2006/ole">
            <mc:AlternateContent xmlns:mc="http://schemas.openxmlformats.org/markup-compatibility/2006">
              <mc:Choice xmlns:v="urn:schemas-microsoft-com:vml" Requires="v">
                <p:oleObj spid="_x0000_s193560" name="CS ChemDraw Drawing" r:id="rId24" imgW="991648" imgH="374432" progId="ChemDraw.Document.6.0">
                  <p:embed/>
                </p:oleObj>
              </mc:Choice>
              <mc:Fallback>
                <p:oleObj name="CS ChemDraw Drawing" r:id="rId24" imgW="991648" imgH="374432" progId="ChemDraw.Document.6.0">
                  <p:embed/>
                  <p:pic>
                    <p:nvPicPr>
                      <p:cNvPr id="61" name="Object 60">
                        <a:extLst>
                          <a:ext uri="{FF2B5EF4-FFF2-40B4-BE49-F238E27FC236}">
                            <a16:creationId xmlns:a16="http://schemas.microsoft.com/office/drawing/2014/main" id="{510B479C-798E-414A-8A92-F82072264D6C}"/>
                          </a:ext>
                        </a:extLst>
                      </p:cNvPr>
                      <p:cNvPicPr/>
                      <p:nvPr/>
                    </p:nvPicPr>
                    <p:blipFill>
                      <a:blip r:embed="rId25"/>
                      <a:stretch>
                        <a:fillRect/>
                      </a:stretch>
                    </p:blipFill>
                    <p:spPr>
                      <a:xfrm>
                        <a:off x="10818526" y="4401589"/>
                        <a:ext cx="991648" cy="374432"/>
                      </a:xfrm>
                      <a:prstGeom prst="rect">
                        <a:avLst/>
                      </a:prstGeom>
                    </p:spPr>
                  </p:pic>
                </p:oleObj>
              </mc:Fallback>
            </mc:AlternateContent>
          </a:graphicData>
        </a:graphic>
      </p:graphicFrame>
      <p:sp>
        <p:nvSpPr>
          <p:cNvPr id="62" name="TextBox 61">
            <a:extLst>
              <a:ext uri="{FF2B5EF4-FFF2-40B4-BE49-F238E27FC236}">
                <a16:creationId xmlns:a16="http://schemas.microsoft.com/office/drawing/2014/main" id="{5F5CD779-8827-4A33-8141-902ED140897E}"/>
              </a:ext>
            </a:extLst>
          </p:cNvPr>
          <p:cNvSpPr txBox="1"/>
          <p:nvPr/>
        </p:nvSpPr>
        <p:spPr>
          <a:xfrm>
            <a:off x="94493" y="4310328"/>
            <a:ext cx="1518082" cy="553998"/>
          </a:xfrm>
          <a:prstGeom prst="rect">
            <a:avLst/>
          </a:prstGeom>
          <a:noFill/>
        </p:spPr>
        <p:txBody>
          <a:bodyPr wrap="square">
            <a:spAutoFit/>
          </a:bodyPr>
          <a:lstStyle/>
          <a:p>
            <a:pPr algn="ctr"/>
            <a:r>
              <a:rPr kumimoji="0" lang="en-US" sz="1000" b="0" i="0" strike="noStrike" kern="1200" cap="none" spc="0" normalizeH="0" baseline="0" noProof="0">
                <a:ln>
                  <a:noFill/>
                </a:ln>
                <a:solidFill>
                  <a:srgbClr val="000000"/>
                </a:solidFill>
                <a:effectLst/>
                <a:uLnTx/>
                <a:uFillTx/>
              </a:rPr>
              <a:t>High IV clearance </a:t>
            </a:r>
          </a:p>
          <a:p>
            <a:pPr algn="ctr"/>
            <a:r>
              <a:rPr kumimoji="0" lang="en-US" sz="1000" b="0" i="0" strike="noStrike" kern="1200" cap="none" spc="0" normalizeH="0" baseline="0" noProof="0">
                <a:ln>
                  <a:noFill/>
                </a:ln>
                <a:solidFill>
                  <a:srgbClr val="000000"/>
                </a:solidFill>
                <a:effectLst/>
                <a:uLnTx/>
                <a:uFillTx/>
              </a:rPr>
              <a:t>due to FMO1 forming </a:t>
            </a:r>
          </a:p>
          <a:p>
            <a:pPr algn="ctr"/>
            <a:r>
              <a:rPr kumimoji="0" lang="en-US" sz="1000" b="0" i="1" strike="noStrike" kern="1200" cap="none" spc="0" normalizeH="0" baseline="0" noProof="0">
                <a:ln>
                  <a:noFill/>
                </a:ln>
                <a:solidFill>
                  <a:srgbClr val="000000"/>
                </a:solidFill>
                <a:effectLst/>
                <a:uLnTx/>
                <a:uFillTx/>
              </a:rPr>
              <a:t>N</a:t>
            </a:r>
            <a:r>
              <a:rPr kumimoji="0" lang="en-US" sz="1000" b="0" i="0" strike="noStrike" kern="1200" cap="none" spc="0" normalizeH="0" baseline="0" noProof="0">
                <a:ln>
                  <a:noFill/>
                </a:ln>
                <a:solidFill>
                  <a:srgbClr val="000000"/>
                </a:solidFill>
                <a:effectLst/>
                <a:uLnTx/>
                <a:uFillTx/>
              </a:rPr>
              <a:t>-hydroxyl metabolite</a:t>
            </a:r>
          </a:p>
        </p:txBody>
      </p:sp>
    </p:spTree>
    <p:extLst>
      <p:ext uri="{BB962C8B-B14F-4D97-AF65-F5344CB8AC3E}">
        <p14:creationId xmlns:p14="http://schemas.microsoft.com/office/powerpoint/2010/main" val="319369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childTnLst>
                                    <p:set>
                                      <p:cBhvr>
                                        <p:cTn id="30" dur="indefinite"/>
                                        <p:tgtEl>
                                          <p:spTgt spid="24"/>
                                        </p:tgtEl>
                                        <p:attrNameLst>
                                          <p:attrName>style.opacity</p:attrName>
                                        </p:attrNameLst>
                                      </p:cBhvr>
                                      <p:to>
                                        <p:strVal val="0.5"/>
                                      </p:to>
                                    </p:set>
                                    <p:animEffect filter="image" prLst="opacity: 0.5">
                                      <p:cBhvr rctx="IE">
                                        <p:cTn id="31" dur="indefinite"/>
                                        <p:tgtEl>
                                          <p:spTgt spid="24"/>
                                        </p:tgtEl>
                                      </p:cBhvr>
                                    </p:animEffect>
                                  </p:childTnLst>
                                </p:cTn>
                              </p:par>
                              <p:par>
                                <p:cTn id="32" presetID="9" presetClass="emph" presetSubtype="0" nodeType="withEffect">
                                  <p:stCondLst>
                                    <p:cond delay="0"/>
                                  </p:stCondLst>
                                  <p:childTnLst>
                                    <p:set>
                                      <p:cBhvr>
                                        <p:cTn id="33" dur="indefinite"/>
                                        <p:tgtEl>
                                          <p:spTgt spid="30"/>
                                        </p:tgtEl>
                                        <p:attrNameLst>
                                          <p:attrName>style.opacity</p:attrName>
                                        </p:attrNameLst>
                                      </p:cBhvr>
                                      <p:to>
                                        <p:strVal val="0.5"/>
                                      </p:to>
                                    </p:set>
                                    <p:animEffect filter="image" prLst="opacity: 0.5">
                                      <p:cBhvr rctx="IE">
                                        <p:cTn id="34" dur="indefinite"/>
                                        <p:tgtEl>
                                          <p:spTgt spid="30"/>
                                        </p:tgtEl>
                                      </p:cBhvr>
                                    </p:animEffect>
                                  </p:childTnLst>
                                </p:cTn>
                              </p:par>
                              <p:par>
                                <p:cTn id="35" presetID="9" presetClass="emph" presetSubtype="0" nodeType="withEffect">
                                  <p:stCondLst>
                                    <p:cond delay="0"/>
                                  </p:stCondLst>
                                  <p:childTnLst>
                                    <p:set>
                                      <p:cBhvr>
                                        <p:cTn id="36" dur="indefinite"/>
                                        <p:tgtEl>
                                          <p:spTgt spid="25"/>
                                        </p:tgtEl>
                                        <p:attrNameLst>
                                          <p:attrName>style.opacity</p:attrName>
                                        </p:attrNameLst>
                                      </p:cBhvr>
                                      <p:to>
                                        <p:strVal val="0.5"/>
                                      </p:to>
                                    </p:set>
                                    <p:animEffect filter="image" prLst="opacity: 0.5">
                                      <p:cBhvr rctx="IE">
                                        <p:cTn id="37" dur="indefinite"/>
                                        <p:tgtEl>
                                          <p:spTgt spid="25"/>
                                        </p:tgtEl>
                                      </p:cBhvr>
                                    </p:animEffect>
                                  </p:childTnLst>
                                </p:cTn>
                              </p:par>
                              <p:par>
                                <p:cTn id="38" presetID="9" presetClass="emph" presetSubtype="0" nodeType="withEffect">
                                  <p:stCondLst>
                                    <p:cond delay="0"/>
                                  </p:stCondLst>
                                  <p:childTnLst>
                                    <p:set>
                                      <p:cBhvr>
                                        <p:cTn id="39" dur="indefinite"/>
                                        <p:tgtEl>
                                          <p:spTgt spid="26"/>
                                        </p:tgtEl>
                                        <p:attrNameLst>
                                          <p:attrName>style.opacity</p:attrName>
                                        </p:attrNameLst>
                                      </p:cBhvr>
                                      <p:to>
                                        <p:strVal val="0.5"/>
                                      </p:to>
                                    </p:set>
                                    <p:animEffect filter="image" prLst="opacity: 0.5">
                                      <p:cBhvr rctx="IE">
                                        <p:cTn id="40" dur="indefinite"/>
                                        <p:tgtEl>
                                          <p:spTgt spid="26"/>
                                        </p:tgtEl>
                                      </p:cBhvr>
                                    </p:animEffect>
                                  </p:childTnLst>
                                </p:cTn>
                              </p:par>
                              <p:par>
                                <p:cTn id="41" presetID="9" presetClass="emph" presetSubtype="0" nodeType="withEffect">
                                  <p:stCondLst>
                                    <p:cond delay="0"/>
                                  </p:stCondLst>
                                  <p:childTnLst>
                                    <p:set>
                                      <p:cBhvr>
                                        <p:cTn id="42" dur="indefinite"/>
                                        <p:tgtEl>
                                          <p:spTgt spid="27"/>
                                        </p:tgtEl>
                                        <p:attrNameLst>
                                          <p:attrName>style.opacity</p:attrName>
                                        </p:attrNameLst>
                                      </p:cBhvr>
                                      <p:to>
                                        <p:strVal val="0.5"/>
                                      </p:to>
                                    </p:set>
                                    <p:animEffect filter="image" prLst="opacity: 0.5">
                                      <p:cBhvr rctx="IE">
                                        <p:cTn id="43" dur="indefinite"/>
                                        <p:tgtEl>
                                          <p:spTgt spid="27"/>
                                        </p:tgtEl>
                                      </p:cBhvr>
                                    </p:animEffect>
                                  </p:childTnLst>
                                </p:cTn>
                              </p:par>
                              <p:par>
                                <p:cTn id="44" presetID="9" presetClass="emph" presetSubtype="0" nodeType="withEffect">
                                  <p:stCondLst>
                                    <p:cond delay="0"/>
                                  </p:stCondLst>
                                  <p:childTnLst>
                                    <p:set>
                                      <p:cBhvr>
                                        <p:cTn id="45" dur="indefinite"/>
                                        <p:tgtEl>
                                          <p:spTgt spid="31"/>
                                        </p:tgtEl>
                                        <p:attrNameLst>
                                          <p:attrName>style.opacity</p:attrName>
                                        </p:attrNameLst>
                                      </p:cBhvr>
                                      <p:to>
                                        <p:strVal val="0.5"/>
                                      </p:to>
                                    </p:set>
                                    <p:animEffect filter="image" prLst="opacity: 0.5">
                                      <p:cBhvr rctx="IE">
                                        <p:cTn id="46" dur="indefinite"/>
                                        <p:tgtEl>
                                          <p:spTgt spid="31"/>
                                        </p:tgtEl>
                                      </p:cBhvr>
                                    </p:animEffect>
                                  </p:childTnLst>
                                </p:cTn>
                              </p:par>
                              <p:par>
                                <p:cTn id="47" presetID="9" presetClass="emph" presetSubtype="0" nodeType="withEffect">
                                  <p:stCondLst>
                                    <p:cond delay="0"/>
                                  </p:stCondLst>
                                  <p:childTnLst>
                                    <p:set>
                                      <p:cBhvr>
                                        <p:cTn id="48" dur="indefinite"/>
                                        <p:tgtEl>
                                          <p:spTgt spid="28"/>
                                        </p:tgtEl>
                                        <p:attrNameLst>
                                          <p:attrName>style.opacity</p:attrName>
                                        </p:attrNameLst>
                                      </p:cBhvr>
                                      <p:to>
                                        <p:strVal val="0.5"/>
                                      </p:to>
                                    </p:set>
                                    <p:animEffect filter="image" prLst="opacity: 0.5">
                                      <p:cBhvr rctx="IE">
                                        <p:cTn id="49" dur="indefinite"/>
                                        <p:tgtEl>
                                          <p:spTgt spid="28"/>
                                        </p:tgtEl>
                                      </p:cBhvr>
                                    </p:animEffect>
                                  </p:childTnLst>
                                </p:cTn>
                              </p:par>
                              <p:par>
                                <p:cTn id="50" presetID="9" presetClass="emph" presetSubtype="0" nodeType="withEffect">
                                  <p:stCondLst>
                                    <p:cond delay="0"/>
                                  </p:stCondLst>
                                  <p:childTnLst>
                                    <p:set>
                                      <p:cBhvr>
                                        <p:cTn id="51" dur="indefinite"/>
                                        <p:tgtEl>
                                          <p:spTgt spid="32"/>
                                        </p:tgtEl>
                                        <p:attrNameLst>
                                          <p:attrName>style.opacity</p:attrName>
                                        </p:attrNameLst>
                                      </p:cBhvr>
                                      <p:to>
                                        <p:strVal val="0.5"/>
                                      </p:to>
                                    </p:set>
                                    <p:animEffect filter="image" prLst="opacity: 0.5">
                                      <p:cBhvr rctx="IE">
                                        <p:cTn id="52" dur="indefinite"/>
                                        <p:tgtEl>
                                          <p:spTgt spid="32"/>
                                        </p:tgtEl>
                                      </p:cBhvr>
                                    </p:animEffect>
                                  </p:childTnLst>
                                </p:cTn>
                              </p:par>
                              <p:par>
                                <p:cTn id="53" presetID="9" presetClass="emph" presetSubtype="0" grpId="0" nodeType="withEffect">
                                  <p:stCondLst>
                                    <p:cond delay="0"/>
                                  </p:stCondLst>
                                  <p:childTnLst>
                                    <p:set>
                                      <p:cBhvr>
                                        <p:cTn id="54" dur="indefinite"/>
                                        <p:tgtEl>
                                          <p:spTgt spid="21"/>
                                        </p:tgtEl>
                                        <p:attrNameLst>
                                          <p:attrName>style.opacity</p:attrName>
                                        </p:attrNameLst>
                                      </p:cBhvr>
                                      <p:to>
                                        <p:strVal val="0.5"/>
                                      </p:to>
                                    </p:set>
                                    <p:animEffect filter="image" prLst="opacity: 0.5">
                                      <p:cBhvr rctx="IE">
                                        <p:cTn id="55" dur="indefinite"/>
                                        <p:tgtEl>
                                          <p:spTgt spid="21"/>
                                        </p:tgtEl>
                                      </p:cBhvr>
                                    </p:animEffect>
                                  </p:childTnLst>
                                </p:cTn>
                              </p:par>
                              <p:par>
                                <p:cTn id="56" presetID="9" presetClass="emph" presetSubtype="0" nodeType="withEffect">
                                  <p:stCondLst>
                                    <p:cond delay="0"/>
                                  </p:stCondLst>
                                  <p:childTnLst>
                                    <p:set>
                                      <p:cBhvr>
                                        <p:cTn id="57" dur="indefinite"/>
                                        <p:tgtEl>
                                          <p:spTgt spid="22"/>
                                        </p:tgtEl>
                                        <p:attrNameLst>
                                          <p:attrName>style.opacity</p:attrName>
                                        </p:attrNameLst>
                                      </p:cBhvr>
                                      <p:to>
                                        <p:strVal val="0.5"/>
                                      </p:to>
                                    </p:set>
                                    <p:animEffect filter="image" prLst="opacity: 0.5">
                                      <p:cBhvr rctx="IE">
                                        <p:cTn id="58" dur="indefinite"/>
                                        <p:tgtEl>
                                          <p:spTgt spid="22"/>
                                        </p:tgtEl>
                                      </p:cBhvr>
                                    </p:animEffect>
                                  </p:childTnLst>
                                </p:cTn>
                              </p:par>
                              <p:par>
                                <p:cTn id="59" presetID="9" presetClass="emph" presetSubtype="0" nodeType="withEffect">
                                  <p:stCondLst>
                                    <p:cond delay="0"/>
                                  </p:stCondLst>
                                  <p:childTnLst>
                                    <p:set>
                                      <p:cBhvr>
                                        <p:cTn id="60" dur="indefinite"/>
                                        <p:tgtEl>
                                          <p:spTgt spid="23"/>
                                        </p:tgtEl>
                                        <p:attrNameLst>
                                          <p:attrName>style.opacity</p:attrName>
                                        </p:attrNameLst>
                                      </p:cBhvr>
                                      <p:to>
                                        <p:strVal val="0.5"/>
                                      </p:to>
                                    </p:set>
                                    <p:animEffect filter="image" prLst="opacity: 0.5">
                                      <p:cBhvr rctx="IE">
                                        <p:cTn id="61" dur="indefinite"/>
                                        <p:tgtEl>
                                          <p:spTgt spid="23"/>
                                        </p:tgtEl>
                                      </p:cBhvr>
                                    </p:animEffect>
                                  </p:childTnLst>
                                </p:cTn>
                              </p:par>
                              <p:par>
                                <p:cTn id="62" presetID="9" presetClass="emph" presetSubtype="0" nodeType="withEffect">
                                  <p:stCondLst>
                                    <p:cond delay="0"/>
                                  </p:stCondLst>
                                  <p:childTnLst>
                                    <p:set>
                                      <p:cBhvr>
                                        <p:cTn id="63" dur="indefinite"/>
                                        <p:tgtEl>
                                          <p:spTgt spid="29"/>
                                        </p:tgtEl>
                                        <p:attrNameLst>
                                          <p:attrName>style.opacity</p:attrName>
                                        </p:attrNameLst>
                                      </p:cBhvr>
                                      <p:to>
                                        <p:strVal val="0.5"/>
                                      </p:to>
                                    </p:set>
                                    <p:animEffect filter="image" prLst="opacity: 0.5">
                                      <p:cBhvr rctx="IE">
                                        <p:cTn id="64" dur="indefinite"/>
                                        <p:tgtEl>
                                          <p:spTgt spid="29"/>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animBg="1"/>
      <p:bldP spid="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457200" marR="0" lvl="0" indent="0" algn="ctr" defTabSz="9144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Related 5,6-bicyclic cores are promising leads </a:t>
            </a:r>
            <a:r>
              <a:rPr kumimoji="0" lang="en-US" sz="2900" b="1" i="0" u="none" strike="noStrike" kern="1200" cap="none" spc="0" normalizeH="0" baseline="0" noProof="0">
                <a:ln>
                  <a:noFill/>
                </a:ln>
                <a:solidFill>
                  <a:srgbClr val="FF0000"/>
                </a:solidFill>
                <a:effectLst/>
                <a:uLnTx/>
                <a:uFillTx/>
                <a:latin typeface="Arial Narrow" panose="020B0606020202030204" pitchFamily="34" charset="0"/>
                <a:ea typeface="+mj-ea"/>
                <a:cs typeface="+mj-cs"/>
              </a:rPr>
              <a:t>(data coming, will change)</a:t>
            </a:r>
          </a:p>
        </p:txBody>
      </p:sp>
      <p:sp>
        <p:nvSpPr>
          <p:cNvPr id="42" name="Rectangle: Rounded Corners 41">
            <a:extLst>
              <a:ext uri="{FF2B5EF4-FFF2-40B4-BE49-F238E27FC236}">
                <a16:creationId xmlns:a16="http://schemas.microsoft.com/office/drawing/2014/main" id="{A91C09C2-326C-4DA0-A2A2-4A45EFF46958}"/>
              </a:ext>
            </a:extLst>
          </p:cNvPr>
          <p:cNvSpPr/>
          <p:nvPr/>
        </p:nvSpPr>
        <p:spPr>
          <a:xfrm>
            <a:off x="10490525" y="1469552"/>
            <a:ext cx="828675" cy="814387"/>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Rectangle: Rounded Corners 42">
            <a:extLst>
              <a:ext uri="{FF2B5EF4-FFF2-40B4-BE49-F238E27FC236}">
                <a16:creationId xmlns:a16="http://schemas.microsoft.com/office/drawing/2014/main" id="{0739408C-678D-4BC2-9681-B7D743590D03}"/>
              </a:ext>
            </a:extLst>
          </p:cNvPr>
          <p:cNvSpPr/>
          <p:nvPr/>
        </p:nvSpPr>
        <p:spPr>
          <a:xfrm>
            <a:off x="8206407" y="1460027"/>
            <a:ext cx="828675" cy="814387"/>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4" name="Rectangle: Rounded Corners 43">
            <a:extLst>
              <a:ext uri="{FF2B5EF4-FFF2-40B4-BE49-F238E27FC236}">
                <a16:creationId xmlns:a16="http://schemas.microsoft.com/office/drawing/2014/main" id="{FA251706-C86B-40D3-BB4D-A8A730DEA2CA}"/>
              </a:ext>
            </a:extLst>
          </p:cNvPr>
          <p:cNvSpPr/>
          <p:nvPr/>
        </p:nvSpPr>
        <p:spPr>
          <a:xfrm>
            <a:off x="5716794" y="1469552"/>
            <a:ext cx="828675" cy="814387"/>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45" name="Object 44">
            <a:extLst>
              <a:ext uri="{FF2B5EF4-FFF2-40B4-BE49-F238E27FC236}">
                <a16:creationId xmlns:a16="http://schemas.microsoft.com/office/drawing/2014/main" id="{F84A3463-B265-4CEA-90B9-48E65DE861B9}"/>
              </a:ext>
            </a:extLst>
          </p:cNvPr>
          <p:cNvGraphicFramePr>
            <a:graphicFrameLocks noChangeAspect="1"/>
          </p:cNvGraphicFramePr>
          <p:nvPr/>
        </p:nvGraphicFramePr>
        <p:xfrm>
          <a:off x="4274990" y="4568588"/>
          <a:ext cx="44450" cy="44450"/>
        </p:xfrm>
        <a:graphic>
          <a:graphicData uri="http://schemas.openxmlformats.org/presentationml/2006/ole">
            <mc:AlternateContent xmlns:mc="http://schemas.openxmlformats.org/markup-compatibility/2006">
              <mc:Choice xmlns:v="urn:schemas-microsoft-com:vml" Requires="v">
                <p:oleObj spid="_x0000_s195591" name="CS ChemDraw Drawing" r:id="rId4" imgW="42411" imgH="42390" progId="ChemDraw.Document.6.0">
                  <p:embed/>
                </p:oleObj>
              </mc:Choice>
              <mc:Fallback>
                <p:oleObj name="CS ChemDraw Drawing" r:id="rId4" imgW="42411" imgH="42390" progId="ChemDraw.Document.6.0">
                  <p:embed/>
                  <p:pic>
                    <p:nvPicPr>
                      <p:cNvPr id="45" name="Object 44">
                        <a:extLst>
                          <a:ext uri="{FF2B5EF4-FFF2-40B4-BE49-F238E27FC236}">
                            <a16:creationId xmlns:a16="http://schemas.microsoft.com/office/drawing/2014/main" id="{F84A3463-B265-4CEA-90B9-48E65DE861B9}"/>
                          </a:ext>
                        </a:extLst>
                      </p:cNvPr>
                      <p:cNvPicPr>
                        <a:picLocks noChangeAspect="1" noChangeArrowheads="1"/>
                      </p:cNvPicPr>
                      <p:nvPr/>
                    </p:nvPicPr>
                    <p:blipFill>
                      <a:blip r:embed="rId5"/>
                      <a:srcRect/>
                      <a:stretch>
                        <a:fillRect/>
                      </a:stretch>
                    </p:blipFill>
                    <p:spPr bwMode="auto">
                      <a:xfrm>
                        <a:off x="4274990" y="4568588"/>
                        <a:ext cx="44450" cy="44450"/>
                      </a:xfrm>
                      <a:prstGeom prst="rect">
                        <a:avLst/>
                      </a:prstGeom>
                      <a:noFill/>
                      <a:ln>
                        <a:noFill/>
                      </a:ln>
                    </p:spPr>
                  </p:pic>
                </p:oleObj>
              </mc:Fallback>
            </mc:AlternateContent>
          </a:graphicData>
        </a:graphic>
      </p:graphicFrame>
      <p:graphicFrame>
        <p:nvGraphicFramePr>
          <p:cNvPr id="46" name="Object 45">
            <a:extLst>
              <a:ext uri="{FF2B5EF4-FFF2-40B4-BE49-F238E27FC236}">
                <a16:creationId xmlns:a16="http://schemas.microsoft.com/office/drawing/2014/main" id="{59D67A85-84A4-43DE-9099-19B90FCF523D}"/>
              </a:ext>
            </a:extLst>
          </p:cNvPr>
          <p:cNvGraphicFramePr>
            <a:graphicFrameLocks noChangeAspect="1"/>
          </p:cNvGraphicFramePr>
          <p:nvPr/>
        </p:nvGraphicFramePr>
        <p:xfrm>
          <a:off x="4005304" y="3529453"/>
          <a:ext cx="44450" cy="44450"/>
        </p:xfrm>
        <a:graphic>
          <a:graphicData uri="http://schemas.openxmlformats.org/presentationml/2006/ole">
            <mc:AlternateContent xmlns:mc="http://schemas.openxmlformats.org/markup-compatibility/2006">
              <mc:Choice xmlns:v="urn:schemas-microsoft-com:vml" Requires="v">
                <p:oleObj spid="_x0000_s195592" name="CS ChemDraw Drawing" r:id="rId6" imgW="42411" imgH="42390" progId="ChemDraw.Document.6.0">
                  <p:embed/>
                </p:oleObj>
              </mc:Choice>
              <mc:Fallback>
                <p:oleObj name="CS ChemDraw Drawing" r:id="rId6" imgW="42411" imgH="42390" progId="ChemDraw.Document.6.0">
                  <p:embed/>
                  <p:pic>
                    <p:nvPicPr>
                      <p:cNvPr id="46" name="Object 45">
                        <a:extLst>
                          <a:ext uri="{FF2B5EF4-FFF2-40B4-BE49-F238E27FC236}">
                            <a16:creationId xmlns:a16="http://schemas.microsoft.com/office/drawing/2014/main" id="{59D67A85-84A4-43DE-9099-19B90FCF523D}"/>
                          </a:ext>
                        </a:extLst>
                      </p:cNvPr>
                      <p:cNvPicPr>
                        <a:picLocks noChangeAspect="1" noChangeArrowheads="1"/>
                      </p:cNvPicPr>
                      <p:nvPr/>
                    </p:nvPicPr>
                    <p:blipFill>
                      <a:blip r:embed="rId5"/>
                      <a:srcRect/>
                      <a:stretch>
                        <a:fillRect/>
                      </a:stretch>
                    </p:blipFill>
                    <p:spPr bwMode="auto">
                      <a:xfrm>
                        <a:off x="4005304" y="3529453"/>
                        <a:ext cx="44450" cy="44450"/>
                      </a:xfrm>
                      <a:prstGeom prst="rect">
                        <a:avLst/>
                      </a:prstGeom>
                      <a:noFill/>
                      <a:ln>
                        <a:noFill/>
                      </a:ln>
                    </p:spPr>
                  </p:pic>
                </p:oleObj>
              </mc:Fallback>
            </mc:AlternateContent>
          </a:graphicData>
        </a:graphic>
      </p:graphicFrame>
      <p:graphicFrame>
        <p:nvGraphicFramePr>
          <p:cNvPr id="47" name="Table 18">
            <a:extLst>
              <a:ext uri="{FF2B5EF4-FFF2-40B4-BE49-F238E27FC236}">
                <a16:creationId xmlns:a16="http://schemas.microsoft.com/office/drawing/2014/main" id="{CEDB9828-4609-4F05-8BD3-19EC403C633E}"/>
              </a:ext>
            </a:extLst>
          </p:cNvPr>
          <p:cNvGraphicFramePr>
            <a:graphicFrameLocks noGrp="1"/>
          </p:cNvGraphicFramePr>
          <p:nvPr/>
        </p:nvGraphicFramePr>
        <p:xfrm>
          <a:off x="219600" y="2624023"/>
          <a:ext cx="4704477" cy="3053080"/>
        </p:xfrm>
        <a:graphic>
          <a:graphicData uri="http://schemas.openxmlformats.org/drawingml/2006/table">
            <a:tbl>
              <a:tblPr firstRow="1" bandRow="1">
                <a:tableStyleId>{5C22544A-7EE6-4342-B048-85BDC9FD1C3A}</a:tableStyleId>
              </a:tblPr>
              <a:tblGrid>
                <a:gridCol w="2843188">
                  <a:extLst>
                    <a:ext uri="{9D8B030D-6E8A-4147-A177-3AD203B41FA5}">
                      <a16:colId xmlns:a16="http://schemas.microsoft.com/office/drawing/2014/main" val="69885690"/>
                    </a:ext>
                  </a:extLst>
                </a:gridCol>
                <a:gridCol w="186128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BIO-2186527</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latin typeface="+mn-lt"/>
                          <a:ea typeface="Times New Roman"/>
                          <a:cs typeface="Calibri" panose="020F0502020204030204" pitchFamily="34" charset="0"/>
                        </a:rPr>
                        <a:t>X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FOXM1 off-target splicing (IC50)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14242630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R,HLM / </a:t>
                      </a:r>
                      <a:r>
                        <a:rPr lang="en-US" sz="1200" kern="1200" err="1">
                          <a:solidFill>
                            <a:srgbClr val="000000"/>
                          </a:solidFill>
                          <a:effectLst/>
                          <a:latin typeface="+mn-lt"/>
                          <a:ea typeface="Times New Roman"/>
                          <a:cs typeface="Calibri" panose="020F0502020204030204" pitchFamily="34" charset="0"/>
                        </a:rPr>
                        <a:t>R,Hheps</a:t>
                      </a:r>
                      <a:r>
                        <a:rPr lang="en-US" sz="1200" kern="1200">
                          <a:solidFill>
                            <a:srgbClr val="000000"/>
                          </a:solidFill>
                          <a:effectLst/>
                          <a:latin typeface="+mn-lt"/>
                          <a:ea typeface="Times New Roman"/>
                          <a:cs typeface="Calibri" panose="020F0502020204030204" pitchFamily="34" charset="0"/>
                        </a:rPr>
                        <a:t> Clint (</a:t>
                      </a:r>
                      <a:r>
                        <a:rPr lang="en-US" sz="1200" kern="1200" baseline="0">
                          <a:solidFill>
                            <a:srgbClr val="000000"/>
                          </a:solidFill>
                          <a:effectLst/>
                          <a:latin typeface="+mn-lt"/>
                          <a:ea typeface="Times New Roman"/>
                          <a:cs typeface="Calibri" panose="020F0502020204030204" pitchFamily="34" charset="0"/>
                        </a:rPr>
                        <a:t>mL min</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 kg</a:t>
                      </a:r>
                      <a:r>
                        <a:rPr lang="en-US" sz="1200" kern="1200" baseline="30000">
                          <a:solidFill>
                            <a:srgbClr val="000000"/>
                          </a:solidFill>
                          <a:effectLst/>
                          <a:latin typeface="+mn-lt"/>
                          <a:ea typeface="Times New Roman"/>
                          <a:cs typeface="Calibri" panose="020F0502020204030204" pitchFamily="34" charset="0"/>
                        </a:rPr>
                        <a:t>-1</a:t>
                      </a:r>
                      <a:r>
                        <a:rPr lang="en-US" sz="1200" kern="1200" baseline="0">
                          <a:solidFill>
                            <a:srgbClr val="000000"/>
                          </a:solidFill>
                          <a:effectLst/>
                          <a:latin typeface="+mn-lt"/>
                          <a:ea typeface="Times New Roman"/>
                          <a:cs typeface="Calibri" panose="020F0502020204030204" pitchFamily="34" charset="0"/>
                        </a:rPr>
                        <a:t>)</a:t>
                      </a:r>
                      <a:endParaRPr lang="en-US" sz="1200" kern="1200">
                        <a:solidFill>
                          <a:srgbClr val="000000"/>
                        </a:solidFill>
                        <a:effectLst/>
                        <a:latin typeface="+mn-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kern="1200">
                        <a:solidFill>
                          <a:srgbClr val="000000"/>
                        </a:solidFill>
                        <a:effectLst/>
                        <a:latin typeface="+mn-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MDR1-MDCK / BCRP ER [</a:t>
                      </a:r>
                      <a:r>
                        <a:rPr lang="en-US" sz="1200" kern="1200" err="1">
                          <a:solidFill>
                            <a:srgbClr val="000000"/>
                          </a:solidFill>
                          <a:effectLst/>
                          <a:latin typeface="+mn-lt"/>
                          <a:ea typeface="Times New Roman"/>
                          <a:cs typeface="Calibri" panose="020F0502020204030204" pitchFamily="34" charset="0"/>
                        </a:rPr>
                        <a:t>Papp</a:t>
                      </a:r>
                      <a:r>
                        <a:rPr lang="en-US" sz="1200" kern="1200" baseline="-25000" err="1">
                          <a:solidFill>
                            <a:srgbClr val="000000"/>
                          </a:solidFill>
                          <a:effectLst/>
                          <a:latin typeface="+mn-lt"/>
                          <a:ea typeface="Times New Roman"/>
                          <a:cs typeface="Calibri" panose="020F0502020204030204" pitchFamily="34" charset="0"/>
                        </a:rPr>
                        <a:t>A→B</a:t>
                      </a:r>
                      <a:r>
                        <a:rPr lang="en-US" sz="1200" kern="1200">
                          <a:solidFill>
                            <a:srgbClr val="000000"/>
                          </a:solidFill>
                          <a:effectLst/>
                          <a:latin typeface="+mn-lt"/>
                          <a:ea typeface="Times New Roman"/>
                          <a:cs typeface="Calibri" panose="020F0502020204030204" pitchFamily="34" charset="0"/>
                        </a:rPr>
                        <a:t>]</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1.8 / 3.6 [92]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76822185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Solubility pH 6.8 (</a:t>
                      </a:r>
                      <a:r>
                        <a:rPr kumimoji="0" lang="en-US" sz="1200" b="0" i="0" u="none" strike="noStrike" kern="1200" cap="none" spc="0" normalizeH="0" baseline="0" noProof="0">
                          <a:ln>
                            <a:noFill/>
                          </a:ln>
                          <a:solidFill>
                            <a:srgbClr val="000000"/>
                          </a:solidFill>
                          <a:effectLst/>
                          <a:uLnTx/>
                          <a:uFillTx/>
                          <a:latin typeface="+mj-lt"/>
                          <a:ea typeface="Times New Roman"/>
                          <a:cs typeface="Calibri" panose="020F0502020204030204" pitchFamily="34" charset="0"/>
                        </a:rPr>
                        <a:t>µ</a:t>
                      </a:r>
                      <a:r>
                        <a:rPr lang="en-US" sz="1200">
                          <a:solidFill>
                            <a:srgbClr val="000000"/>
                          </a:solidFill>
                          <a:effectLst/>
                          <a:latin typeface="+mj-lt"/>
                          <a:ea typeface="Times New Roman"/>
                          <a:cs typeface="Calibri" panose="020F0502020204030204" pitchFamily="34" charset="0"/>
                        </a:rPr>
                        <a:t>g/mL) [</a:t>
                      </a:r>
                      <a:r>
                        <a:rPr lang="en-US" sz="1200" err="1">
                          <a:solidFill>
                            <a:srgbClr val="000000"/>
                          </a:solidFill>
                          <a:effectLst/>
                          <a:latin typeface="+mj-lt"/>
                          <a:ea typeface="Times New Roman"/>
                          <a:cs typeface="Calibri" panose="020F0502020204030204" pitchFamily="34" charset="0"/>
                        </a:rPr>
                        <a:t>ElogD</a:t>
                      </a:r>
                      <a:r>
                        <a:rPr lang="en-US" sz="1200">
                          <a:solidFill>
                            <a:srgbClr val="000000"/>
                          </a:solidFill>
                          <a:effectLst/>
                          <a:latin typeface="+mj-lt"/>
                          <a:ea typeface="Times New Roman"/>
                          <a:cs typeface="Calibri" panose="020F0502020204030204" pitchFamily="34" charset="0"/>
                        </a:rPr>
                        <a:t>]</a:t>
                      </a:r>
                      <a:endParaRPr lang="en-US" sz="1200" baseline="-250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88779853"/>
                  </a:ext>
                </a:extLst>
              </a:tr>
              <a:tr h="370840">
                <a:tc>
                  <a:txBody>
                    <a:bodyPr/>
                    <a:lstStyle/>
                    <a:p>
                      <a:pPr marL="0" marR="0" algn="ctr">
                        <a:spcBef>
                          <a:spcPts val="0"/>
                        </a:spcBef>
                        <a:spcAft>
                          <a:spcPts val="0"/>
                        </a:spcAft>
                      </a:pPr>
                      <a:r>
                        <a:rPr lang="en-US" sz="1200" baseline="0" err="1">
                          <a:solidFill>
                            <a:srgbClr val="000000"/>
                          </a:solidFill>
                          <a:effectLst/>
                          <a:latin typeface="+mj-lt"/>
                          <a:ea typeface="Times New Roman"/>
                          <a:cs typeface="Calibri" panose="020F0502020204030204" pitchFamily="34" charset="0"/>
                        </a:rPr>
                        <a:t>hERG</a:t>
                      </a:r>
                      <a:r>
                        <a:rPr lang="en-US" sz="1200" baseline="0">
                          <a:solidFill>
                            <a:srgbClr val="000000"/>
                          </a:solidFill>
                          <a:effectLst/>
                          <a:latin typeface="+mj-lt"/>
                          <a:ea typeface="Times New Roman"/>
                          <a:cs typeface="Calibri" panose="020F0502020204030204" pitchFamily="34" charset="0"/>
                        </a:rPr>
                        <a:t> / [GLU, GAL] IC</a:t>
                      </a:r>
                      <a:r>
                        <a:rPr lang="en-US" sz="1200" baseline="-25000">
                          <a:solidFill>
                            <a:srgbClr val="000000"/>
                          </a:solidFill>
                          <a:effectLst/>
                          <a:latin typeface="+mj-lt"/>
                          <a:ea typeface="Times New Roman"/>
                          <a:cs typeface="Calibri" panose="020F0502020204030204" pitchFamily="34" charset="0"/>
                        </a:rPr>
                        <a:t>50 </a:t>
                      </a:r>
                      <a:r>
                        <a:rPr lang="en-US" sz="1200">
                          <a:solidFill>
                            <a:srgbClr val="000000"/>
                          </a:solidFill>
                          <a:effectLst/>
                          <a:latin typeface="+mj-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j-lt"/>
                          <a:ea typeface="Times New Roman"/>
                          <a:cs typeface="Calibri" panose="020F0502020204030204" pitchFamily="34" charset="0"/>
                        </a:rPr>
                        <a:t>µ</a:t>
                      </a:r>
                      <a:r>
                        <a:rPr lang="en-US" sz="1200">
                          <a:solidFill>
                            <a:srgbClr val="000000"/>
                          </a:solidFill>
                          <a:effectLst/>
                          <a:latin typeface="+mj-lt"/>
                          <a:ea typeface="Times New Roman"/>
                          <a:cs typeface="Calibri" panose="020F0502020204030204" pitchFamily="34" charset="0"/>
                        </a:rPr>
                        <a:t>M)</a:t>
                      </a:r>
                      <a:endParaRPr lang="en-US" sz="1200" baseline="-250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r>
                        <a:rPr lang="en-US" sz="1200" kern="1200">
                          <a:solidFill>
                            <a:srgbClr val="000000"/>
                          </a:solidFill>
                          <a:latin typeface="+mn-lt"/>
                          <a:ea typeface="+mn-ea"/>
                          <a:cs typeface="+mn-cs"/>
                        </a:rPr>
                        <a:t>MW / </a:t>
                      </a:r>
                      <a:r>
                        <a:rPr lang="en-US" sz="1200" kern="1200" err="1">
                          <a:solidFill>
                            <a:srgbClr val="000000"/>
                          </a:solidFill>
                          <a:latin typeface="+mn-lt"/>
                          <a:ea typeface="+mn-ea"/>
                          <a:cs typeface="+mn-cs"/>
                        </a:rPr>
                        <a:t>cLogP</a:t>
                      </a:r>
                      <a:r>
                        <a:rPr lang="en-US" sz="1200" kern="1200">
                          <a:solidFill>
                            <a:srgbClr val="000000"/>
                          </a:solidFill>
                          <a:latin typeface="+mn-lt"/>
                          <a:ea typeface="+mn-ea"/>
                          <a:cs typeface="+mn-cs"/>
                        </a:rPr>
                        <a:t> / PSA / </a:t>
                      </a:r>
                      <a:r>
                        <a:rPr lang="en-US" sz="1200" kern="1200" err="1">
                          <a:solidFill>
                            <a:srgbClr val="000000"/>
                          </a:solidFill>
                          <a:latin typeface="+mn-lt"/>
                          <a:ea typeface="+mn-ea"/>
                          <a:cs typeface="+mn-cs"/>
                        </a:rPr>
                        <a:t>pka</a:t>
                      </a:r>
                      <a:r>
                        <a:rPr lang="en-US" sz="1200" kern="1200">
                          <a:solidFill>
                            <a:srgbClr val="000000"/>
                          </a:solidFill>
                          <a:latin typeface="+mn-lt"/>
                          <a:ea typeface="+mn-ea"/>
                          <a:cs typeface="+mn-cs"/>
                        </a:rPr>
                        <a:t> / </a:t>
                      </a:r>
                      <a:r>
                        <a:rPr lang="en-US" sz="1200" kern="1200" err="1">
                          <a:solidFill>
                            <a:srgbClr val="000000"/>
                          </a:solidFill>
                          <a:latin typeface="+mn-lt"/>
                          <a:ea typeface="+mn-ea"/>
                          <a:cs typeface="+mn-cs"/>
                        </a:rPr>
                        <a:t>cnsMPO</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43745092"/>
                  </a:ext>
                </a:extLst>
              </a:tr>
            </a:tbl>
          </a:graphicData>
        </a:graphic>
      </p:graphicFrame>
      <p:graphicFrame>
        <p:nvGraphicFramePr>
          <p:cNvPr id="48" name="Table 18">
            <a:extLst>
              <a:ext uri="{FF2B5EF4-FFF2-40B4-BE49-F238E27FC236}">
                <a16:creationId xmlns:a16="http://schemas.microsoft.com/office/drawing/2014/main" id="{E52BCFAF-78C8-47D5-B4E8-030D8E9D45AE}"/>
              </a:ext>
            </a:extLst>
          </p:cNvPr>
          <p:cNvGraphicFramePr>
            <a:graphicFrameLocks noGrp="1"/>
          </p:cNvGraphicFramePr>
          <p:nvPr/>
        </p:nvGraphicFramePr>
        <p:xfrm>
          <a:off x="10138927" y="2624023"/>
          <a:ext cx="1820366" cy="3053080"/>
        </p:xfrm>
        <a:graphic>
          <a:graphicData uri="http://schemas.openxmlformats.org/drawingml/2006/table">
            <a:tbl>
              <a:tblPr firstRow="1" bandRow="1">
                <a:tableStyleId>{5C22544A-7EE6-4342-B048-85BDC9FD1C3A}</a:tableStyleId>
              </a:tblPr>
              <a:tblGrid>
                <a:gridCol w="1820366">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BIO-2174748</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algn="ctr"/>
                      <a:r>
                        <a:rPr lang="en-US" sz="1200" i="0" kern="1200">
                          <a:solidFill>
                            <a:srgbClr val="000000"/>
                          </a:solidFill>
                          <a:latin typeface="+mn-lt"/>
                          <a:ea typeface="+mn-ea"/>
                          <a:cs typeface="+mn-cs"/>
                        </a:rPr>
                        <a:t>In progress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5031623"/>
                  </a:ext>
                </a:extLst>
              </a:tr>
              <a:tr h="370840">
                <a:tc>
                  <a:txBody>
                    <a:bodyPr/>
                    <a:lstStyle/>
                    <a:p>
                      <a:pPr algn="ctr"/>
                      <a:r>
                        <a:rPr lang="en-US" sz="1200" i="0">
                          <a:solidFill>
                            <a:srgbClr val="000000"/>
                          </a:solidFill>
                          <a:latin typeface="+mj-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7313903"/>
                  </a:ext>
                </a:extLst>
              </a:tr>
              <a:tr h="370840">
                <a:tc>
                  <a:txBody>
                    <a:bodyPr/>
                    <a:lstStyle/>
                    <a:p>
                      <a:pPr algn="ctr"/>
                      <a:r>
                        <a:rPr lang="en-US" sz="1200" i="0" kern="1200">
                          <a:solidFill>
                            <a:srgbClr val="000000"/>
                          </a:solidFill>
                          <a:latin typeface="+mn-lt"/>
                          <a:ea typeface="+mn-ea"/>
                          <a:cs typeface="+mn-cs"/>
                        </a:rPr>
                        <a:t>&lt;10, &lt;5 / </a:t>
                      </a:r>
                      <a:r>
                        <a:rPr lang="en-US" sz="1200" i="0" kern="1200">
                          <a:solidFill>
                            <a:srgbClr val="FF0000"/>
                          </a:solidFill>
                          <a:latin typeface="+mn-lt"/>
                          <a:ea typeface="+mn-ea"/>
                          <a:cs typeface="+mn-cs"/>
                        </a:rPr>
                        <a:t>39</a:t>
                      </a:r>
                      <a:r>
                        <a:rPr lang="en-US" sz="1200" i="0" kern="1200">
                          <a:solidFill>
                            <a:srgbClr val="000000"/>
                          </a:solidFill>
                          <a:latin typeface="+mn-lt"/>
                          <a:ea typeface="+mn-ea"/>
                          <a:cs typeface="+mn-cs"/>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16 / </a:t>
                      </a:r>
                      <a:r>
                        <a:rPr lang="en-US" sz="1200" err="1">
                          <a:solidFill>
                            <a:srgbClr val="000000"/>
                          </a:solidFill>
                          <a:effectLst/>
                          <a:latin typeface="+mj-lt"/>
                          <a:ea typeface="Times New Roman"/>
                          <a:cs typeface="Calibri" panose="020F0502020204030204" pitchFamily="34" charset="0"/>
                        </a:rPr>
                        <a:t>nd</a:t>
                      </a:r>
                      <a:r>
                        <a:rPr lang="en-US" sz="1200">
                          <a:solidFill>
                            <a:srgbClr val="000000"/>
                          </a:solidFill>
                          <a:effectLst/>
                          <a:latin typeface="+mj-lt"/>
                          <a:ea typeface="Times New Roman"/>
                          <a:cs typeface="Calibri" panose="020F0502020204030204" pitchFamily="34" charset="0"/>
                        </a:rPr>
                        <a:t>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algn="ctr"/>
                      <a:r>
                        <a:rPr lang="en-US" sz="1200" kern="1200">
                          <a:solidFill>
                            <a:srgbClr val="000000"/>
                          </a:solidFill>
                          <a:latin typeface="+mn-lt"/>
                          <a:ea typeface="+mn-ea"/>
                          <a:cs typeface="+mn-cs"/>
                        </a:rPr>
                        <a:t>150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r>
                        <a:rPr lang="en-US" sz="1200" kern="1200">
                          <a:solidFill>
                            <a:srgbClr val="000000"/>
                          </a:solidFill>
                          <a:latin typeface="+mn-lt"/>
                          <a:ea typeface="+mn-ea"/>
                          <a:cs typeface="+mn-cs"/>
                        </a:rPr>
                        <a:t>2.1 / </a:t>
                      </a:r>
                      <a:r>
                        <a:rPr lang="en-US" sz="1200" i="0" kern="1200">
                          <a:solidFill>
                            <a:srgbClr val="000000"/>
                          </a:solidFill>
                          <a:latin typeface="+mn-lt"/>
                          <a:ea typeface="+mn-ea"/>
                          <a:cs typeface="+mn-cs"/>
                        </a:rPr>
                        <a:t>[0.01, 0.9]</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2443745092"/>
                  </a:ext>
                </a:extLst>
              </a:tr>
              <a:tr h="370840">
                <a:tc>
                  <a:txBody>
                    <a:bodyPr/>
                    <a:lstStyle/>
                    <a:p>
                      <a:pPr algn="ctr"/>
                      <a:r>
                        <a:rPr lang="en-US" sz="1200" kern="1200">
                          <a:solidFill>
                            <a:srgbClr val="000000"/>
                          </a:solidFill>
                          <a:latin typeface="+mn-lt"/>
                          <a:ea typeface="+mn-ea"/>
                          <a:cs typeface="+mn-cs"/>
                        </a:rPr>
                        <a:t>365 / 2.8 / 68 / 9.7 / 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178295690"/>
                  </a:ext>
                </a:extLst>
              </a:tr>
            </a:tbl>
          </a:graphicData>
        </a:graphic>
      </p:graphicFrame>
      <p:graphicFrame>
        <p:nvGraphicFramePr>
          <p:cNvPr id="49" name="Table 18">
            <a:extLst>
              <a:ext uri="{FF2B5EF4-FFF2-40B4-BE49-F238E27FC236}">
                <a16:creationId xmlns:a16="http://schemas.microsoft.com/office/drawing/2014/main" id="{F598E240-8D72-44D5-98A2-7D5AE922AFBA}"/>
              </a:ext>
            </a:extLst>
          </p:cNvPr>
          <p:cNvGraphicFramePr>
            <a:graphicFrameLocks noGrp="1"/>
          </p:cNvGraphicFramePr>
          <p:nvPr>
            <p:extLst>
              <p:ext uri="{D42A27DB-BD31-4B8C-83A1-F6EECF244321}">
                <p14:modId xmlns:p14="http://schemas.microsoft.com/office/powerpoint/2010/main" val="1938941507"/>
              </p:ext>
            </p:extLst>
          </p:nvPr>
        </p:nvGraphicFramePr>
        <p:xfrm>
          <a:off x="5365161" y="2624023"/>
          <a:ext cx="1820366" cy="3053080"/>
        </p:xfrm>
        <a:graphic>
          <a:graphicData uri="http://schemas.openxmlformats.org/drawingml/2006/table">
            <a:tbl>
              <a:tblPr firstRow="1" bandRow="1">
                <a:tableStyleId>{5C22544A-7EE6-4342-B048-85BDC9FD1C3A}</a:tableStyleId>
              </a:tblPr>
              <a:tblGrid>
                <a:gridCol w="1820366">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BIO-2176866</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a:solidFill>
                            <a:srgbClr val="000000"/>
                          </a:solidFill>
                          <a:effectLst/>
                          <a:latin typeface="+mj-lt"/>
                          <a:ea typeface="Times New Roman"/>
                          <a:cs typeface="Calibri" panose="020F0502020204030204" pitchFamily="34" charset="0"/>
                        </a:rPr>
                        <a:t>50 </a:t>
                      </a:r>
                      <a:r>
                        <a:rPr lang="en-US" sz="1200" b="0" err="1">
                          <a:solidFill>
                            <a:srgbClr val="000000"/>
                          </a:solidFill>
                          <a:effectLst/>
                          <a:latin typeface="+mj-lt"/>
                          <a:ea typeface="Times New Roman"/>
                          <a:cs typeface="Calibri" panose="020F0502020204030204" pitchFamily="34" charset="0"/>
                        </a:rPr>
                        <a:t>nM</a:t>
                      </a:r>
                      <a:r>
                        <a:rPr lang="en-US" sz="1200" b="0">
                          <a:solidFill>
                            <a:srgbClr val="000000"/>
                          </a:solidFill>
                          <a:effectLst/>
                          <a:latin typeface="+mj-lt"/>
                          <a:ea typeface="Times New Roman"/>
                          <a:cs typeface="Calibri" panose="020F0502020204030204" pitchFamily="34" charset="0"/>
                        </a:rPr>
                        <a:t> /76 </a:t>
                      </a:r>
                      <a:r>
                        <a:rPr lang="en-US" sz="1200" b="0" err="1">
                          <a:solidFill>
                            <a:srgbClr val="000000"/>
                          </a:solidFill>
                          <a:effectLst/>
                          <a:latin typeface="+mj-lt"/>
                          <a:ea typeface="Times New Roman"/>
                          <a:cs typeface="Calibri" panose="020F0502020204030204" pitchFamily="34" charset="0"/>
                        </a:rPr>
                        <a:t>nM</a:t>
                      </a:r>
                      <a:endParaRPr lang="en-US" sz="120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726 </a:t>
                      </a:r>
                      <a:r>
                        <a:rPr lang="en-US" sz="1200" i="0" kern="1200" err="1">
                          <a:solidFill>
                            <a:srgbClr val="000000"/>
                          </a:solidFill>
                          <a:latin typeface="+mn-lt"/>
                          <a:ea typeface="+mn-ea"/>
                          <a:cs typeface="+mn-cs"/>
                        </a:rPr>
                        <a:t>nM</a:t>
                      </a:r>
                      <a:r>
                        <a:rPr lang="en-US" sz="1200" i="0" kern="1200">
                          <a:solidFill>
                            <a:srgbClr val="000000"/>
                          </a:solidFill>
                          <a:latin typeface="+mn-lt"/>
                          <a:ea typeface="+mn-ea"/>
                          <a:cs typeface="+mn-cs"/>
                        </a:rPr>
                        <a:t> (10x HTT)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208209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mj-lt"/>
                          <a:ea typeface="Times New Roman"/>
                          <a:cs typeface="Calibri" panose="020F0502020204030204" pitchFamily="34" charset="0"/>
                        </a:rPr>
                        <a:t>&lt;10, 4 / </a:t>
                      </a:r>
                      <a:r>
                        <a:rPr lang="en-US" sz="1200" kern="1200">
                          <a:solidFill>
                            <a:srgbClr val="000000"/>
                          </a:solidFill>
                          <a:effectLst/>
                          <a:latin typeface="+mn-lt"/>
                          <a:ea typeface="Times New Roman"/>
                          <a:cs typeface="Calibri" panose="020F0502020204030204" pitchFamily="34" charset="0"/>
                        </a:rPr>
                        <a:t>&lt;10, &lt;5</a:t>
                      </a:r>
                      <a:endParaRPr lang="en-US" sz="12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1">
                          <a:solidFill>
                            <a:srgbClr val="000000"/>
                          </a:solidFill>
                          <a:effectLst/>
                          <a:latin typeface="+mj-lt"/>
                          <a:ea typeface="Times New Roman"/>
                          <a:cs typeface="Calibri" panose="020F0502020204030204" pitchFamily="34" charset="0"/>
                        </a:rPr>
                        <a:t>1.2 / 1.3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768221854"/>
                  </a:ext>
                </a:extLst>
              </a:tr>
              <a:tr h="370840">
                <a:tc>
                  <a:txBody>
                    <a:bodyPr/>
                    <a:lstStyle/>
                    <a:p>
                      <a:pPr algn="ctr"/>
                      <a:r>
                        <a:rPr lang="en-US" sz="1200">
                          <a:solidFill>
                            <a:srgbClr val="000000"/>
                          </a:solidFill>
                          <a:latin typeface="+mj-lt"/>
                        </a:rPr>
                        <a:t>29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r>
                        <a:rPr lang="en-US" sz="1200">
                          <a:solidFill>
                            <a:srgbClr val="000000"/>
                          </a:solidFill>
                          <a:latin typeface="+mj-lt"/>
                        </a:rPr>
                        <a:t>&gt;30 / </a:t>
                      </a:r>
                      <a:r>
                        <a:rPr lang="en-US" sz="1200" i="0" kern="1200">
                          <a:solidFill>
                            <a:srgbClr val="000000"/>
                          </a:solidFill>
                          <a:latin typeface="+mn-lt"/>
                          <a:ea typeface="+mn-ea"/>
                          <a:cs typeface="+mn-cs"/>
                        </a:rPr>
                        <a:t>[2.7, 5.9]</a:t>
                      </a:r>
                      <a:endParaRPr lang="en-US" sz="1200" i="1">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43745092"/>
                  </a:ext>
                </a:extLst>
              </a:tr>
              <a:tr h="370840">
                <a:tc>
                  <a:txBody>
                    <a:bodyPr/>
                    <a:lstStyle/>
                    <a:p>
                      <a:pPr algn="ctr"/>
                      <a:r>
                        <a:rPr lang="en-US" sz="1200">
                          <a:solidFill>
                            <a:srgbClr val="000000"/>
                          </a:solidFill>
                          <a:latin typeface="+mj-lt"/>
                        </a:rPr>
                        <a:t>364 / 2.9 / 71 / 9.2 / 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882653485"/>
                  </a:ext>
                </a:extLst>
              </a:tr>
            </a:tbl>
          </a:graphicData>
        </a:graphic>
      </p:graphicFrame>
      <p:graphicFrame>
        <p:nvGraphicFramePr>
          <p:cNvPr id="50" name="Object 49">
            <a:extLst>
              <a:ext uri="{FF2B5EF4-FFF2-40B4-BE49-F238E27FC236}">
                <a16:creationId xmlns:a16="http://schemas.microsoft.com/office/drawing/2014/main" id="{48F41581-C65D-424D-9C0E-AAD22E3E06F0}"/>
              </a:ext>
            </a:extLst>
          </p:cNvPr>
          <p:cNvGraphicFramePr>
            <a:graphicFrameLocks noChangeAspect="1"/>
          </p:cNvGraphicFramePr>
          <p:nvPr/>
        </p:nvGraphicFramePr>
        <p:xfrm>
          <a:off x="5137225" y="1174473"/>
          <a:ext cx="2262188" cy="1101725"/>
        </p:xfrm>
        <a:graphic>
          <a:graphicData uri="http://schemas.openxmlformats.org/presentationml/2006/ole">
            <mc:AlternateContent xmlns:mc="http://schemas.openxmlformats.org/markup-compatibility/2006">
              <mc:Choice xmlns:v="urn:schemas-microsoft-com:vml" Requires="v">
                <p:oleObj spid="_x0000_s195593" name="CS ChemDraw Drawing" r:id="rId7" imgW="2262826" imgH="1101716" progId="ChemDraw.Document.6.0">
                  <p:embed/>
                </p:oleObj>
              </mc:Choice>
              <mc:Fallback>
                <p:oleObj name="CS ChemDraw Drawing" r:id="rId7" imgW="2262826" imgH="1101716" progId="ChemDraw.Document.6.0">
                  <p:embed/>
                  <p:pic>
                    <p:nvPicPr>
                      <p:cNvPr id="50" name="Object 49">
                        <a:extLst>
                          <a:ext uri="{FF2B5EF4-FFF2-40B4-BE49-F238E27FC236}">
                            <a16:creationId xmlns:a16="http://schemas.microsoft.com/office/drawing/2014/main" id="{48F41581-C65D-424D-9C0E-AAD22E3E06F0}"/>
                          </a:ext>
                        </a:extLst>
                      </p:cNvPr>
                      <p:cNvPicPr/>
                      <p:nvPr/>
                    </p:nvPicPr>
                    <p:blipFill>
                      <a:blip r:embed="rId8"/>
                      <a:stretch>
                        <a:fillRect/>
                      </a:stretch>
                    </p:blipFill>
                    <p:spPr>
                      <a:xfrm>
                        <a:off x="5137225" y="1174473"/>
                        <a:ext cx="2262188" cy="1101725"/>
                      </a:xfrm>
                      <a:prstGeom prst="rect">
                        <a:avLst/>
                      </a:prstGeom>
                    </p:spPr>
                  </p:pic>
                </p:oleObj>
              </mc:Fallback>
            </mc:AlternateContent>
          </a:graphicData>
        </a:graphic>
      </p:graphicFrame>
      <p:graphicFrame>
        <p:nvGraphicFramePr>
          <p:cNvPr id="51" name="Object 50">
            <a:extLst>
              <a:ext uri="{FF2B5EF4-FFF2-40B4-BE49-F238E27FC236}">
                <a16:creationId xmlns:a16="http://schemas.microsoft.com/office/drawing/2014/main" id="{B8B87E71-86E1-42D0-9D16-E83972F4152D}"/>
              </a:ext>
            </a:extLst>
          </p:cNvPr>
          <p:cNvGraphicFramePr>
            <a:graphicFrameLocks noChangeAspect="1"/>
          </p:cNvGraphicFramePr>
          <p:nvPr/>
        </p:nvGraphicFramePr>
        <p:xfrm>
          <a:off x="7639050" y="1174277"/>
          <a:ext cx="2292350" cy="1109662"/>
        </p:xfrm>
        <a:graphic>
          <a:graphicData uri="http://schemas.openxmlformats.org/presentationml/2006/ole">
            <mc:AlternateContent xmlns:mc="http://schemas.openxmlformats.org/markup-compatibility/2006">
              <mc:Choice xmlns:v="urn:schemas-microsoft-com:vml" Requires="v">
                <p:oleObj spid="_x0000_s195594" name="CS ChemDraw Drawing" r:id="rId9" imgW="2291928" imgH="1109270" progId="ChemDraw.Document.6.0">
                  <p:embed/>
                </p:oleObj>
              </mc:Choice>
              <mc:Fallback>
                <p:oleObj name="CS ChemDraw Drawing" r:id="rId9" imgW="2291928" imgH="1109270" progId="ChemDraw.Document.6.0">
                  <p:embed/>
                  <p:pic>
                    <p:nvPicPr>
                      <p:cNvPr id="51" name="Object 50">
                        <a:extLst>
                          <a:ext uri="{FF2B5EF4-FFF2-40B4-BE49-F238E27FC236}">
                            <a16:creationId xmlns:a16="http://schemas.microsoft.com/office/drawing/2014/main" id="{B8B87E71-86E1-42D0-9D16-E83972F4152D}"/>
                          </a:ext>
                        </a:extLst>
                      </p:cNvPr>
                      <p:cNvPicPr/>
                      <p:nvPr/>
                    </p:nvPicPr>
                    <p:blipFill>
                      <a:blip r:embed="rId10"/>
                      <a:stretch>
                        <a:fillRect/>
                      </a:stretch>
                    </p:blipFill>
                    <p:spPr>
                      <a:xfrm>
                        <a:off x="7639050" y="1174277"/>
                        <a:ext cx="2292350" cy="1109662"/>
                      </a:xfrm>
                      <a:prstGeom prst="rect">
                        <a:avLst/>
                      </a:prstGeom>
                    </p:spPr>
                  </p:pic>
                </p:oleObj>
              </mc:Fallback>
            </mc:AlternateContent>
          </a:graphicData>
        </a:graphic>
      </p:graphicFrame>
      <p:graphicFrame>
        <p:nvGraphicFramePr>
          <p:cNvPr id="52" name="Table 18">
            <a:extLst>
              <a:ext uri="{FF2B5EF4-FFF2-40B4-BE49-F238E27FC236}">
                <a16:creationId xmlns:a16="http://schemas.microsoft.com/office/drawing/2014/main" id="{1879B5A4-E7D3-4300-9DAC-E052C2EEDFA4}"/>
              </a:ext>
            </a:extLst>
          </p:cNvPr>
          <p:cNvGraphicFramePr>
            <a:graphicFrameLocks noGrp="1"/>
          </p:cNvGraphicFramePr>
          <p:nvPr/>
        </p:nvGraphicFramePr>
        <p:xfrm>
          <a:off x="7820163" y="2624023"/>
          <a:ext cx="1820367" cy="3053080"/>
        </p:xfrm>
        <a:graphic>
          <a:graphicData uri="http://schemas.openxmlformats.org/drawingml/2006/table">
            <a:tbl>
              <a:tblPr firstRow="1" bandRow="1">
                <a:tableStyleId>{5C22544A-7EE6-4342-B048-85BDC9FD1C3A}</a:tableStyleId>
              </a:tblPr>
              <a:tblGrid>
                <a:gridCol w="1820367">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BIO-2185962</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algn="ctr"/>
                      <a:r>
                        <a:rPr lang="en-US" sz="1200" i="0" kern="1200">
                          <a:solidFill>
                            <a:srgbClr val="000000"/>
                          </a:solidFill>
                          <a:latin typeface="+mn-lt"/>
                          <a:ea typeface="+mn-ea"/>
                          <a:cs typeface="+mn-cs"/>
                        </a:rPr>
                        <a:t>xx </a:t>
                      </a:r>
                      <a:r>
                        <a:rPr lang="en-US" sz="1200" i="0" kern="1200" err="1">
                          <a:solidFill>
                            <a:srgbClr val="000000"/>
                          </a:solidFill>
                          <a:latin typeface="+mn-lt"/>
                          <a:ea typeface="+mn-ea"/>
                          <a:cs typeface="+mn-cs"/>
                        </a:rPr>
                        <a:t>nM</a:t>
                      </a:r>
                      <a:endParaRPr lang="en-US" sz="1200" i="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265031623"/>
                  </a:ext>
                </a:extLst>
              </a:tr>
              <a:tr h="370840">
                <a:tc>
                  <a:txBody>
                    <a:bodyPr/>
                    <a:lstStyle/>
                    <a:p>
                      <a:pPr algn="ctr"/>
                      <a:r>
                        <a:rPr lang="en-US" sz="1200" i="0">
                          <a:solidFill>
                            <a:srgbClr val="000000"/>
                          </a:solidFill>
                          <a:latin typeface="+mj-l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675472"/>
                  </a:ext>
                </a:extLst>
              </a:tr>
              <a:tr h="370840">
                <a:tc>
                  <a:txBody>
                    <a:bodyPr/>
                    <a:lstStyle/>
                    <a:p>
                      <a:pPr algn="ctr"/>
                      <a:r>
                        <a:rPr lang="en-US" sz="1200" i="0" kern="1200">
                          <a:solidFill>
                            <a:srgbClr val="000000"/>
                          </a:solidFill>
                          <a:latin typeface="+mn-lt"/>
                          <a:ea typeface="+mn-ea"/>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42908118"/>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200">
                        <a:solidFill>
                          <a:srgbClr val="000000"/>
                        </a:solidFill>
                        <a:effectLst/>
                        <a:latin typeface="+mj-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algn="ct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917739892"/>
                  </a:ext>
                </a:extLst>
              </a:tr>
              <a:tr h="370840">
                <a:tc>
                  <a:txBody>
                    <a:bodyPr/>
                    <a:lstStyle/>
                    <a:p>
                      <a:pPr algn="ct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443745092"/>
                  </a:ext>
                </a:extLst>
              </a:tr>
              <a:tr h="370840">
                <a:tc>
                  <a:txBody>
                    <a:bodyPr/>
                    <a:lstStyle/>
                    <a:p>
                      <a:pPr algn="ct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882653485"/>
                  </a:ext>
                </a:extLst>
              </a:tr>
            </a:tbl>
          </a:graphicData>
        </a:graphic>
      </p:graphicFrame>
      <p:graphicFrame>
        <p:nvGraphicFramePr>
          <p:cNvPr id="53" name="Object 52">
            <a:extLst>
              <a:ext uri="{FF2B5EF4-FFF2-40B4-BE49-F238E27FC236}">
                <a16:creationId xmlns:a16="http://schemas.microsoft.com/office/drawing/2014/main" id="{0E7708BE-B185-4D8F-B772-3713829C9915}"/>
              </a:ext>
            </a:extLst>
          </p:cNvPr>
          <p:cNvGraphicFramePr>
            <a:graphicFrameLocks noChangeAspect="1"/>
          </p:cNvGraphicFramePr>
          <p:nvPr/>
        </p:nvGraphicFramePr>
        <p:xfrm>
          <a:off x="2573338" y="1204439"/>
          <a:ext cx="2266950" cy="1098550"/>
        </p:xfrm>
        <a:graphic>
          <a:graphicData uri="http://schemas.openxmlformats.org/presentationml/2006/ole">
            <mc:AlternateContent xmlns:mc="http://schemas.openxmlformats.org/markup-compatibility/2006">
              <mc:Choice xmlns:v="urn:schemas-microsoft-com:vml" Requires="v">
                <p:oleObj spid="_x0000_s195595" name="CS ChemDraw Drawing" r:id="rId11" imgW="2265700" imgH="1098479" progId="ChemDraw.Document.6.0">
                  <p:embed/>
                </p:oleObj>
              </mc:Choice>
              <mc:Fallback>
                <p:oleObj name="CS ChemDraw Drawing" r:id="rId11" imgW="2265700" imgH="1098479" progId="ChemDraw.Document.6.0">
                  <p:embed/>
                  <p:pic>
                    <p:nvPicPr>
                      <p:cNvPr id="53" name="Object 52">
                        <a:extLst>
                          <a:ext uri="{FF2B5EF4-FFF2-40B4-BE49-F238E27FC236}">
                            <a16:creationId xmlns:a16="http://schemas.microsoft.com/office/drawing/2014/main" id="{0E7708BE-B185-4D8F-B772-3713829C9915}"/>
                          </a:ext>
                        </a:extLst>
                      </p:cNvPr>
                      <p:cNvPicPr/>
                      <p:nvPr/>
                    </p:nvPicPr>
                    <p:blipFill>
                      <a:blip r:embed="rId12"/>
                      <a:stretch>
                        <a:fillRect/>
                      </a:stretch>
                    </p:blipFill>
                    <p:spPr>
                      <a:xfrm>
                        <a:off x="2573338" y="1204439"/>
                        <a:ext cx="2266950" cy="1098550"/>
                      </a:xfrm>
                      <a:prstGeom prst="rect">
                        <a:avLst/>
                      </a:prstGeom>
                    </p:spPr>
                  </p:pic>
                </p:oleObj>
              </mc:Fallback>
            </mc:AlternateContent>
          </a:graphicData>
        </a:graphic>
      </p:graphicFrame>
      <p:graphicFrame>
        <p:nvGraphicFramePr>
          <p:cNvPr id="54" name="Object 53">
            <a:extLst>
              <a:ext uri="{FF2B5EF4-FFF2-40B4-BE49-F238E27FC236}">
                <a16:creationId xmlns:a16="http://schemas.microsoft.com/office/drawing/2014/main" id="{496AFF63-4E9B-4782-9A0F-3F607E58BB83}"/>
              </a:ext>
            </a:extLst>
          </p:cNvPr>
          <p:cNvGraphicFramePr>
            <a:graphicFrameLocks noChangeAspect="1"/>
          </p:cNvGraphicFramePr>
          <p:nvPr/>
        </p:nvGraphicFramePr>
        <p:xfrm>
          <a:off x="9898062" y="1183998"/>
          <a:ext cx="2293938" cy="1111250"/>
        </p:xfrm>
        <a:graphic>
          <a:graphicData uri="http://schemas.openxmlformats.org/presentationml/2006/ole">
            <mc:AlternateContent xmlns:mc="http://schemas.openxmlformats.org/markup-compatibility/2006">
              <mc:Choice xmlns:v="urn:schemas-microsoft-com:vml" Requires="v">
                <p:oleObj spid="_x0000_s195596" name="CS ChemDraw Drawing" r:id="rId13" imgW="2293516" imgH="1110996" progId="ChemDraw.Document.6.0">
                  <p:embed/>
                </p:oleObj>
              </mc:Choice>
              <mc:Fallback>
                <p:oleObj name="CS ChemDraw Drawing" r:id="rId13" imgW="2293516" imgH="1110996" progId="ChemDraw.Document.6.0">
                  <p:embed/>
                  <p:pic>
                    <p:nvPicPr>
                      <p:cNvPr id="54" name="Object 53">
                        <a:extLst>
                          <a:ext uri="{FF2B5EF4-FFF2-40B4-BE49-F238E27FC236}">
                            <a16:creationId xmlns:a16="http://schemas.microsoft.com/office/drawing/2014/main" id="{496AFF63-4E9B-4782-9A0F-3F607E58BB83}"/>
                          </a:ext>
                        </a:extLst>
                      </p:cNvPr>
                      <p:cNvPicPr/>
                      <p:nvPr/>
                    </p:nvPicPr>
                    <p:blipFill>
                      <a:blip r:embed="rId14"/>
                      <a:stretch>
                        <a:fillRect/>
                      </a:stretch>
                    </p:blipFill>
                    <p:spPr>
                      <a:xfrm>
                        <a:off x="9898062" y="1183998"/>
                        <a:ext cx="2293938" cy="1111250"/>
                      </a:xfrm>
                      <a:prstGeom prst="rect">
                        <a:avLst/>
                      </a:prstGeom>
                    </p:spPr>
                  </p:pic>
                </p:oleObj>
              </mc:Fallback>
            </mc:AlternateContent>
          </a:graphicData>
        </a:graphic>
      </p:graphicFrame>
      <p:sp>
        <p:nvSpPr>
          <p:cNvPr id="56" name="Rectangle: Rounded Corners 31">
            <a:extLst>
              <a:ext uri="{FF2B5EF4-FFF2-40B4-BE49-F238E27FC236}">
                <a16:creationId xmlns:a16="http://schemas.microsoft.com/office/drawing/2014/main" id="{CD6B6F1F-306E-46D6-8DE3-E243C8AAFE93}"/>
              </a:ext>
            </a:extLst>
          </p:cNvPr>
          <p:cNvSpPr/>
          <p:nvPr/>
        </p:nvSpPr>
        <p:spPr>
          <a:xfrm>
            <a:off x="5361577" y="4929152"/>
            <a:ext cx="1820365" cy="366386"/>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79796D66-D8D4-4B2A-8E6A-EBDF6C6DF4B6}"/>
              </a:ext>
            </a:extLst>
          </p:cNvPr>
          <p:cNvSpPr/>
          <p:nvPr/>
        </p:nvSpPr>
        <p:spPr>
          <a:xfrm>
            <a:off x="5167781" y="6027348"/>
            <a:ext cx="2162773" cy="646331"/>
          </a:xfrm>
          <a:prstGeom prst="rect">
            <a:avLst/>
          </a:prstGeom>
        </p:spPr>
        <p:txBody>
          <a:bodyPr wrap="none">
            <a:spAutoFit/>
          </a:bodyPr>
          <a:lstStyle/>
          <a:p>
            <a:pPr algn="ctr"/>
            <a:r>
              <a:rPr lang="en-US" sz="1200" b="1">
                <a:latin typeface="Arial" panose="020B0604020202020204" pitchFamily="34" charset="0"/>
              </a:rPr>
              <a:t>Benzimidazole </a:t>
            </a:r>
          </a:p>
          <a:p>
            <a:pPr algn="ctr"/>
            <a:r>
              <a:rPr lang="en-US" sz="1200" b="1">
                <a:latin typeface="Arial" panose="020B0604020202020204" pitchFamily="34" charset="0"/>
              </a:rPr>
              <a:t>analog formation</a:t>
            </a:r>
          </a:p>
          <a:p>
            <a:pPr algn="ctr"/>
            <a:r>
              <a:rPr lang="en-US" sz="1200" b="1">
                <a:latin typeface="Arial" panose="020B0604020202020204" pitchFamily="34" charset="0"/>
              </a:rPr>
              <a:t>in progress (focus on LHS)</a:t>
            </a:r>
          </a:p>
        </p:txBody>
      </p:sp>
      <p:sp>
        <p:nvSpPr>
          <p:cNvPr id="60" name="Rectangle 59">
            <a:extLst>
              <a:ext uri="{FF2B5EF4-FFF2-40B4-BE49-F238E27FC236}">
                <a16:creationId xmlns:a16="http://schemas.microsoft.com/office/drawing/2014/main" id="{AB144A05-F80F-4580-B6A5-AC7F79873473}"/>
              </a:ext>
            </a:extLst>
          </p:cNvPr>
          <p:cNvSpPr/>
          <p:nvPr/>
        </p:nvSpPr>
        <p:spPr>
          <a:xfrm>
            <a:off x="8009213" y="6119680"/>
            <a:ext cx="3777698" cy="276999"/>
          </a:xfrm>
          <a:prstGeom prst="rect">
            <a:avLst/>
          </a:prstGeom>
        </p:spPr>
        <p:txBody>
          <a:bodyPr wrap="square">
            <a:spAutoFit/>
          </a:bodyPr>
          <a:lstStyle/>
          <a:p>
            <a:pPr algn="ctr"/>
            <a:r>
              <a:rPr lang="en-US" sz="1200" b="1" i="1">
                <a:latin typeface="Arial" panose="020B0604020202020204" pitchFamily="34" charset="0"/>
              </a:rPr>
              <a:t>N</a:t>
            </a:r>
            <a:r>
              <a:rPr lang="en-US" sz="1200" b="1">
                <a:latin typeface="Arial" panose="020B0604020202020204" pitchFamily="34" charset="0"/>
              </a:rPr>
              <a:t>-linked LHS amines are in progress via </a:t>
            </a:r>
            <a:r>
              <a:rPr lang="en-US" sz="1200" b="1" err="1">
                <a:latin typeface="Arial" panose="020B0604020202020204" pitchFamily="34" charset="0"/>
              </a:rPr>
              <a:t>S</a:t>
            </a:r>
            <a:r>
              <a:rPr lang="en-US" sz="1200" b="1" baseline="-25000" err="1">
                <a:latin typeface="Arial" panose="020B0604020202020204" pitchFamily="34" charset="0"/>
              </a:rPr>
              <a:t>N</a:t>
            </a:r>
            <a:r>
              <a:rPr lang="en-US" sz="1200" b="1" err="1">
                <a:latin typeface="Arial" panose="020B0604020202020204" pitchFamily="34" charset="0"/>
              </a:rPr>
              <a:t>Ar</a:t>
            </a:r>
            <a:endParaRPr lang="en-US" sz="1200" b="1">
              <a:latin typeface="Arial" panose="020B0604020202020204" pitchFamily="34" charset="0"/>
            </a:endParaRPr>
          </a:p>
        </p:txBody>
      </p:sp>
      <p:sp>
        <p:nvSpPr>
          <p:cNvPr id="63" name="Rectangle: Rounded Corners 31">
            <a:extLst>
              <a:ext uri="{FF2B5EF4-FFF2-40B4-BE49-F238E27FC236}">
                <a16:creationId xmlns:a16="http://schemas.microsoft.com/office/drawing/2014/main" id="{7326FFE8-6AC3-44E1-AEE3-0E05E6691828}"/>
              </a:ext>
            </a:extLst>
          </p:cNvPr>
          <p:cNvSpPr/>
          <p:nvPr/>
        </p:nvSpPr>
        <p:spPr>
          <a:xfrm>
            <a:off x="5367014" y="4197793"/>
            <a:ext cx="1820365" cy="366386"/>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361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457200" marR="0" lvl="0" indent="0" algn="ctr" defTabSz="9144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Thienopyridine scaffold has striking selectivity over FOXM1 &amp; MADD</a:t>
            </a:r>
          </a:p>
        </p:txBody>
      </p:sp>
      <p:sp>
        <p:nvSpPr>
          <p:cNvPr id="21" name="Rectangle: Rounded Corners 20">
            <a:extLst>
              <a:ext uri="{FF2B5EF4-FFF2-40B4-BE49-F238E27FC236}">
                <a16:creationId xmlns:a16="http://schemas.microsoft.com/office/drawing/2014/main" id="{77666ECF-DB4E-4B39-AFE9-8F85B4431DFE}"/>
              </a:ext>
            </a:extLst>
          </p:cNvPr>
          <p:cNvSpPr/>
          <p:nvPr/>
        </p:nvSpPr>
        <p:spPr>
          <a:xfrm>
            <a:off x="9203158" y="1144658"/>
            <a:ext cx="824436" cy="768385"/>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Rectangle: Rounded Corners 21">
            <a:extLst>
              <a:ext uri="{FF2B5EF4-FFF2-40B4-BE49-F238E27FC236}">
                <a16:creationId xmlns:a16="http://schemas.microsoft.com/office/drawing/2014/main" id="{06933D5B-8A63-4236-BEEF-B5AC5FEF7D53}"/>
              </a:ext>
            </a:extLst>
          </p:cNvPr>
          <p:cNvSpPr/>
          <p:nvPr/>
        </p:nvSpPr>
        <p:spPr>
          <a:xfrm>
            <a:off x="3929344" y="1213306"/>
            <a:ext cx="1000524" cy="955719"/>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23" name="Object 22">
            <a:extLst>
              <a:ext uri="{FF2B5EF4-FFF2-40B4-BE49-F238E27FC236}">
                <a16:creationId xmlns:a16="http://schemas.microsoft.com/office/drawing/2014/main" id="{F2F98026-66E5-420E-A32C-8A764C44CF69}"/>
              </a:ext>
            </a:extLst>
          </p:cNvPr>
          <p:cNvGraphicFramePr>
            <a:graphicFrameLocks noChangeAspect="1"/>
          </p:cNvGraphicFramePr>
          <p:nvPr/>
        </p:nvGraphicFramePr>
        <p:xfrm>
          <a:off x="3967204" y="3325384"/>
          <a:ext cx="44450" cy="44450"/>
        </p:xfrm>
        <a:graphic>
          <a:graphicData uri="http://schemas.openxmlformats.org/presentationml/2006/ole">
            <mc:AlternateContent xmlns:mc="http://schemas.openxmlformats.org/markup-compatibility/2006">
              <mc:Choice xmlns:v="urn:schemas-microsoft-com:vml" Requires="v">
                <p:oleObj spid="_x0000_s197638" name="CS ChemDraw Drawing" r:id="rId4" imgW="42411" imgH="42390" progId="ChemDraw.Document.6.0">
                  <p:embed/>
                </p:oleObj>
              </mc:Choice>
              <mc:Fallback>
                <p:oleObj name="CS ChemDraw Drawing" r:id="rId4" imgW="42411" imgH="42390" progId="ChemDraw.Document.6.0">
                  <p:embed/>
                  <p:pic>
                    <p:nvPicPr>
                      <p:cNvPr id="23" name="Object 22">
                        <a:extLst>
                          <a:ext uri="{FF2B5EF4-FFF2-40B4-BE49-F238E27FC236}">
                            <a16:creationId xmlns:a16="http://schemas.microsoft.com/office/drawing/2014/main" id="{F2F98026-66E5-420E-A32C-8A764C44CF69}"/>
                          </a:ext>
                        </a:extLst>
                      </p:cNvPr>
                      <p:cNvPicPr>
                        <a:picLocks noChangeAspect="1" noChangeArrowheads="1"/>
                      </p:cNvPicPr>
                      <p:nvPr/>
                    </p:nvPicPr>
                    <p:blipFill>
                      <a:blip r:embed="rId5"/>
                      <a:srcRect/>
                      <a:stretch>
                        <a:fillRect/>
                      </a:stretch>
                    </p:blipFill>
                    <p:spPr bwMode="auto">
                      <a:xfrm>
                        <a:off x="3967204" y="3325384"/>
                        <a:ext cx="44450" cy="44450"/>
                      </a:xfrm>
                      <a:prstGeom prst="rect">
                        <a:avLst/>
                      </a:prstGeom>
                      <a:noFill/>
                      <a:ln>
                        <a:noFill/>
                      </a:ln>
                    </p:spPr>
                  </p:pic>
                </p:oleObj>
              </mc:Fallback>
            </mc:AlternateContent>
          </a:graphicData>
        </a:graphic>
      </p:graphicFrame>
      <p:graphicFrame>
        <p:nvGraphicFramePr>
          <p:cNvPr id="24" name="Table 18">
            <a:extLst>
              <a:ext uri="{FF2B5EF4-FFF2-40B4-BE49-F238E27FC236}">
                <a16:creationId xmlns:a16="http://schemas.microsoft.com/office/drawing/2014/main" id="{E08F61F4-2AE2-449F-9D76-1556BE9BFE52}"/>
              </a:ext>
            </a:extLst>
          </p:cNvPr>
          <p:cNvGraphicFramePr>
            <a:graphicFrameLocks noGrp="1"/>
          </p:cNvGraphicFramePr>
          <p:nvPr/>
        </p:nvGraphicFramePr>
        <p:xfrm>
          <a:off x="181500" y="2419954"/>
          <a:ext cx="4704477" cy="2128520"/>
        </p:xfrm>
        <a:graphic>
          <a:graphicData uri="http://schemas.openxmlformats.org/drawingml/2006/table">
            <a:tbl>
              <a:tblPr firstRow="1" bandRow="1">
                <a:tableStyleId>{5C22544A-7EE6-4342-B048-85BDC9FD1C3A}</a:tableStyleId>
              </a:tblPr>
              <a:tblGrid>
                <a:gridCol w="2843188">
                  <a:extLst>
                    <a:ext uri="{9D8B030D-6E8A-4147-A177-3AD203B41FA5}">
                      <a16:colId xmlns:a16="http://schemas.microsoft.com/office/drawing/2014/main" val="69885690"/>
                    </a:ext>
                  </a:extLst>
                </a:gridCol>
                <a:gridCol w="1861289">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Times New Roman"/>
                          <a:cs typeface="+mn-cs"/>
                        </a:rPr>
                        <a:t>Specific Measure</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n-lt"/>
                          <a:ea typeface="Arial Unicode MS" panose="020B0604020202020204" pitchFamily="34" charset="-128"/>
                          <a:cs typeface="Arial" panose="020B0604020202020204" pitchFamily="34" charset="0"/>
                        </a:rPr>
                        <a:t>BIO-2184088</a:t>
                      </a:r>
                      <a:endParaRPr lang="en-US" sz="1200" b="1" kern="120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Protein / RNA lowering IC50</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kern="1200">
                          <a:solidFill>
                            <a:srgbClr val="000000"/>
                          </a:solidFill>
                          <a:effectLst/>
                          <a:latin typeface="+mn-lt"/>
                          <a:ea typeface="Times New Roman"/>
                          <a:cs typeface="Calibri" panose="020F0502020204030204" pitchFamily="34" charset="0"/>
                        </a:rPr>
                        <a:t>21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 / 11 </a:t>
                      </a:r>
                      <a:r>
                        <a:rPr kumimoji="0" lang="en-US" sz="1200" b="0" i="0" u="none" strike="noStrike" kern="1200" cap="none" spc="0" normalizeH="0" baseline="0" noProof="0" err="1">
                          <a:ln>
                            <a:noFill/>
                          </a:ln>
                          <a:solidFill>
                            <a:srgbClr val="000000"/>
                          </a:solidFill>
                          <a:effectLst/>
                          <a:uLnTx/>
                          <a:uFillTx/>
                          <a:latin typeface="+mn-lt"/>
                          <a:ea typeface="Times New Roman"/>
                          <a:cs typeface="Calibri" panose="020F0502020204030204" pitchFamily="34" charset="0"/>
                        </a:rPr>
                        <a:t>nM</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265031623"/>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FOXM1 off-target splicing IC50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latin typeface="+mn-lt"/>
                          <a:ea typeface="+mn-ea"/>
                          <a:cs typeface="+mn-cs"/>
                        </a:rPr>
                        <a:t>227 </a:t>
                      </a:r>
                      <a:r>
                        <a:rPr lang="en-US" sz="1200" i="0" kern="1200" err="1">
                          <a:solidFill>
                            <a:srgbClr val="000000"/>
                          </a:solidFill>
                          <a:latin typeface="+mn-lt"/>
                          <a:ea typeface="+mn-ea"/>
                          <a:cs typeface="+mn-cs"/>
                        </a:rPr>
                        <a:t>nM</a:t>
                      </a:r>
                      <a:r>
                        <a:rPr lang="en-US" sz="1200" i="0" kern="1200">
                          <a:solidFill>
                            <a:srgbClr val="000000"/>
                          </a:solidFill>
                          <a:latin typeface="+mn-lt"/>
                          <a:ea typeface="+mn-ea"/>
                          <a:cs typeface="+mn-cs"/>
                        </a:rPr>
                        <a:t> (21x HTT)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37447170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effectLst/>
                          <a:latin typeface="+mn-lt"/>
                          <a:ea typeface="Times New Roman"/>
                          <a:cs typeface="Calibri" panose="020F0502020204030204" pitchFamily="34" charset="0"/>
                        </a:rPr>
                        <a:t>MDR1-MDCK / BCRP ER [</a:t>
                      </a:r>
                      <a:r>
                        <a:rPr lang="en-US" sz="1200" kern="1200" err="1">
                          <a:solidFill>
                            <a:srgbClr val="000000"/>
                          </a:solidFill>
                          <a:effectLst/>
                          <a:latin typeface="+mn-lt"/>
                          <a:ea typeface="Times New Roman"/>
                          <a:cs typeface="Calibri" panose="020F0502020204030204" pitchFamily="34" charset="0"/>
                        </a:rPr>
                        <a:t>Papp</a:t>
                      </a:r>
                      <a:r>
                        <a:rPr lang="en-US" sz="1200" kern="1200" baseline="-25000" err="1">
                          <a:solidFill>
                            <a:srgbClr val="000000"/>
                          </a:solidFill>
                          <a:effectLst/>
                          <a:latin typeface="+mn-lt"/>
                          <a:ea typeface="Times New Roman"/>
                          <a:cs typeface="Calibri" panose="020F0502020204030204" pitchFamily="34" charset="0"/>
                        </a:rPr>
                        <a:t>A→B</a:t>
                      </a:r>
                      <a:r>
                        <a:rPr lang="en-US" sz="1200" kern="1200">
                          <a:solidFill>
                            <a:srgbClr val="000000"/>
                          </a:solidFill>
                          <a:effectLst/>
                          <a:latin typeface="+mn-lt"/>
                          <a:ea typeface="Times New Roman"/>
                          <a:cs typeface="Calibri" panose="020F0502020204030204" pitchFamily="34" charset="0"/>
                        </a:rPr>
                        <a:t>]</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15.3 / 14.2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76822185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baseline="0" err="1">
                          <a:solidFill>
                            <a:srgbClr val="000000"/>
                          </a:solidFill>
                          <a:effectLst/>
                          <a:latin typeface="+mn-lt"/>
                          <a:ea typeface="Times New Roman"/>
                          <a:cs typeface="Calibri" panose="020F0502020204030204" pitchFamily="34" charset="0"/>
                        </a:rPr>
                        <a:t>hERG</a:t>
                      </a:r>
                      <a:r>
                        <a:rPr lang="en-US" sz="1200" kern="1200" baseline="0">
                          <a:solidFill>
                            <a:srgbClr val="000000"/>
                          </a:solidFill>
                          <a:effectLst/>
                          <a:latin typeface="+mn-lt"/>
                          <a:ea typeface="Times New Roman"/>
                          <a:cs typeface="Calibri" panose="020F0502020204030204" pitchFamily="34" charset="0"/>
                        </a:rPr>
                        <a:t> / [GLU, GAL] IC</a:t>
                      </a:r>
                      <a:r>
                        <a:rPr lang="en-US" sz="1200" kern="1200" baseline="-25000">
                          <a:solidFill>
                            <a:srgbClr val="000000"/>
                          </a:solidFill>
                          <a:effectLst/>
                          <a:latin typeface="+mn-lt"/>
                          <a:ea typeface="Times New Roman"/>
                          <a:cs typeface="Calibri" panose="020F0502020204030204" pitchFamily="34" charset="0"/>
                        </a:rPr>
                        <a:t>50 </a:t>
                      </a:r>
                      <a:r>
                        <a:rPr lang="en-US" sz="1200" kern="1200">
                          <a:solidFill>
                            <a:srgbClr val="000000"/>
                          </a:solidFill>
                          <a:effectLst/>
                          <a:latin typeface="+mn-lt"/>
                          <a:ea typeface="Times New Roman"/>
                          <a:cs typeface="Calibri" panose="020F0502020204030204" pitchFamily="34" charset="0"/>
                        </a:rPr>
                        <a:t>(</a:t>
                      </a:r>
                      <a:r>
                        <a:rPr kumimoji="0" lang="en-US" sz="1200" b="0" i="0" u="none" strike="noStrike" kern="1200" cap="none" spc="0" normalizeH="0" baseline="0" noProof="0">
                          <a:ln>
                            <a:noFill/>
                          </a:ln>
                          <a:solidFill>
                            <a:srgbClr val="000000"/>
                          </a:solidFill>
                          <a:effectLst/>
                          <a:uLnTx/>
                          <a:uFillTx/>
                          <a:latin typeface="+mn-lt"/>
                          <a:ea typeface="Times New Roman"/>
                          <a:cs typeface="Calibri" panose="020F0502020204030204" pitchFamily="34" charset="0"/>
                        </a:rPr>
                        <a:t>µ</a:t>
                      </a:r>
                      <a:r>
                        <a:rPr lang="en-US" sz="1200" kern="1200">
                          <a:solidFill>
                            <a:srgbClr val="000000"/>
                          </a:solidFill>
                          <a:effectLst/>
                          <a:latin typeface="+mn-lt"/>
                          <a:ea typeface="Times New Roman"/>
                          <a:cs typeface="Calibri" panose="020F0502020204030204" pitchFamily="34" charset="0"/>
                        </a:rPr>
                        <a:t>M)</a:t>
                      </a:r>
                      <a:endParaRPr lang="en-US" sz="1200" kern="1200" baseline="-25000">
                        <a:solidFill>
                          <a:srgbClr val="000000"/>
                        </a:solidFill>
                        <a:effectLst/>
                        <a:latin typeface="+mn-lt"/>
                        <a:ea typeface="Times New Roman"/>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3.1 / </a:t>
                      </a:r>
                      <a:r>
                        <a:rPr lang="en-US" sz="1200" i="0" kern="1200">
                          <a:solidFill>
                            <a:srgbClr val="000000"/>
                          </a:solidFill>
                          <a:latin typeface="+mn-lt"/>
                          <a:ea typeface="+mn-ea"/>
                          <a:cs typeface="+mn-cs"/>
                        </a:rPr>
                        <a:t>[</a:t>
                      </a:r>
                      <a:r>
                        <a:rPr lang="en-US" sz="1200" i="0" kern="1200">
                          <a:solidFill>
                            <a:srgbClr val="FF0000"/>
                          </a:solidFill>
                          <a:latin typeface="+mn-lt"/>
                          <a:ea typeface="+mn-ea"/>
                          <a:cs typeface="+mn-cs"/>
                        </a:rPr>
                        <a:t>xx</a:t>
                      </a:r>
                      <a:r>
                        <a:rPr lang="en-US" sz="1200" i="0" kern="1200">
                          <a:solidFill>
                            <a:srgbClr val="000000"/>
                          </a:solidFill>
                          <a:latin typeface="+mn-lt"/>
                          <a:ea typeface="+mn-ea"/>
                          <a:cs typeface="+mn-cs"/>
                        </a:rPr>
                        <a:t>, 1.34]</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3043056241"/>
                  </a:ext>
                </a:extLst>
              </a:tr>
              <a:tr h="370840">
                <a:tc>
                  <a:txBody>
                    <a:bodyPr/>
                    <a:lstStyle/>
                    <a:p>
                      <a:pPr algn="ctr"/>
                      <a:r>
                        <a:rPr lang="en-US" sz="1200" kern="1200">
                          <a:solidFill>
                            <a:srgbClr val="000000"/>
                          </a:solidFill>
                          <a:latin typeface="+mn-lt"/>
                          <a:ea typeface="+mn-ea"/>
                          <a:cs typeface="+mn-cs"/>
                        </a:rPr>
                        <a:t>MW / </a:t>
                      </a:r>
                      <a:r>
                        <a:rPr lang="en-US" sz="1200" kern="1200" err="1">
                          <a:solidFill>
                            <a:srgbClr val="000000"/>
                          </a:solidFill>
                          <a:latin typeface="+mn-lt"/>
                          <a:ea typeface="+mn-ea"/>
                          <a:cs typeface="+mn-cs"/>
                        </a:rPr>
                        <a:t>cLogP</a:t>
                      </a:r>
                      <a:r>
                        <a:rPr lang="en-US" sz="1200" kern="1200">
                          <a:solidFill>
                            <a:srgbClr val="000000"/>
                          </a:solidFill>
                          <a:latin typeface="+mn-lt"/>
                          <a:ea typeface="+mn-ea"/>
                          <a:cs typeface="+mn-cs"/>
                        </a:rPr>
                        <a:t> / PSA / </a:t>
                      </a:r>
                      <a:r>
                        <a:rPr lang="en-US" sz="1200" kern="1200" err="1">
                          <a:solidFill>
                            <a:srgbClr val="000000"/>
                          </a:solidFill>
                          <a:latin typeface="+mn-lt"/>
                          <a:ea typeface="+mn-ea"/>
                          <a:cs typeface="+mn-cs"/>
                        </a:rPr>
                        <a:t>cnsMPO</a:t>
                      </a:r>
                      <a:endParaRPr lang="en-US" sz="120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en-US" sz="1200" kern="1200">
                          <a:solidFill>
                            <a:srgbClr val="000000"/>
                          </a:solidFill>
                          <a:latin typeface="+mn-lt"/>
                          <a:ea typeface="+mn-ea"/>
                          <a:cs typeface="+mn-cs"/>
                        </a:rPr>
                        <a:t>xx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745092"/>
                  </a:ext>
                </a:extLst>
              </a:tr>
            </a:tbl>
          </a:graphicData>
        </a:graphic>
      </p:graphicFrame>
      <p:graphicFrame>
        <p:nvGraphicFramePr>
          <p:cNvPr id="25" name="Table 18">
            <a:extLst>
              <a:ext uri="{FF2B5EF4-FFF2-40B4-BE49-F238E27FC236}">
                <a16:creationId xmlns:a16="http://schemas.microsoft.com/office/drawing/2014/main" id="{CCE0AB99-CEFB-4579-AEDA-B4DE8F4C4612}"/>
              </a:ext>
            </a:extLst>
          </p:cNvPr>
          <p:cNvGraphicFramePr>
            <a:graphicFrameLocks noGrp="1"/>
          </p:cNvGraphicFramePr>
          <p:nvPr/>
        </p:nvGraphicFramePr>
        <p:xfrm>
          <a:off x="9752657" y="2419954"/>
          <a:ext cx="1761681" cy="2128520"/>
        </p:xfrm>
        <a:graphic>
          <a:graphicData uri="http://schemas.openxmlformats.org/drawingml/2006/table">
            <a:tbl>
              <a:tblPr firstRow="1" bandRow="1">
                <a:tableStyleId>{5C22544A-7EE6-4342-B048-85BDC9FD1C3A}</a:tableStyleId>
              </a:tblPr>
              <a:tblGrid>
                <a:gridCol w="1761681">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BIO-2162224</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50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26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algn="ctr"/>
                      <a:r>
                        <a:rPr lang="en-US" sz="1200" i="0">
                          <a:solidFill>
                            <a:srgbClr val="000000"/>
                          </a:solidFill>
                          <a:latin typeface="+mj-lt"/>
                        </a:rPr>
                        <a:t>873 </a:t>
                      </a:r>
                      <a:r>
                        <a:rPr lang="en-US" sz="1200" i="0" err="1">
                          <a:solidFill>
                            <a:srgbClr val="000000"/>
                          </a:solidFill>
                          <a:latin typeface="+mj-lt"/>
                        </a:rPr>
                        <a:t>nM</a:t>
                      </a:r>
                      <a:r>
                        <a:rPr lang="en-US" sz="1200" i="0">
                          <a:solidFill>
                            <a:srgbClr val="000000"/>
                          </a:solidFill>
                          <a:latin typeface="+mj-lt"/>
                        </a:rPr>
                        <a:t> (34x HTT)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54671437"/>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13.5 / xx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A1A1"/>
                    </a:solidFill>
                  </a:tcPr>
                </a:tc>
                <a:extLst>
                  <a:ext uri="{0D108BD9-81ED-4DB2-BD59-A6C34878D82A}">
                    <a16:rowId xmlns:a16="http://schemas.microsoft.com/office/drawing/2014/main" val="170620166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2.0 / </a:t>
                      </a:r>
                      <a:r>
                        <a:rPr lang="en-US" sz="1200" i="0" kern="1200">
                          <a:solidFill>
                            <a:srgbClr val="000000"/>
                          </a:solidFill>
                          <a:latin typeface="+mn-lt"/>
                          <a:ea typeface="+mn-ea"/>
                          <a:cs typeface="+mn-cs"/>
                        </a:rPr>
                        <a:t>[xx, xx]</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895718764"/>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xx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082093"/>
                  </a:ext>
                </a:extLst>
              </a:tr>
            </a:tbl>
          </a:graphicData>
        </a:graphic>
      </p:graphicFrame>
      <p:graphicFrame>
        <p:nvGraphicFramePr>
          <p:cNvPr id="26" name="Table 18">
            <a:extLst>
              <a:ext uri="{FF2B5EF4-FFF2-40B4-BE49-F238E27FC236}">
                <a16:creationId xmlns:a16="http://schemas.microsoft.com/office/drawing/2014/main" id="{0279093C-FF89-4093-AFEB-22A081CDEB67}"/>
              </a:ext>
            </a:extLst>
          </p:cNvPr>
          <p:cNvGraphicFramePr>
            <a:graphicFrameLocks noGrp="1"/>
          </p:cNvGraphicFramePr>
          <p:nvPr/>
        </p:nvGraphicFramePr>
        <p:xfrm>
          <a:off x="6305229" y="2419954"/>
          <a:ext cx="1844471" cy="2128520"/>
        </p:xfrm>
        <a:graphic>
          <a:graphicData uri="http://schemas.openxmlformats.org/drawingml/2006/table">
            <a:tbl>
              <a:tblPr firstRow="1" bandRow="1">
                <a:tableStyleId>{5C22544A-7EE6-4342-B048-85BDC9FD1C3A}</a:tableStyleId>
              </a:tblPr>
              <a:tblGrid>
                <a:gridCol w="1844471">
                  <a:extLst>
                    <a:ext uri="{9D8B030D-6E8A-4147-A177-3AD203B41FA5}">
                      <a16:colId xmlns:a16="http://schemas.microsoft.com/office/drawing/2014/main" val="2532457083"/>
                    </a:ext>
                  </a:extLst>
                </a:gridCol>
              </a:tblGrid>
              <a:tr h="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BIO-2184090</a:t>
                      </a:r>
                      <a:endParaRPr lang="en-US" sz="120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40729990"/>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mj-lt"/>
                          <a:ea typeface="Times New Roman"/>
                          <a:cs typeface="Calibri" panose="020F0502020204030204" pitchFamily="34" charset="0"/>
                        </a:rPr>
                        <a:t>96 </a:t>
                      </a:r>
                      <a:r>
                        <a:rPr lang="en-US" sz="1200" b="0" i="0" err="1">
                          <a:solidFill>
                            <a:srgbClr val="000000"/>
                          </a:solidFill>
                          <a:effectLst/>
                          <a:latin typeface="+mj-lt"/>
                          <a:ea typeface="Times New Roman"/>
                          <a:cs typeface="Calibri" panose="020F0502020204030204" pitchFamily="34" charset="0"/>
                        </a:rPr>
                        <a:t>nM</a:t>
                      </a:r>
                      <a:r>
                        <a:rPr lang="en-US" sz="1200" b="0" i="0">
                          <a:solidFill>
                            <a:srgbClr val="000000"/>
                          </a:solidFill>
                          <a:effectLst/>
                          <a:latin typeface="+mj-lt"/>
                          <a:ea typeface="Times New Roman"/>
                          <a:cs typeface="Calibri" panose="020F0502020204030204" pitchFamily="34" charset="0"/>
                        </a:rPr>
                        <a:t> / xx </a:t>
                      </a:r>
                      <a:r>
                        <a:rPr lang="en-US" sz="1200" b="0" i="0" err="1">
                          <a:solidFill>
                            <a:srgbClr val="000000"/>
                          </a:solidFill>
                          <a:effectLst/>
                          <a:latin typeface="+mj-lt"/>
                          <a:ea typeface="Times New Roman"/>
                          <a:cs typeface="Calibri" panose="020F0502020204030204" pitchFamily="34" charset="0"/>
                        </a:rPr>
                        <a:t>nM</a:t>
                      </a:r>
                      <a:endParaRPr lang="en-US" sz="1200" i="0">
                        <a:solidFill>
                          <a:srgbClr val="000000"/>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3265031623"/>
                  </a:ext>
                </a:extLst>
              </a:tr>
              <a:tr h="370840">
                <a:tc>
                  <a:txBody>
                    <a:bodyPr/>
                    <a:lstStyle/>
                    <a:p>
                      <a:pPr algn="ctr"/>
                      <a:r>
                        <a:rPr lang="en-US" sz="1200" i="0" kern="1200">
                          <a:solidFill>
                            <a:srgbClr val="000000"/>
                          </a:solidFill>
                          <a:latin typeface="+mn-lt"/>
                          <a:ea typeface="+mn-ea"/>
                          <a:cs typeface="+mn-cs"/>
                        </a:rPr>
                        <a:t>xx </a:t>
                      </a:r>
                      <a:r>
                        <a:rPr lang="en-US" sz="1200" i="0" kern="1200" err="1">
                          <a:solidFill>
                            <a:srgbClr val="000000"/>
                          </a:solidFill>
                          <a:latin typeface="+mn-lt"/>
                          <a:ea typeface="+mn-ea"/>
                          <a:cs typeface="+mn-cs"/>
                        </a:rPr>
                        <a:t>nM</a:t>
                      </a:r>
                      <a:r>
                        <a:rPr lang="en-US" sz="1200" i="0" kern="1200">
                          <a:solidFill>
                            <a:srgbClr val="000000"/>
                          </a:solidFill>
                          <a:latin typeface="+mn-lt"/>
                          <a:ea typeface="+mn-ea"/>
                          <a:cs typeface="+mn-cs"/>
                        </a:rPr>
                        <a:t> (xx HTT)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354671437"/>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i="0" kern="1200">
                          <a:solidFill>
                            <a:srgbClr val="000000"/>
                          </a:solidFill>
                          <a:effectLst/>
                          <a:latin typeface="+mn-lt"/>
                          <a:ea typeface="Times New Roman"/>
                          <a:cs typeface="Calibri" panose="020F0502020204030204" pitchFamily="34" charset="0"/>
                        </a:rPr>
                        <a:t>5.7 / 1.4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4057085792"/>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22.2 / </a:t>
                      </a:r>
                      <a:r>
                        <a:rPr lang="en-US" sz="1200" i="0" kern="1200">
                          <a:solidFill>
                            <a:srgbClr val="000000"/>
                          </a:solidFill>
                          <a:latin typeface="+mn-lt"/>
                          <a:ea typeface="+mn-ea"/>
                          <a:cs typeface="+mn-cs"/>
                        </a:rPr>
                        <a:t>[</a:t>
                      </a:r>
                      <a:r>
                        <a:rPr lang="en-US" sz="1200" i="0" kern="1200" err="1">
                          <a:solidFill>
                            <a:srgbClr val="000000"/>
                          </a:solidFill>
                          <a:latin typeface="+mn-lt"/>
                          <a:ea typeface="+mn-ea"/>
                          <a:cs typeface="+mn-cs"/>
                        </a:rPr>
                        <a:t>ip</a:t>
                      </a:r>
                      <a:r>
                        <a:rPr lang="en-US" sz="1200" i="0" kern="1200">
                          <a:solidFill>
                            <a:srgbClr val="000000"/>
                          </a:solidFill>
                          <a:latin typeface="+mn-lt"/>
                          <a:ea typeface="+mn-ea"/>
                          <a:cs typeface="+mn-cs"/>
                        </a:rPr>
                        <a:t>]</a:t>
                      </a:r>
                      <a:endParaRPr lang="en-US" sz="1200" i="1"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2670861951"/>
                  </a:ext>
                </a:extLst>
              </a:tr>
              <a:tr h="370840">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kern="1200">
                          <a:solidFill>
                            <a:srgbClr val="000000"/>
                          </a:solidFill>
                          <a:latin typeface="+mn-lt"/>
                          <a:ea typeface="+mn-ea"/>
                          <a:cs typeface="+mn-cs"/>
                        </a:rPr>
                        <a:t>xx</a:t>
                      </a:r>
                      <a:endParaRPr lang="en-US" sz="1200" i="0" kern="120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2082093"/>
                  </a:ext>
                </a:extLst>
              </a:tr>
            </a:tbl>
          </a:graphicData>
        </a:graphic>
      </p:graphicFrame>
      <p:sp>
        <p:nvSpPr>
          <p:cNvPr id="28" name="Rectangle 27">
            <a:extLst>
              <a:ext uri="{FF2B5EF4-FFF2-40B4-BE49-F238E27FC236}">
                <a16:creationId xmlns:a16="http://schemas.microsoft.com/office/drawing/2014/main" id="{9A63E1B3-6A0E-4048-A8CD-F36610B27E34}"/>
              </a:ext>
            </a:extLst>
          </p:cNvPr>
          <p:cNvSpPr/>
          <p:nvPr/>
        </p:nvSpPr>
        <p:spPr>
          <a:xfrm>
            <a:off x="6346114" y="4666704"/>
            <a:ext cx="1697826" cy="830997"/>
          </a:xfrm>
          <a:prstGeom prst="rect">
            <a:avLst/>
          </a:prstGeom>
        </p:spPr>
        <p:txBody>
          <a:bodyPr wrap="square">
            <a:spAutoFit/>
          </a:bodyPr>
          <a:lstStyle/>
          <a:p>
            <a:pPr algn="ctr"/>
            <a:r>
              <a:rPr lang="en-US" sz="1200" b="1">
                <a:latin typeface="Arial" panose="020B0604020202020204" pitchFamily="34" charset="0"/>
              </a:rPr>
              <a:t>Nitrogen masks</a:t>
            </a:r>
          </a:p>
          <a:p>
            <a:pPr algn="ctr"/>
            <a:r>
              <a:rPr lang="en-US" sz="1200" b="1">
                <a:latin typeface="Arial" panose="020B0604020202020204" pitchFamily="34" charset="0"/>
              </a:rPr>
              <a:t>amide N-H &amp; improves efflux</a:t>
            </a:r>
          </a:p>
          <a:p>
            <a:pPr algn="ctr"/>
            <a:r>
              <a:rPr lang="en-US" sz="1200" b="1">
                <a:latin typeface="Arial" panose="020B0604020202020204" pitchFamily="34" charset="0"/>
                <a:sym typeface="Wingdings" panose="05000000000000000000" pitchFamily="2" charset="2"/>
              </a:rPr>
              <a:t> </a:t>
            </a:r>
            <a:r>
              <a:rPr lang="en-US" sz="1200" b="1" err="1">
                <a:latin typeface="Arial" panose="020B0604020202020204" pitchFamily="34" charset="0"/>
                <a:sym typeface="Wingdings" panose="05000000000000000000" pitchFamily="2" charset="2"/>
              </a:rPr>
              <a:t>Kpuu</a:t>
            </a:r>
            <a:r>
              <a:rPr lang="en-US" sz="1200" b="1">
                <a:latin typeface="Arial" panose="020B0604020202020204" pitchFamily="34" charset="0"/>
                <a:sym typeface="Wingdings" panose="05000000000000000000" pitchFamily="2" charset="2"/>
              </a:rPr>
              <a:t>: </a:t>
            </a:r>
            <a:r>
              <a:rPr lang="en-US" sz="1200" b="1" err="1">
                <a:latin typeface="Arial" panose="020B0604020202020204" pitchFamily="34" charset="0"/>
                <a:sym typeface="Wingdings" panose="05000000000000000000" pitchFamily="2" charset="2"/>
              </a:rPr>
              <a:t>ip</a:t>
            </a:r>
            <a:endParaRPr lang="en-US" sz="1200" b="1">
              <a:latin typeface="Arial" panose="020B0604020202020204" pitchFamily="34" charset="0"/>
            </a:endParaRPr>
          </a:p>
        </p:txBody>
      </p:sp>
      <p:graphicFrame>
        <p:nvGraphicFramePr>
          <p:cNvPr id="29" name="Object 28">
            <a:extLst>
              <a:ext uri="{FF2B5EF4-FFF2-40B4-BE49-F238E27FC236}">
                <a16:creationId xmlns:a16="http://schemas.microsoft.com/office/drawing/2014/main" id="{1B94F8B8-E511-4F79-B408-042E3D0D64AF}"/>
              </a:ext>
            </a:extLst>
          </p:cNvPr>
          <p:cNvGraphicFramePr>
            <a:graphicFrameLocks noChangeAspect="1"/>
          </p:cNvGraphicFramePr>
          <p:nvPr/>
        </p:nvGraphicFramePr>
        <p:xfrm>
          <a:off x="2182374" y="1105725"/>
          <a:ext cx="2686050" cy="1065212"/>
        </p:xfrm>
        <a:graphic>
          <a:graphicData uri="http://schemas.openxmlformats.org/presentationml/2006/ole">
            <mc:AlternateContent xmlns:mc="http://schemas.openxmlformats.org/markup-compatibility/2006">
              <mc:Choice xmlns:v="urn:schemas-microsoft-com:vml" Requires="v">
                <p:oleObj spid="_x0000_s197639" name="CS ChemDraw Drawing" r:id="rId6" imgW="2442472" imgH="967194" progId="ChemDraw.Document.6.0">
                  <p:embed/>
                </p:oleObj>
              </mc:Choice>
              <mc:Fallback>
                <p:oleObj name="CS ChemDraw Drawing" r:id="rId6" imgW="2442472" imgH="967194" progId="ChemDraw.Document.6.0">
                  <p:embed/>
                  <p:pic>
                    <p:nvPicPr>
                      <p:cNvPr id="29" name="Object 28">
                        <a:extLst>
                          <a:ext uri="{FF2B5EF4-FFF2-40B4-BE49-F238E27FC236}">
                            <a16:creationId xmlns:a16="http://schemas.microsoft.com/office/drawing/2014/main" id="{1B94F8B8-E511-4F79-B408-042E3D0D64AF}"/>
                          </a:ext>
                        </a:extLst>
                      </p:cNvPr>
                      <p:cNvPicPr/>
                      <p:nvPr/>
                    </p:nvPicPr>
                    <p:blipFill>
                      <a:blip r:embed="rId7"/>
                      <a:stretch>
                        <a:fillRect/>
                      </a:stretch>
                    </p:blipFill>
                    <p:spPr>
                      <a:xfrm>
                        <a:off x="2182374" y="1105725"/>
                        <a:ext cx="2686050" cy="1065212"/>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1AB6221A-307C-45AA-AC06-80D81D94332A}"/>
              </a:ext>
            </a:extLst>
          </p:cNvPr>
          <p:cNvGraphicFramePr>
            <a:graphicFrameLocks noChangeAspect="1"/>
          </p:cNvGraphicFramePr>
          <p:nvPr/>
        </p:nvGraphicFramePr>
        <p:xfrm>
          <a:off x="9293225" y="1198563"/>
          <a:ext cx="2717800" cy="973137"/>
        </p:xfrm>
        <a:graphic>
          <a:graphicData uri="http://schemas.openxmlformats.org/presentationml/2006/ole">
            <mc:AlternateContent xmlns:mc="http://schemas.openxmlformats.org/markup-compatibility/2006">
              <mc:Choice xmlns:v="urn:schemas-microsoft-com:vml" Requires="v">
                <p:oleObj spid="_x0000_s197640" name="CS ChemDraw Drawing" r:id="rId8" imgW="2473012" imgH="884826" progId="ChemDraw.Document.6.0">
                  <p:embed/>
                </p:oleObj>
              </mc:Choice>
              <mc:Fallback>
                <p:oleObj name="CS ChemDraw Drawing" r:id="rId8" imgW="2473012" imgH="884826" progId="ChemDraw.Document.6.0">
                  <p:embed/>
                  <p:pic>
                    <p:nvPicPr>
                      <p:cNvPr id="30" name="Object 29">
                        <a:extLst>
                          <a:ext uri="{FF2B5EF4-FFF2-40B4-BE49-F238E27FC236}">
                            <a16:creationId xmlns:a16="http://schemas.microsoft.com/office/drawing/2014/main" id="{1AB6221A-307C-45AA-AC06-80D81D94332A}"/>
                          </a:ext>
                        </a:extLst>
                      </p:cNvPr>
                      <p:cNvPicPr/>
                      <p:nvPr/>
                    </p:nvPicPr>
                    <p:blipFill>
                      <a:blip r:embed="rId9"/>
                      <a:stretch>
                        <a:fillRect/>
                      </a:stretch>
                    </p:blipFill>
                    <p:spPr>
                      <a:xfrm>
                        <a:off x="9293225" y="1198563"/>
                        <a:ext cx="2717800" cy="973137"/>
                      </a:xfrm>
                      <a:prstGeom prst="rect">
                        <a:avLst/>
                      </a:prstGeom>
                    </p:spPr>
                  </p:pic>
                </p:oleObj>
              </mc:Fallback>
            </mc:AlternateContent>
          </a:graphicData>
        </a:graphic>
      </p:graphicFrame>
      <p:sp>
        <p:nvSpPr>
          <p:cNvPr id="31" name="Rectangle: Rounded Corners 30">
            <a:extLst>
              <a:ext uri="{FF2B5EF4-FFF2-40B4-BE49-F238E27FC236}">
                <a16:creationId xmlns:a16="http://schemas.microsoft.com/office/drawing/2014/main" id="{2D07FF39-03B8-4C7E-B1FC-E582C8EF771F}"/>
              </a:ext>
            </a:extLst>
          </p:cNvPr>
          <p:cNvSpPr/>
          <p:nvPr/>
        </p:nvSpPr>
        <p:spPr>
          <a:xfrm>
            <a:off x="7501979" y="1260628"/>
            <a:ext cx="1041400" cy="893963"/>
          </a:xfrm>
          <a:prstGeom prst="roundRect">
            <a:avLst/>
          </a:prstGeom>
          <a:solidFill>
            <a:srgbClr val="C9C9FF"/>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2" name="Object 31">
            <a:extLst>
              <a:ext uri="{FF2B5EF4-FFF2-40B4-BE49-F238E27FC236}">
                <a16:creationId xmlns:a16="http://schemas.microsoft.com/office/drawing/2014/main" id="{0072A7CD-ED8A-4BF0-8E1A-24CC90D91C98}"/>
              </a:ext>
            </a:extLst>
          </p:cNvPr>
          <p:cNvGraphicFramePr>
            <a:graphicFrameLocks noChangeAspect="1"/>
          </p:cNvGraphicFramePr>
          <p:nvPr/>
        </p:nvGraphicFramePr>
        <p:xfrm>
          <a:off x="5743575" y="1114425"/>
          <a:ext cx="2686050" cy="1066800"/>
        </p:xfrm>
        <a:graphic>
          <a:graphicData uri="http://schemas.openxmlformats.org/presentationml/2006/ole">
            <mc:AlternateContent xmlns:mc="http://schemas.openxmlformats.org/markup-compatibility/2006">
              <mc:Choice xmlns:v="urn:schemas-microsoft-com:vml" Requires="v">
                <p:oleObj spid="_x0000_s197641" name="CS ChemDraw Drawing" r:id="rId10" imgW="2442472" imgH="967194" progId="ChemDraw.Document.6.0">
                  <p:embed/>
                </p:oleObj>
              </mc:Choice>
              <mc:Fallback>
                <p:oleObj name="CS ChemDraw Drawing" r:id="rId10" imgW="2442472" imgH="967194" progId="ChemDraw.Document.6.0">
                  <p:embed/>
                  <p:pic>
                    <p:nvPicPr>
                      <p:cNvPr id="32" name="Object 31">
                        <a:extLst>
                          <a:ext uri="{FF2B5EF4-FFF2-40B4-BE49-F238E27FC236}">
                            <a16:creationId xmlns:a16="http://schemas.microsoft.com/office/drawing/2014/main" id="{0072A7CD-ED8A-4BF0-8E1A-24CC90D91C98}"/>
                          </a:ext>
                        </a:extLst>
                      </p:cNvPr>
                      <p:cNvPicPr/>
                      <p:nvPr/>
                    </p:nvPicPr>
                    <p:blipFill>
                      <a:blip r:embed="rId11"/>
                      <a:stretch>
                        <a:fillRect/>
                      </a:stretch>
                    </p:blipFill>
                    <p:spPr>
                      <a:xfrm>
                        <a:off x="5743575" y="1114425"/>
                        <a:ext cx="2686050" cy="1066800"/>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725A97A1-5842-4742-8898-A60C0D79500D}"/>
              </a:ext>
            </a:extLst>
          </p:cNvPr>
          <p:cNvSpPr/>
          <p:nvPr/>
        </p:nvSpPr>
        <p:spPr>
          <a:xfrm>
            <a:off x="3181574" y="4662583"/>
            <a:ext cx="1566551" cy="830997"/>
          </a:xfrm>
          <a:prstGeom prst="rect">
            <a:avLst/>
          </a:prstGeom>
        </p:spPr>
        <p:txBody>
          <a:bodyPr wrap="square">
            <a:spAutoFit/>
          </a:bodyPr>
          <a:lstStyle/>
          <a:p>
            <a:pPr algn="ctr"/>
            <a:r>
              <a:rPr lang="en-US" sz="1200" b="1">
                <a:latin typeface="Arial" panose="020B0604020202020204" pitchFamily="34" charset="0"/>
              </a:rPr>
              <a:t>Fluoride substitution gives 16-fold potency improvement</a:t>
            </a:r>
          </a:p>
        </p:txBody>
      </p:sp>
      <p:pic>
        <p:nvPicPr>
          <p:cNvPr id="16" name="Picture 15">
            <a:extLst>
              <a:ext uri="{FF2B5EF4-FFF2-40B4-BE49-F238E27FC236}">
                <a16:creationId xmlns:a16="http://schemas.microsoft.com/office/drawing/2014/main" id="{9523CAC1-3A1B-4D0B-8A03-84AAD2E9027F}"/>
              </a:ext>
            </a:extLst>
          </p:cNvPr>
          <p:cNvPicPr>
            <a:picLocks noChangeAspect="1"/>
          </p:cNvPicPr>
          <p:nvPr/>
        </p:nvPicPr>
        <p:blipFill>
          <a:blip r:embed="rId12"/>
          <a:stretch>
            <a:fillRect/>
          </a:stretch>
        </p:blipFill>
        <p:spPr>
          <a:xfrm>
            <a:off x="8202462" y="4797003"/>
            <a:ext cx="3880048" cy="1600737"/>
          </a:xfrm>
          <a:prstGeom prst="rect">
            <a:avLst/>
          </a:prstGeom>
        </p:spPr>
      </p:pic>
      <p:graphicFrame>
        <p:nvGraphicFramePr>
          <p:cNvPr id="17" name="Object 16">
            <a:extLst>
              <a:ext uri="{FF2B5EF4-FFF2-40B4-BE49-F238E27FC236}">
                <a16:creationId xmlns:a16="http://schemas.microsoft.com/office/drawing/2014/main" id="{3CFC8FAE-48EC-48BE-8F65-0655A0D28081}"/>
              </a:ext>
            </a:extLst>
          </p:cNvPr>
          <p:cNvGraphicFramePr>
            <a:graphicFrameLocks noChangeAspect="1"/>
          </p:cNvGraphicFramePr>
          <p:nvPr/>
        </p:nvGraphicFramePr>
        <p:xfrm>
          <a:off x="9536113" y="4953000"/>
          <a:ext cx="617537" cy="441325"/>
        </p:xfrm>
        <a:graphic>
          <a:graphicData uri="http://schemas.openxmlformats.org/presentationml/2006/ole">
            <mc:AlternateContent xmlns:mc="http://schemas.openxmlformats.org/markup-compatibility/2006">
              <mc:Choice xmlns:v="urn:schemas-microsoft-com:vml" Requires="v">
                <p:oleObj spid="_x0000_s197642" name="CS ChemDraw Drawing" r:id="rId13" imgW="860506" imgH="615062" progId="ChemDraw.Document.6.0">
                  <p:embed/>
                </p:oleObj>
              </mc:Choice>
              <mc:Fallback>
                <p:oleObj name="CS ChemDraw Drawing" r:id="rId13" imgW="860506" imgH="615062" progId="ChemDraw.Document.6.0">
                  <p:embed/>
                  <p:pic>
                    <p:nvPicPr>
                      <p:cNvPr id="17" name="Object 16">
                        <a:extLst>
                          <a:ext uri="{FF2B5EF4-FFF2-40B4-BE49-F238E27FC236}">
                            <a16:creationId xmlns:a16="http://schemas.microsoft.com/office/drawing/2014/main" id="{3CFC8FAE-48EC-48BE-8F65-0655A0D28081}"/>
                          </a:ext>
                        </a:extLst>
                      </p:cNvPr>
                      <p:cNvPicPr/>
                      <p:nvPr/>
                    </p:nvPicPr>
                    <p:blipFill>
                      <a:blip r:embed="rId14"/>
                      <a:stretch>
                        <a:fillRect/>
                      </a:stretch>
                    </p:blipFill>
                    <p:spPr>
                      <a:xfrm>
                        <a:off x="9536113" y="4953000"/>
                        <a:ext cx="617537" cy="441325"/>
                      </a:xfrm>
                      <a:prstGeom prst="rect">
                        <a:avLst/>
                      </a:prstGeom>
                    </p:spPr>
                  </p:pic>
                </p:oleObj>
              </mc:Fallback>
            </mc:AlternateContent>
          </a:graphicData>
        </a:graphic>
      </p:graphicFrame>
      <p:sp>
        <p:nvSpPr>
          <p:cNvPr id="27" name="Rectangle 26">
            <a:extLst>
              <a:ext uri="{FF2B5EF4-FFF2-40B4-BE49-F238E27FC236}">
                <a16:creationId xmlns:a16="http://schemas.microsoft.com/office/drawing/2014/main" id="{E9B18C09-8851-42E2-98EA-BB3441FED920}"/>
              </a:ext>
            </a:extLst>
          </p:cNvPr>
          <p:cNvSpPr/>
          <p:nvPr/>
        </p:nvSpPr>
        <p:spPr>
          <a:xfrm>
            <a:off x="10494174" y="4825572"/>
            <a:ext cx="1697826" cy="461665"/>
          </a:xfrm>
          <a:prstGeom prst="rect">
            <a:avLst/>
          </a:prstGeom>
        </p:spPr>
        <p:txBody>
          <a:bodyPr wrap="square">
            <a:spAutoFit/>
          </a:bodyPr>
          <a:lstStyle/>
          <a:p>
            <a:pPr algn="ctr"/>
            <a:r>
              <a:rPr lang="en-US" sz="1200" b="1">
                <a:latin typeface="Arial" panose="020B0604020202020204" pitchFamily="34" charset="0"/>
              </a:rPr>
              <a:t>More potent LHS discovered</a:t>
            </a:r>
          </a:p>
        </p:txBody>
      </p:sp>
      <p:sp>
        <p:nvSpPr>
          <p:cNvPr id="18" name="Rectangle 17">
            <a:extLst>
              <a:ext uri="{FF2B5EF4-FFF2-40B4-BE49-F238E27FC236}">
                <a16:creationId xmlns:a16="http://schemas.microsoft.com/office/drawing/2014/main" id="{AAA47EE6-B5F3-4ABD-A96E-D842554B7DD9}"/>
              </a:ext>
            </a:extLst>
          </p:cNvPr>
          <p:cNvSpPr/>
          <p:nvPr/>
        </p:nvSpPr>
        <p:spPr>
          <a:xfrm>
            <a:off x="10687373" y="1118859"/>
            <a:ext cx="1697826" cy="276999"/>
          </a:xfrm>
          <a:prstGeom prst="rect">
            <a:avLst/>
          </a:prstGeom>
        </p:spPr>
        <p:txBody>
          <a:bodyPr wrap="square">
            <a:spAutoFit/>
          </a:bodyPr>
          <a:lstStyle/>
          <a:p>
            <a:pPr algn="ctr"/>
            <a:r>
              <a:rPr lang="en-US" sz="1200" b="1">
                <a:latin typeface="Arial" panose="020B0604020202020204" pitchFamily="34" charset="0"/>
              </a:rPr>
              <a:t>without F</a:t>
            </a:r>
          </a:p>
        </p:txBody>
      </p:sp>
    </p:spTree>
    <p:extLst>
      <p:ext uri="{BB962C8B-B14F-4D97-AF65-F5344CB8AC3E}">
        <p14:creationId xmlns:p14="http://schemas.microsoft.com/office/powerpoint/2010/main" val="256355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3"/>
                                        </p:tgtEl>
                                        <p:attrNameLst>
                                          <p:attrName>style.opacity</p:attrName>
                                        </p:attrNameLst>
                                      </p:cBhvr>
                                      <p:to>
                                        <p:strVal val="0.5"/>
                                      </p:to>
                                    </p:set>
                                    <p:animEffect filter="image" prLst="opacity: 0.5">
                                      <p:cBhvr rctx="IE">
                                        <p:cTn id="7" dur="indefinite"/>
                                        <p:tgtEl>
                                          <p:spTgt spid="23"/>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p:cTn id="12" dur="indefinite"/>
                                        <p:tgtEl>
                                          <p:spTgt spid="25"/>
                                        </p:tgtEl>
                                        <p:attrNameLst>
                                          <p:attrName>style.opacity</p:attrName>
                                        </p:attrNameLst>
                                      </p:cBhvr>
                                      <p:to>
                                        <p:strVal val="0.5"/>
                                      </p:to>
                                    </p:set>
                                    <p:animEffect filter="image" prLst="opacity: 0.5">
                                      <p:cBhvr rctx="IE">
                                        <p:cTn id="13" dur="indefinite"/>
                                        <p:tgtEl>
                                          <p:spTgt spid="25"/>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5"/>
                                      </p:to>
                                    </p:set>
                                    <p:animEffect filter="image" prLst="opacity: 0.5">
                                      <p:cBhvr rctx="IE">
                                        <p:cTn id="16" dur="indefinite"/>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radar chart&#10;&#10;Description automatically generated">
            <a:extLst>
              <a:ext uri="{FF2B5EF4-FFF2-40B4-BE49-F238E27FC236}">
                <a16:creationId xmlns:a16="http://schemas.microsoft.com/office/drawing/2014/main" id="{8BE12DCC-0C7E-44CF-BE02-0B945101DA96}"/>
              </a:ext>
            </a:extLst>
          </p:cNvPr>
          <p:cNvPicPr>
            <a:picLocks noChangeAspect="1"/>
          </p:cNvPicPr>
          <p:nvPr/>
        </p:nvPicPr>
        <p:blipFill>
          <a:blip r:embed="rId2"/>
          <a:stretch>
            <a:fillRect/>
          </a:stretch>
        </p:blipFill>
        <p:spPr>
          <a:xfrm>
            <a:off x="1030914" y="1730476"/>
            <a:ext cx="10130172" cy="3397048"/>
          </a:xfrm>
          <a:prstGeom prst="rect">
            <a:avLst/>
          </a:prstGeom>
        </p:spPr>
      </p:pic>
      <p:sp>
        <p:nvSpPr>
          <p:cNvPr id="4" name="TextBox 3">
            <a:extLst>
              <a:ext uri="{FF2B5EF4-FFF2-40B4-BE49-F238E27FC236}">
                <a16:creationId xmlns:a16="http://schemas.microsoft.com/office/drawing/2014/main" id="{B7EC1089-677A-4999-8A70-1FCCDB5F0445}"/>
              </a:ext>
            </a:extLst>
          </p:cNvPr>
          <p:cNvSpPr txBox="1"/>
          <p:nvPr/>
        </p:nvSpPr>
        <p:spPr>
          <a:xfrm>
            <a:off x="979715" y="544285"/>
            <a:ext cx="9847943" cy="646331"/>
          </a:xfrm>
          <a:prstGeom prst="rect">
            <a:avLst/>
          </a:prstGeom>
          <a:noFill/>
        </p:spPr>
        <p:txBody>
          <a:bodyPr wrap="square" rtlCol="0">
            <a:spAutoFit/>
          </a:bodyPr>
          <a:lstStyle/>
          <a:p>
            <a:r>
              <a:rPr lang="en-US"/>
              <a:t>IC50 radar plots : the three SMs have comparable HTT IC50 values, but the IC50 values of FOXM1, MADD are different.</a:t>
            </a:r>
          </a:p>
        </p:txBody>
      </p:sp>
      <p:sp>
        <p:nvSpPr>
          <p:cNvPr id="5" name="TextBox 4">
            <a:extLst>
              <a:ext uri="{FF2B5EF4-FFF2-40B4-BE49-F238E27FC236}">
                <a16:creationId xmlns:a16="http://schemas.microsoft.com/office/drawing/2014/main" id="{B5EAA39C-1CF7-43E4-8732-C033DD375C1A}"/>
              </a:ext>
            </a:extLst>
          </p:cNvPr>
          <p:cNvSpPr txBox="1"/>
          <p:nvPr/>
        </p:nvSpPr>
        <p:spPr>
          <a:xfrm>
            <a:off x="1872343" y="5000171"/>
            <a:ext cx="5096267" cy="369332"/>
          </a:xfrm>
          <a:prstGeom prst="rect">
            <a:avLst/>
          </a:prstGeom>
          <a:noFill/>
        </p:spPr>
        <p:txBody>
          <a:bodyPr wrap="none" rtlCol="0">
            <a:spAutoFit/>
          </a:bodyPr>
          <a:lstStyle/>
          <a:p>
            <a:r>
              <a:rPr lang="en-US"/>
              <a:t>Feel free to delete or move to the backup - Joon</a:t>
            </a:r>
          </a:p>
        </p:txBody>
      </p:sp>
    </p:spTree>
    <p:extLst>
      <p:ext uri="{BB962C8B-B14F-4D97-AF65-F5344CB8AC3E}">
        <p14:creationId xmlns:p14="http://schemas.microsoft.com/office/powerpoint/2010/main" val="53635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cument">
            <a:extLst>
              <a:ext uri="{FF2B5EF4-FFF2-40B4-BE49-F238E27FC236}">
                <a16:creationId xmlns:a16="http://schemas.microsoft.com/office/drawing/2014/main" id="{91B6E2D9-EF69-4A44-A33C-6CDD2B30AC44}"/>
              </a:ext>
            </a:extLst>
          </p:cNvPr>
          <p:cNvSpPr>
            <a:spLocks noEditPoints="1" noChangeArrowheads="1"/>
          </p:cNvSpPr>
          <p:nvPr/>
        </p:nvSpPr>
        <p:spPr bwMode="auto">
          <a:xfrm>
            <a:off x="1057835" y="1560335"/>
            <a:ext cx="8787441" cy="1577312"/>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buFont typeface="Arial" panose="020B0604020202020204" pitchFamily="34" charset="0"/>
              <a:buChar char="•"/>
            </a:pPr>
            <a:r>
              <a:rPr lang="en-US" sz="2000" b="1">
                <a:solidFill>
                  <a:schemeClr val="tx2"/>
                </a:solidFill>
              </a:rPr>
              <a:t>Demonstrate that hits have been fully validated.</a:t>
            </a:r>
            <a:endParaRPr lang="en-US" sz="2000">
              <a:solidFill>
                <a:schemeClr val="tx2"/>
              </a:solidFill>
            </a:endParaRPr>
          </a:p>
          <a:p>
            <a:pPr marL="285750" indent="-285750">
              <a:buFont typeface="Arial" panose="020B0604020202020204" pitchFamily="34" charset="0"/>
              <a:buChar char="•"/>
            </a:pPr>
            <a:r>
              <a:rPr lang="en-US" sz="2000">
                <a:solidFill>
                  <a:schemeClr val="tx2"/>
                </a:solidFill>
              </a:rPr>
              <a:t>Demonstrate that compounds from similarity searches have been fully validated.</a:t>
            </a:r>
          </a:p>
        </p:txBody>
      </p:sp>
      <p:sp>
        <p:nvSpPr>
          <p:cNvPr id="5" name="Title 1">
            <a:extLst>
              <a:ext uri="{FF2B5EF4-FFF2-40B4-BE49-F238E27FC236}">
                <a16:creationId xmlns:a16="http://schemas.microsoft.com/office/drawing/2014/main" id="{8B5A1ECE-82BF-4B78-9C76-BD48FCCEA1BD}"/>
              </a:ext>
            </a:extLst>
          </p:cNvPr>
          <p:cNvSpPr txBox="1">
            <a:spLocks/>
          </p:cNvSpPr>
          <p:nvPr/>
        </p:nvSpPr>
        <p:spPr>
          <a:xfrm>
            <a:off x="0" y="-1"/>
            <a:ext cx="12191999" cy="1057835"/>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Pharmacology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114353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cument">
            <a:extLst>
              <a:ext uri="{FF2B5EF4-FFF2-40B4-BE49-F238E27FC236}">
                <a16:creationId xmlns:a16="http://schemas.microsoft.com/office/drawing/2014/main" id="{91B6E2D9-EF69-4A44-A33C-6CDD2B30AC44}"/>
              </a:ext>
            </a:extLst>
          </p:cNvPr>
          <p:cNvSpPr>
            <a:spLocks noEditPoints="1" noChangeArrowheads="1"/>
          </p:cNvSpPr>
          <p:nvPr/>
        </p:nvSpPr>
        <p:spPr bwMode="auto">
          <a:xfrm>
            <a:off x="1219200" y="1560336"/>
            <a:ext cx="9421905" cy="2348276"/>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buFont typeface="Arial" panose="020B0604020202020204" pitchFamily="34" charset="0"/>
              <a:buChar char="•"/>
            </a:pPr>
            <a:r>
              <a:rPr lang="en-US" sz="2000" b="1">
                <a:solidFill>
                  <a:schemeClr val="tx2"/>
                </a:solidFill>
              </a:rPr>
              <a:t>Highlight data on validated hits that have been evaluated using </a:t>
            </a:r>
            <a:r>
              <a:rPr lang="en-US" sz="2000" b="1" i="1">
                <a:solidFill>
                  <a:schemeClr val="tx2"/>
                </a:solidFill>
              </a:rPr>
              <a:t>in silico</a:t>
            </a:r>
            <a:r>
              <a:rPr lang="en-US" sz="2000" b="1">
                <a:solidFill>
                  <a:schemeClr val="tx2"/>
                </a:solidFill>
              </a:rPr>
              <a:t> tools to look for potential safety alerts and </a:t>
            </a:r>
            <a:r>
              <a:rPr lang="en-US" sz="2000" b="1" err="1">
                <a:solidFill>
                  <a:schemeClr val="tx2"/>
                </a:solidFill>
              </a:rPr>
              <a:t>toxicophores</a:t>
            </a:r>
            <a:r>
              <a:rPr lang="en-US" sz="2000" b="1">
                <a:solidFill>
                  <a:schemeClr val="tx2"/>
                </a:solidFill>
              </a:rPr>
              <a:t>.</a:t>
            </a:r>
          </a:p>
          <a:p>
            <a:pPr marL="285750" indent="-285750">
              <a:buFont typeface="Arial" panose="020B0604020202020204" pitchFamily="34" charset="0"/>
              <a:buChar char="•"/>
            </a:pPr>
            <a:r>
              <a:rPr lang="en-US" sz="2000">
                <a:solidFill>
                  <a:schemeClr val="tx2"/>
                </a:solidFill>
              </a:rPr>
              <a:t>Describe any non-standard assays that could mitigate identified safety risks. </a:t>
            </a:r>
          </a:p>
          <a:p>
            <a:pPr marL="285750" indent="-285750">
              <a:buFont typeface="Arial" panose="020B0604020202020204" pitchFamily="34" charset="0"/>
              <a:buChar char="•"/>
            </a:pPr>
            <a:endParaRPr lang="en-US">
              <a:solidFill>
                <a:schemeClr val="tx2"/>
              </a:solidFill>
            </a:endParaRPr>
          </a:p>
          <a:p>
            <a:endParaRPr lang="en-US" sz="1600">
              <a:solidFill>
                <a:schemeClr val="tx2"/>
              </a:solidFill>
            </a:endParaRPr>
          </a:p>
        </p:txBody>
      </p:sp>
      <p:sp>
        <p:nvSpPr>
          <p:cNvPr id="5" name="Title 1">
            <a:extLst>
              <a:ext uri="{FF2B5EF4-FFF2-40B4-BE49-F238E27FC236}">
                <a16:creationId xmlns:a16="http://schemas.microsoft.com/office/drawing/2014/main" id="{A17BA8A8-448D-4087-8AE3-6D2901964382}"/>
              </a:ext>
            </a:extLst>
          </p:cNvPr>
          <p:cNvSpPr txBox="1">
            <a:spLocks/>
          </p:cNvSpPr>
          <p:nvPr/>
        </p:nvSpPr>
        <p:spPr>
          <a:xfrm>
            <a:off x="0" y="0"/>
            <a:ext cx="12191999" cy="968188"/>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Safety Assessment</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1776497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3A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Arial"/>
            </a:endParaRPr>
          </a:p>
        </p:txBody>
      </p:sp>
      <p:sp>
        <p:nvSpPr>
          <p:cNvPr id="3" name="Text Placeholder 2"/>
          <p:cNvSpPr>
            <a:spLocks noGrp="1"/>
          </p:cNvSpPr>
          <p:nvPr>
            <p:ph type="subTitle" idx="10"/>
          </p:nvPr>
        </p:nvSpPr>
        <p:spPr>
          <a:xfrm>
            <a:off x="3079415" y="3668374"/>
            <a:ext cx="9018089" cy="1391372"/>
          </a:xfrm>
        </p:spPr>
        <p:txBody>
          <a:bodyPr>
            <a:normAutofit/>
          </a:bodyPr>
          <a:lstStyle/>
          <a:p>
            <a:pPr>
              <a:lnSpc>
                <a:spcPct val="100000"/>
              </a:lnSpc>
            </a:pPr>
            <a:r>
              <a:rPr lang="en-US" sz="2000">
                <a:solidFill>
                  <a:schemeClr val="bg1"/>
                </a:solidFill>
              </a:rPr>
              <a:t>NDRU</a:t>
            </a:r>
          </a:p>
          <a:p>
            <a:pPr>
              <a:lnSpc>
                <a:spcPct val="100000"/>
              </a:lnSpc>
            </a:pPr>
            <a:r>
              <a:rPr lang="en-US" sz="1600">
                <a:solidFill>
                  <a:schemeClr val="bg1"/>
                </a:solidFill>
              </a:rPr>
              <a:t>Catherine </a:t>
            </a:r>
            <a:r>
              <a:rPr lang="en-US" sz="1600" err="1">
                <a:solidFill>
                  <a:schemeClr val="bg1"/>
                </a:solidFill>
              </a:rPr>
              <a:t>Guardado</a:t>
            </a:r>
            <a:r>
              <a:rPr lang="en-US" sz="1600">
                <a:solidFill>
                  <a:schemeClr val="bg1"/>
                </a:solidFill>
              </a:rPr>
              <a:t> (RDPL) and Magnus </a:t>
            </a:r>
            <a:r>
              <a:rPr lang="en-US" sz="1600" err="1">
                <a:solidFill>
                  <a:schemeClr val="bg1"/>
                </a:solidFill>
              </a:rPr>
              <a:t>Pfaffenbach</a:t>
            </a:r>
            <a:r>
              <a:rPr lang="en-US" sz="1600">
                <a:solidFill>
                  <a:schemeClr val="bg1"/>
                </a:solidFill>
              </a:rPr>
              <a:t> (</a:t>
            </a:r>
            <a:r>
              <a:rPr lang="en-US" sz="1600" err="1">
                <a:solidFill>
                  <a:schemeClr val="bg1"/>
                </a:solidFill>
              </a:rPr>
              <a:t>MedChem</a:t>
            </a:r>
            <a:r>
              <a:rPr lang="en-US" sz="1600">
                <a:solidFill>
                  <a:schemeClr val="bg1"/>
                </a:solidFill>
              </a:rPr>
              <a:t>) on behalf of the HTT SM team</a:t>
            </a:r>
          </a:p>
          <a:p>
            <a:pPr>
              <a:lnSpc>
                <a:spcPct val="100000"/>
              </a:lnSpc>
            </a:pPr>
            <a:r>
              <a:rPr lang="en-US" sz="1600">
                <a:solidFill>
                  <a:schemeClr val="bg1"/>
                </a:solidFill>
              </a:rPr>
              <a:t>Modality: Small Molecule</a:t>
            </a:r>
          </a:p>
        </p:txBody>
      </p:sp>
      <p:sp>
        <p:nvSpPr>
          <p:cNvPr id="2" name="Title 1"/>
          <p:cNvSpPr>
            <a:spLocks noGrp="1"/>
          </p:cNvSpPr>
          <p:nvPr>
            <p:ph type="title"/>
          </p:nvPr>
        </p:nvSpPr>
        <p:spPr>
          <a:xfrm>
            <a:off x="3027540" y="2320372"/>
            <a:ext cx="8671700" cy="941121"/>
          </a:xfrm>
        </p:spPr>
        <p:txBody>
          <a:bodyPr>
            <a:normAutofit fontScale="90000"/>
          </a:bodyPr>
          <a:lstStyle/>
          <a:p>
            <a:r>
              <a:rPr lang="en-US">
                <a:solidFill>
                  <a:srgbClr val="7CC3E2"/>
                </a:solidFill>
              </a:rPr>
              <a:t>HTT SM RNA Splicing Modulator</a:t>
            </a:r>
            <a:endParaRPr lang="en-US" sz="2325" i="1">
              <a:solidFill>
                <a:srgbClr val="7CC3E2"/>
              </a:solidFill>
            </a:endParaRPr>
          </a:p>
        </p:txBody>
      </p:sp>
      <p:cxnSp>
        <p:nvCxnSpPr>
          <p:cNvPr id="5" name="Straight Connector 22"/>
          <p:cNvCxnSpPr>
            <a:cxnSpLocks/>
          </p:cNvCxnSpPr>
          <p:nvPr/>
        </p:nvCxnSpPr>
        <p:spPr>
          <a:xfrm flipH="1">
            <a:off x="2763801" y="0"/>
            <a:ext cx="1270" cy="3505200"/>
          </a:xfrm>
          <a:prstGeom prst="line">
            <a:avLst/>
          </a:prstGeom>
          <a:ln w="57150" cap="flat">
            <a:solidFill>
              <a:schemeClr val="bg1"/>
            </a:solidFill>
            <a:tailEnd type="none" w="lg" len="lg"/>
          </a:ln>
        </p:spPr>
        <p:style>
          <a:lnRef idx="1">
            <a:schemeClr val="accent6"/>
          </a:lnRef>
          <a:fillRef idx="0">
            <a:schemeClr val="accent6"/>
          </a:fillRef>
          <a:effectRef idx="0">
            <a:schemeClr val="accent6"/>
          </a:effectRef>
          <a:fontRef idx="minor">
            <a:schemeClr val="tx1"/>
          </a:fontRef>
        </p:style>
      </p:cxnSp>
      <p:sp>
        <p:nvSpPr>
          <p:cNvPr id="6" name="Oval 26"/>
          <p:cNvSpPr/>
          <p:nvPr/>
        </p:nvSpPr>
        <p:spPr>
          <a:xfrm>
            <a:off x="2567868" y="2790933"/>
            <a:ext cx="394408" cy="394408"/>
          </a:xfrm>
          <a:prstGeom prst="ellipse">
            <a:avLst/>
          </a:prstGeom>
          <a:solidFill>
            <a:schemeClr val="accent3"/>
          </a:solidFill>
          <a:ln w="57150" cap="rnd">
            <a:solidFill>
              <a:schemeClr val="bg1"/>
            </a:solidFill>
            <a:tailEnd type="none" w="lg" len="lg"/>
          </a:ln>
        </p:spPr>
        <p:style>
          <a:lnRef idx="1">
            <a:schemeClr val="accent6"/>
          </a:lnRef>
          <a:fillRef idx="0">
            <a:schemeClr val="accent6"/>
          </a:fillRef>
          <a:effectRef idx="0">
            <a:schemeClr val="accent6"/>
          </a:effectRef>
          <a:fontRef idx="minor">
            <a:schemeClr val="tx1"/>
          </a:fontRef>
        </p:style>
        <p:txBody>
          <a:bodyPr rtlCol="0" anchor="ctr"/>
          <a:lstStyle/>
          <a:p>
            <a:pPr algn="ctr" defTabSz="457189"/>
            <a:endParaRPr lang="en-US">
              <a:solidFill>
                <a:srgbClr val="2573BA"/>
              </a:solidFill>
              <a:latin typeface="Arial"/>
            </a:endParaRPr>
          </a:p>
        </p:txBody>
      </p:sp>
      <p:sp>
        <p:nvSpPr>
          <p:cNvPr id="7" name="Oval 26"/>
          <p:cNvSpPr/>
          <p:nvPr/>
        </p:nvSpPr>
        <p:spPr>
          <a:xfrm>
            <a:off x="2672599" y="3527056"/>
            <a:ext cx="184946" cy="184946"/>
          </a:xfrm>
          <a:prstGeom prst="ellipse">
            <a:avLst/>
          </a:prstGeom>
          <a:noFill/>
          <a:ln w="57150" cap="rnd">
            <a:solidFill>
              <a:schemeClr val="bg1"/>
            </a:solidFill>
            <a:tailEnd type="none" w="lg" len="lg"/>
          </a:ln>
        </p:spPr>
        <p:style>
          <a:lnRef idx="1">
            <a:schemeClr val="accent6"/>
          </a:lnRef>
          <a:fillRef idx="0">
            <a:schemeClr val="accent6"/>
          </a:fillRef>
          <a:effectRef idx="0">
            <a:schemeClr val="accent6"/>
          </a:effectRef>
          <a:fontRef idx="minor">
            <a:schemeClr val="tx1"/>
          </a:fontRef>
        </p:style>
        <p:txBody>
          <a:bodyPr rtlCol="0" anchor="ctr"/>
          <a:lstStyle/>
          <a:p>
            <a:pPr algn="ctr" defTabSz="457189"/>
            <a:endParaRPr lang="en-US">
              <a:solidFill>
                <a:srgbClr val="2573BA"/>
              </a:solidFill>
              <a:latin typeface="Arial"/>
            </a:endParaRPr>
          </a:p>
        </p:txBody>
      </p:sp>
      <p:sp>
        <p:nvSpPr>
          <p:cNvPr id="8" name="Oval 26"/>
          <p:cNvSpPr/>
          <p:nvPr/>
        </p:nvSpPr>
        <p:spPr>
          <a:xfrm>
            <a:off x="2672599" y="4158448"/>
            <a:ext cx="184946" cy="184946"/>
          </a:xfrm>
          <a:prstGeom prst="ellipse">
            <a:avLst/>
          </a:prstGeom>
          <a:noFill/>
          <a:ln w="57150" cap="rnd">
            <a:solidFill>
              <a:schemeClr val="bg1"/>
            </a:solidFill>
            <a:tailEnd type="none" w="lg" len="lg"/>
          </a:ln>
        </p:spPr>
        <p:style>
          <a:lnRef idx="1">
            <a:schemeClr val="accent6"/>
          </a:lnRef>
          <a:fillRef idx="0">
            <a:schemeClr val="accent6"/>
          </a:fillRef>
          <a:effectRef idx="0">
            <a:schemeClr val="accent6"/>
          </a:effectRef>
          <a:fontRef idx="minor">
            <a:schemeClr val="tx1"/>
          </a:fontRef>
        </p:style>
        <p:txBody>
          <a:bodyPr rtlCol="0" anchor="ctr"/>
          <a:lstStyle/>
          <a:p>
            <a:pPr algn="ctr" defTabSz="457189"/>
            <a:endParaRPr lang="en-US">
              <a:solidFill>
                <a:srgbClr val="2573BA"/>
              </a:solidFill>
              <a:latin typeface="Arial"/>
            </a:endParaRPr>
          </a:p>
        </p:txBody>
      </p:sp>
      <p:cxnSp>
        <p:nvCxnSpPr>
          <p:cNvPr id="9" name="Straight Connector 22"/>
          <p:cNvCxnSpPr>
            <a:stCxn id="7" idx="4"/>
            <a:endCxn id="8" idx="0"/>
          </p:cNvCxnSpPr>
          <p:nvPr/>
        </p:nvCxnSpPr>
        <p:spPr>
          <a:xfrm>
            <a:off x="2765071" y="3712002"/>
            <a:ext cx="0" cy="446446"/>
          </a:xfrm>
          <a:prstGeom prst="line">
            <a:avLst/>
          </a:prstGeom>
          <a:ln w="57150" cap="flat">
            <a:solidFill>
              <a:schemeClr val="bg1"/>
            </a:solidFill>
            <a:tailEnd type="none" w="lg" len="lg"/>
          </a:ln>
        </p:spPr>
        <p:style>
          <a:lnRef idx="1">
            <a:schemeClr val="accent6"/>
          </a:lnRef>
          <a:fillRef idx="0">
            <a:schemeClr val="accent6"/>
          </a:fillRef>
          <a:effectRef idx="0">
            <a:schemeClr val="accent6"/>
          </a:effectRef>
          <a:fontRef idx="minor">
            <a:schemeClr val="tx1"/>
          </a:fontRef>
        </p:style>
      </p:cxnSp>
      <p:pic>
        <p:nvPicPr>
          <p:cNvPr id="11" name="Picture 3" descr="Screen Clipping"/>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51047" y="6204499"/>
            <a:ext cx="1152757" cy="434609"/>
          </a:xfrm>
          <a:prstGeom prst="rect">
            <a:avLst/>
          </a:prstGeom>
        </p:spPr>
      </p:pic>
      <p:sp>
        <p:nvSpPr>
          <p:cNvPr id="12" name="Title 1">
            <a:extLst>
              <a:ext uri="{FF2B5EF4-FFF2-40B4-BE49-F238E27FC236}">
                <a16:creationId xmlns:a16="http://schemas.microsoft.com/office/drawing/2014/main" id="{BFCAC81E-5B40-4E75-A25F-51FB3D8E7AB4}"/>
              </a:ext>
            </a:extLst>
          </p:cNvPr>
          <p:cNvSpPr txBox="1">
            <a:spLocks/>
          </p:cNvSpPr>
          <p:nvPr/>
        </p:nvSpPr>
        <p:spPr bwMode="auto">
          <a:xfrm>
            <a:off x="3053478" y="2885479"/>
            <a:ext cx="7772400" cy="94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normAutofit fontScale="97500"/>
          </a:bodyPr>
          <a:lstStyle>
            <a:lvl1pPr algn="l" defTabSz="457200" rtl="0" eaLnBrk="1" fontAlgn="base" hangingPunct="1">
              <a:spcBef>
                <a:spcPct val="0"/>
              </a:spcBef>
              <a:spcAft>
                <a:spcPct val="0"/>
              </a:spcAft>
              <a:defRPr sz="3600" b="1" kern="1200" cap="none" baseline="0">
                <a:solidFill>
                  <a:srgbClr val="2573BA"/>
                </a:solidFill>
                <a:latin typeface="+mj-lt"/>
                <a:ea typeface="ＭＳ Ｐゴシック" charset="0"/>
                <a:cs typeface="ＭＳ Ｐゴシック" charset="0"/>
              </a:defRPr>
            </a:lvl1pPr>
            <a:lvl2pPr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2pPr>
            <a:lvl3pPr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3pPr>
            <a:lvl4pPr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4pPr>
            <a:lvl5pPr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5pPr>
            <a:lvl6pPr marL="457200"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6pPr>
            <a:lvl7pPr marL="914400"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7pPr>
            <a:lvl8pPr marL="1371600"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8pPr>
            <a:lvl9pPr marL="1828800" algn="l" defTabSz="457200" rtl="0" eaLnBrk="1" fontAlgn="base" hangingPunct="1">
              <a:spcBef>
                <a:spcPct val="0"/>
              </a:spcBef>
              <a:spcAft>
                <a:spcPct val="0"/>
              </a:spcAft>
              <a:defRPr sz="3600" b="1">
                <a:solidFill>
                  <a:schemeClr val="tx1"/>
                </a:solidFill>
                <a:latin typeface="Arial" charset="0"/>
                <a:ea typeface="ＭＳ Ｐゴシック" charset="0"/>
                <a:cs typeface="ＭＳ Ｐゴシック" charset="0"/>
              </a:defRPr>
            </a:lvl9pPr>
          </a:lstStyle>
          <a:p>
            <a:r>
              <a:rPr lang="en-US" sz="2400">
                <a:solidFill>
                  <a:schemeClr val="bg1"/>
                </a:solidFill>
              </a:rPr>
              <a:t>Lead ID Entry</a:t>
            </a:r>
            <a:br>
              <a:rPr lang="en-US" sz="2400">
                <a:solidFill>
                  <a:srgbClr val="7CC3E2"/>
                </a:solidFill>
              </a:rPr>
            </a:br>
            <a:endParaRPr lang="en-US" sz="2000" i="1">
              <a:solidFill>
                <a:srgbClr val="7CC3E2"/>
              </a:solidFill>
            </a:endParaRPr>
          </a:p>
        </p:txBody>
      </p:sp>
    </p:spTree>
    <p:extLst>
      <p:ext uri="{BB962C8B-B14F-4D97-AF65-F5344CB8AC3E}">
        <p14:creationId xmlns:p14="http://schemas.microsoft.com/office/powerpoint/2010/main" val="21845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FB2AD7-3534-4C84-9207-6B2709D78F72}"/>
              </a:ext>
            </a:extLst>
          </p:cNvPr>
          <p:cNvGraphicFramePr>
            <a:graphicFrameLocks noGrp="1"/>
          </p:cNvGraphicFramePr>
          <p:nvPr/>
        </p:nvGraphicFramePr>
        <p:xfrm>
          <a:off x="235131" y="1064188"/>
          <a:ext cx="11730446" cy="5699760"/>
        </p:xfrm>
        <a:graphic>
          <a:graphicData uri="http://schemas.openxmlformats.org/drawingml/2006/table">
            <a:tbl>
              <a:tblPr firstRow="1" bandRow="1">
                <a:tableStyleId>{22838BEF-8BB2-4498-84A7-C5851F593DF1}</a:tableStyleId>
              </a:tblPr>
              <a:tblGrid>
                <a:gridCol w="2438400">
                  <a:extLst>
                    <a:ext uri="{9D8B030D-6E8A-4147-A177-3AD203B41FA5}">
                      <a16:colId xmlns:a16="http://schemas.microsoft.com/office/drawing/2014/main" val="20000"/>
                    </a:ext>
                  </a:extLst>
                </a:gridCol>
                <a:gridCol w="9292046">
                  <a:extLst>
                    <a:ext uri="{9D8B030D-6E8A-4147-A177-3AD203B41FA5}">
                      <a16:colId xmlns:a16="http://schemas.microsoft.com/office/drawing/2014/main" val="20001"/>
                    </a:ext>
                  </a:extLst>
                </a:gridCol>
              </a:tblGrid>
              <a:tr h="548640">
                <a:tc>
                  <a:txBody>
                    <a:bodyPr/>
                    <a:lstStyle/>
                    <a:p>
                      <a:r>
                        <a:rPr lang="en-US" sz="1600" b="1">
                          <a:solidFill>
                            <a:schemeClr val="bg1"/>
                          </a:solidFill>
                          <a:latin typeface="Calibri" panose="020F0502020204030204" pitchFamily="34" charset="0"/>
                          <a:cs typeface="Calibri" panose="020F0502020204030204" pitchFamily="34" charset="0"/>
                        </a:rPr>
                        <a:t>Project Hypothesis/Goal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kern="1200" cap="none" normalizeH="0" baseline="0">
                          <a:ln>
                            <a:noFill/>
                          </a:ln>
                          <a:solidFill>
                            <a:srgbClr val="000000"/>
                          </a:solidFill>
                          <a:effectLst/>
                          <a:latin typeface="Calibri" panose="020F0502020204030204" pitchFamily="34" charset="0"/>
                          <a:ea typeface="ＭＳ Ｐゴシック" charset="-128"/>
                          <a:cs typeface="Calibri" panose="020F0502020204030204" pitchFamily="34" charset="0"/>
                        </a:rPr>
                        <a:t>Small molecule splicing modulator increasing poison exon to reduce </a:t>
                      </a:r>
                      <a:r>
                        <a:rPr kumimoji="0" lang="en-US" sz="1400" b="0" i="1" u="none" strike="noStrike" kern="1200" cap="none" normalizeH="0" baseline="0">
                          <a:ln>
                            <a:noFill/>
                          </a:ln>
                          <a:solidFill>
                            <a:srgbClr val="000000"/>
                          </a:solidFill>
                          <a:effectLst/>
                          <a:latin typeface="Calibri" panose="020F0502020204030204" pitchFamily="34" charset="0"/>
                          <a:ea typeface="ＭＳ Ｐゴシック" charset="-128"/>
                          <a:cs typeface="Calibri" panose="020F0502020204030204" pitchFamily="34" charset="0"/>
                        </a:rPr>
                        <a:t>HTT</a:t>
                      </a:r>
                      <a:r>
                        <a:rPr kumimoji="0" lang="en-US" sz="1400" b="0" i="0" u="none" strike="noStrike" kern="1200" cap="none" normalizeH="0" baseline="0">
                          <a:ln>
                            <a:noFill/>
                          </a:ln>
                          <a:solidFill>
                            <a:srgbClr val="000000"/>
                          </a:solidFill>
                          <a:effectLst/>
                          <a:latin typeface="Calibri" panose="020F0502020204030204" pitchFamily="34" charset="0"/>
                          <a:ea typeface="ＭＳ Ｐゴシック" charset="-128"/>
                          <a:cs typeface="Calibri" panose="020F0502020204030204" pitchFamily="34" charset="0"/>
                        </a:rPr>
                        <a:t> mRNA and </a:t>
                      </a:r>
                      <a:r>
                        <a:rPr kumimoji="0" lang="en-US" sz="1400" b="0" i="0" u="none" strike="noStrike" kern="1200" cap="none" normalizeH="0" baseline="0" err="1">
                          <a:ln>
                            <a:noFill/>
                          </a:ln>
                          <a:solidFill>
                            <a:srgbClr val="000000"/>
                          </a:solidFill>
                          <a:effectLst/>
                          <a:latin typeface="Calibri" panose="020F0502020204030204" pitchFamily="34" charset="0"/>
                          <a:ea typeface="ＭＳ Ｐゴシック" charset="-128"/>
                          <a:cs typeface="Calibri" panose="020F0502020204030204" pitchFamily="34" charset="0"/>
                        </a:rPr>
                        <a:t>Htt</a:t>
                      </a:r>
                      <a:r>
                        <a:rPr kumimoji="0" lang="en-US" sz="1400" b="0" i="0" u="none" strike="noStrike" kern="1200" cap="none" normalizeH="0" baseline="0">
                          <a:ln>
                            <a:noFill/>
                          </a:ln>
                          <a:solidFill>
                            <a:srgbClr val="000000"/>
                          </a:solidFill>
                          <a:effectLst/>
                          <a:latin typeface="Calibri" panose="020F0502020204030204" pitchFamily="34" charset="0"/>
                          <a:ea typeface="ＭＳ Ｐゴシック" charset="-128"/>
                          <a:cs typeface="Calibri" panose="020F0502020204030204" pitchFamily="34" charset="0"/>
                        </a:rPr>
                        <a:t> protein for Huntington’s Disease (HD)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0"/>
                  </a:ext>
                </a:extLst>
              </a:tr>
              <a:tr h="1097280">
                <a:tc>
                  <a:txBody>
                    <a:bodyPr/>
                    <a:lstStyle/>
                    <a:p>
                      <a:r>
                        <a:rPr lang="en-US" sz="1600" b="1">
                          <a:solidFill>
                            <a:schemeClr val="bg1"/>
                          </a:solidFill>
                          <a:latin typeface="Calibri" panose="020F0502020204030204" pitchFamily="34" charset="0"/>
                          <a:cs typeface="Calibri" panose="020F0502020204030204" pitchFamily="34" charset="0"/>
                        </a:rPr>
                        <a:t>Target</a:t>
                      </a:r>
                      <a:r>
                        <a:rPr lang="en-US" sz="1600" b="1" baseline="0">
                          <a:solidFill>
                            <a:schemeClr val="bg1"/>
                          </a:solidFill>
                          <a:latin typeface="Calibri" panose="020F0502020204030204" pitchFamily="34" charset="0"/>
                          <a:cs typeface="Calibri" panose="020F0502020204030204" pitchFamily="34" charset="0"/>
                        </a:rPr>
                        <a:t> Biology</a:t>
                      </a:r>
                      <a:endParaRPr lang="en-US" sz="1600" b="1">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alibri" panose="020F0502020204030204" pitchFamily="34" charset="0"/>
                          <a:cs typeface="Calibri" panose="020F0502020204030204" pitchFamily="34" charset="0"/>
                        </a:rPr>
                        <a:t>Polyglutamine (</a:t>
                      </a:r>
                      <a:r>
                        <a:rPr lang="en-US" sz="1400" err="1">
                          <a:solidFill>
                            <a:srgbClr val="000000"/>
                          </a:solidFill>
                          <a:latin typeface="Calibri" panose="020F0502020204030204" pitchFamily="34" charset="0"/>
                          <a:cs typeface="Calibri" panose="020F0502020204030204" pitchFamily="34" charset="0"/>
                        </a:rPr>
                        <a:t>PolyQ</a:t>
                      </a:r>
                      <a:r>
                        <a:rPr lang="en-US" sz="1400">
                          <a:solidFill>
                            <a:srgbClr val="000000"/>
                          </a:solidFill>
                          <a:latin typeface="Calibri" panose="020F0502020204030204" pitchFamily="34" charset="0"/>
                          <a:cs typeface="Calibri" panose="020F0502020204030204" pitchFamily="34" charset="0"/>
                        </a:rPr>
                        <a:t>) expansions in exon 1 of the </a:t>
                      </a:r>
                      <a:r>
                        <a:rPr lang="en-US" sz="1400" i="1">
                          <a:solidFill>
                            <a:srgbClr val="000000"/>
                          </a:solidFill>
                          <a:latin typeface="Calibri" panose="020F0502020204030204" pitchFamily="34" charset="0"/>
                          <a:cs typeface="Calibri" panose="020F0502020204030204" pitchFamily="34" charset="0"/>
                        </a:rPr>
                        <a:t>HTT </a:t>
                      </a:r>
                      <a:r>
                        <a:rPr lang="en-US" sz="1400" i="0">
                          <a:solidFill>
                            <a:srgbClr val="000000"/>
                          </a:solidFill>
                          <a:latin typeface="Calibri" panose="020F0502020204030204" pitchFamily="34" charset="0"/>
                          <a:cs typeface="Calibri" panose="020F0502020204030204" pitchFamily="34" charset="0"/>
                        </a:rPr>
                        <a:t>gene leads to autosomal dominant disorder (&gt;36 repeats). </a:t>
                      </a:r>
                      <a:r>
                        <a:rPr lang="en-US" sz="1400" i="0" err="1">
                          <a:solidFill>
                            <a:srgbClr val="000000"/>
                          </a:solidFill>
                          <a:latin typeface="Calibri" panose="020F0502020204030204" pitchFamily="34" charset="0"/>
                          <a:cs typeface="Calibri" panose="020F0502020204030204" pitchFamily="34" charset="0"/>
                        </a:rPr>
                        <a:t>Htt</a:t>
                      </a:r>
                      <a:r>
                        <a:rPr lang="en-US" sz="1400" i="0">
                          <a:solidFill>
                            <a:srgbClr val="000000"/>
                          </a:solidFill>
                          <a:latin typeface="Calibri" panose="020F0502020204030204" pitchFamily="34" charset="0"/>
                          <a:cs typeface="Calibri" panose="020F0502020204030204" pitchFamily="34" charset="0"/>
                        </a:rPr>
                        <a:t> protein produced with </a:t>
                      </a:r>
                      <a:r>
                        <a:rPr lang="en-US" sz="1400" i="0" err="1">
                          <a:solidFill>
                            <a:srgbClr val="000000"/>
                          </a:solidFill>
                          <a:latin typeface="Calibri" panose="020F0502020204030204" pitchFamily="34" charset="0"/>
                          <a:cs typeface="Calibri" panose="020F0502020204030204" pitchFamily="34" charset="0"/>
                        </a:rPr>
                        <a:t>PolyQ</a:t>
                      </a:r>
                      <a:r>
                        <a:rPr lang="en-US" sz="1400" i="0">
                          <a:solidFill>
                            <a:srgbClr val="000000"/>
                          </a:solidFill>
                          <a:latin typeface="Calibri" panose="020F0502020204030204" pitchFamily="34" charset="0"/>
                          <a:cs typeface="Calibri" panose="020F0502020204030204" pitchFamily="34" charset="0"/>
                        </a:rPr>
                        <a:t> expansions increases cytosolic protein aggregation, which in turn induces numerous cellular dysfunctions associated with HD, including dysregulated transcription, mitochondrial toxicity, axonal transport impairment, and synaptic defects. Untranslated CAG repeat transcripts may also induce cytotoxicity.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1"/>
                  </a:ext>
                </a:extLst>
              </a:tr>
              <a:tr h="1280160">
                <a:tc>
                  <a:txBody>
                    <a:bodyPr/>
                    <a:lstStyle/>
                    <a:p>
                      <a:r>
                        <a:rPr lang="en-US" sz="1600" b="1">
                          <a:solidFill>
                            <a:schemeClr val="bg1"/>
                          </a:solidFill>
                          <a:latin typeface="Calibri" panose="020F0502020204030204" pitchFamily="34" charset="0"/>
                          <a:cs typeface="Calibri" panose="020F0502020204030204" pitchFamily="34" charset="0"/>
                        </a:rPr>
                        <a:t>Genetics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solidFill>
                  </a:tcPr>
                </a:tc>
                <a:tc>
                  <a:txBody>
                    <a:bodyPr/>
                    <a:lstStyle/>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Calibri" panose="020F0502020204030204" pitchFamily="34" charset="0"/>
                          <a:cs typeface="Calibri" panose="020F0502020204030204" pitchFamily="34" charset="0"/>
                        </a:rPr>
                        <a:t>KO mice (homozygous) - embryonic lethality at E8.5 (abnormal gastrulation</a:t>
                      </a:r>
                      <a:r>
                        <a:rPr lang="en-US" sz="1400" baseline="30000">
                          <a:solidFill>
                            <a:srgbClr val="000000"/>
                          </a:solidFill>
                          <a:latin typeface="Calibri" panose="020F0502020204030204" pitchFamily="34" charset="0"/>
                          <a:cs typeface="Calibri" panose="020F0502020204030204" pitchFamily="34" charset="0"/>
                        </a:rPr>
                        <a:t>1-2</a:t>
                      </a:r>
                      <a:r>
                        <a:rPr lang="en-US" sz="1400" baseline="0">
                          <a:solidFill>
                            <a:srgbClr val="000000"/>
                          </a:solidFill>
                          <a:latin typeface="Calibri" panose="020F0502020204030204" pitchFamily="34" charset="0"/>
                          <a:cs typeface="Calibri" panose="020F0502020204030204" pitchFamily="34" charset="0"/>
                        </a:rPr>
                        <a:t>, acute pancreatitis</a:t>
                      </a:r>
                      <a:r>
                        <a:rPr lang="en-US" sz="1400" strike="noStrike" baseline="30000">
                          <a:solidFill>
                            <a:srgbClr val="000000"/>
                          </a:solidFill>
                          <a:latin typeface="Calibri" panose="020F0502020204030204" pitchFamily="34" charset="0"/>
                          <a:cs typeface="Calibri" panose="020F0502020204030204" pitchFamily="34" charset="0"/>
                        </a:rPr>
                        <a:t>3</a:t>
                      </a:r>
                      <a:r>
                        <a:rPr lang="en-US" sz="1400" baseline="0">
                          <a:solidFill>
                            <a:srgbClr val="000000"/>
                          </a:solidFill>
                          <a:latin typeface="Calibri" panose="020F0502020204030204" pitchFamily="34" charset="0"/>
                          <a:cs typeface="Calibri" panose="020F0502020204030204" pitchFamily="34" charset="0"/>
                        </a:rPr>
                        <a:t>); deletion in adult mouse (&gt; 8 months) does not cause neurodegeneration or death</a:t>
                      </a:r>
                      <a:r>
                        <a:rPr lang="en-US" sz="1400" strike="noStrike" baseline="30000">
                          <a:solidFill>
                            <a:srgbClr val="000000"/>
                          </a:solidFill>
                          <a:latin typeface="Calibri" panose="020F0502020204030204" pitchFamily="34" charset="0"/>
                          <a:cs typeface="Calibri" panose="020F0502020204030204" pitchFamily="34" charset="0"/>
                        </a:rPr>
                        <a:t>3</a:t>
                      </a:r>
                      <a:r>
                        <a:rPr lang="en-US" sz="1400" baseline="0">
                          <a:solidFill>
                            <a:srgbClr val="000000"/>
                          </a:solidFill>
                          <a:latin typeface="Calibri" panose="020F0502020204030204" pitchFamily="34" charset="0"/>
                          <a:cs typeface="Calibri" panose="020F0502020204030204" pitchFamily="34" charset="0"/>
                        </a:rPr>
                        <a:t>  </a:t>
                      </a:r>
                      <a:endParaRPr lang="en-US" sz="1400" baseline="30000">
                        <a:solidFill>
                          <a:srgbClr val="000000"/>
                        </a:solidFill>
                        <a:latin typeface="Calibri" panose="020F0502020204030204" pitchFamily="34" charset="0"/>
                        <a:cs typeface="Calibri" panose="020F0502020204030204" pitchFamily="34" charset="0"/>
                      </a:endParaRP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rgbClr val="000000"/>
                          </a:solidFill>
                          <a:effectLst/>
                          <a:latin typeface="Calibri" panose="020F0502020204030204" pitchFamily="34" charset="0"/>
                          <a:ea typeface="+mn-ea"/>
                          <a:cs typeface="Calibri" panose="020F0502020204030204" pitchFamily="34" charset="0"/>
                        </a:rPr>
                        <a:t>KO mice (heterozygous) – normal phenotype at 4 months</a:t>
                      </a:r>
                      <a:r>
                        <a:rPr lang="en-US" sz="1400" b="0" i="0" kern="1200" baseline="30000">
                          <a:solidFill>
                            <a:srgbClr val="000000"/>
                          </a:solidFill>
                          <a:effectLst/>
                          <a:latin typeface="Calibri" panose="020F0502020204030204" pitchFamily="34" charset="0"/>
                          <a:ea typeface="+mn-ea"/>
                          <a:cs typeface="Calibri" panose="020F0502020204030204" pitchFamily="34" charset="0"/>
                        </a:rPr>
                        <a:t>1-2</a:t>
                      </a:r>
                      <a:r>
                        <a:rPr lang="en-US" sz="1400" b="0" i="0" kern="1200" baseline="0">
                          <a:solidFill>
                            <a:srgbClr val="000000"/>
                          </a:solidFill>
                          <a:effectLst/>
                          <a:latin typeface="Calibri" panose="020F0502020204030204" pitchFamily="34" charset="0"/>
                          <a:ea typeface="+mn-ea"/>
                          <a:cs typeface="Calibri" panose="020F0502020204030204" pitchFamily="34" charset="0"/>
                        </a:rPr>
                        <a:t>; increased motor activity and some cognitive deficits (memory)</a:t>
                      </a:r>
                      <a:r>
                        <a:rPr lang="en-US" sz="1400" b="0" i="0" kern="1200" baseline="30000">
                          <a:solidFill>
                            <a:srgbClr val="000000"/>
                          </a:solidFill>
                          <a:effectLst/>
                          <a:latin typeface="Calibri" panose="020F0502020204030204" pitchFamily="34" charset="0"/>
                          <a:ea typeface="+mn-ea"/>
                          <a:cs typeface="Calibri" panose="020F0502020204030204" pitchFamily="34" charset="0"/>
                        </a:rPr>
                        <a:t>2</a:t>
                      </a:r>
                      <a:r>
                        <a:rPr lang="en-US" sz="1400" b="0" i="0" kern="1200" baseline="0">
                          <a:solidFill>
                            <a:srgbClr val="000000"/>
                          </a:solidFill>
                          <a:effectLst/>
                          <a:latin typeface="Calibri" panose="020F0502020204030204" pitchFamily="34" charset="0"/>
                          <a:ea typeface="+mn-ea"/>
                          <a:cs typeface="Calibri" panose="020F0502020204030204" pitchFamily="34" charset="0"/>
                        </a:rPr>
                        <a:t>. Morphological changes in the brain include decreased volume of the subthalamic nucleus and the total number of subthalamic neurons</a:t>
                      </a:r>
                      <a:r>
                        <a:rPr lang="en-US" sz="1400" b="0" i="0" kern="1200" baseline="30000">
                          <a:solidFill>
                            <a:srgbClr val="000000"/>
                          </a:solidFill>
                          <a:effectLst/>
                          <a:latin typeface="Calibri" panose="020F0502020204030204" pitchFamily="34" charset="0"/>
                          <a:ea typeface="+mn-ea"/>
                          <a:cs typeface="Calibri" panose="020F0502020204030204" pitchFamily="34" charset="0"/>
                        </a:rPr>
                        <a:t>2</a:t>
                      </a:r>
                      <a:r>
                        <a:rPr lang="en-US" sz="1400" b="0" i="0" kern="1200" baseline="0">
                          <a:solidFill>
                            <a:srgbClr val="000000"/>
                          </a:solidFill>
                          <a:effectLst/>
                          <a:latin typeface="Calibri" panose="020F0502020204030204" pitchFamily="34" charset="0"/>
                          <a:ea typeface="+mn-ea"/>
                          <a:cs typeface="Calibri" panose="020F0502020204030204" pitchFamily="34" charset="0"/>
                        </a:rPr>
                        <a:t>. </a:t>
                      </a:r>
                      <a:endParaRPr lang="en-US" sz="1400" b="0" i="0" kern="1200" baseline="30000">
                        <a:solidFill>
                          <a:srgbClr val="000000"/>
                        </a:solidFill>
                        <a:effectLst/>
                        <a:latin typeface="Calibri" panose="020F0502020204030204" pitchFamily="34" charset="0"/>
                        <a:ea typeface="+mn-ea"/>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2"/>
                  </a:ext>
                </a:extLst>
              </a:tr>
              <a:tr h="731520">
                <a:tc>
                  <a:txBody>
                    <a:bodyPr/>
                    <a:lstStyle/>
                    <a:p>
                      <a:r>
                        <a:rPr lang="en-US" sz="1600" b="1">
                          <a:solidFill>
                            <a:schemeClr val="bg1"/>
                          </a:solidFill>
                          <a:latin typeface="Calibri" panose="020F0502020204030204" pitchFamily="34" charset="0"/>
                          <a:cs typeface="Calibri" panose="020F0502020204030204" pitchFamily="34" charset="0"/>
                        </a:rPr>
                        <a:t>Tool/Competitor</a:t>
                      </a:r>
                      <a:r>
                        <a:rPr lang="en-US" sz="1600" b="1" baseline="0">
                          <a:solidFill>
                            <a:schemeClr val="bg1"/>
                          </a:solidFill>
                          <a:latin typeface="Calibri" panose="020F0502020204030204" pitchFamily="34" charset="0"/>
                          <a:cs typeface="Calibri" panose="020F0502020204030204" pitchFamily="34" charset="0"/>
                        </a:rPr>
                        <a:t> compounds</a:t>
                      </a:r>
                      <a:endParaRPr lang="en-US" sz="1600" b="1">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solidFill>
                  </a:tcPr>
                </a:tc>
                <a:tc>
                  <a:txBody>
                    <a:bodyPr/>
                    <a:lstStyle/>
                    <a:p>
                      <a:r>
                        <a:rPr lang="en-US" sz="1400" b="0" i="0" kern="1200">
                          <a:solidFill>
                            <a:srgbClr val="000000"/>
                          </a:solidFill>
                          <a:effectLst/>
                          <a:latin typeface="Calibri" panose="020F0502020204030204" pitchFamily="34" charset="0"/>
                          <a:ea typeface="+mn-ea"/>
                          <a:cs typeface="Calibri" panose="020F0502020204030204" pitchFamily="34" charset="0"/>
                        </a:rPr>
                        <a:t>Multiple competitions for HD, including splicing modulators (PTC, Novartis), ASO (Wave/Takeda), </a:t>
                      </a:r>
                      <a:r>
                        <a:rPr lang="en-US" sz="1400" b="0" i="0" kern="1200" err="1">
                          <a:solidFill>
                            <a:srgbClr val="000000"/>
                          </a:solidFill>
                          <a:effectLst/>
                          <a:latin typeface="Calibri" panose="020F0502020204030204" pitchFamily="34" charset="0"/>
                          <a:ea typeface="+mn-ea"/>
                          <a:cs typeface="Calibri" panose="020F0502020204030204" pitchFamily="34" charset="0"/>
                        </a:rPr>
                        <a:t>GTx</a:t>
                      </a:r>
                      <a:r>
                        <a:rPr lang="en-US" sz="1400" b="0" i="0" kern="1200">
                          <a:solidFill>
                            <a:srgbClr val="000000"/>
                          </a:solidFill>
                          <a:effectLst/>
                          <a:latin typeface="Calibri" panose="020F0502020204030204" pitchFamily="34" charset="0"/>
                          <a:ea typeface="+mn-ea"/>
                          <a:cs typeface="Calibri" panose="020F0502020204030204" pitchFamily="34" charset="0"/>
                        </a:rPr>
                        <a:t> (</a:t>
                      </a:r>
                      <a:r>
                        <a:rPr lang="en-US" sz="1400" b="0" i="0" kern="1200" err="1">
                          <a:solidFill>
                            <a:srgbClr val="000000"/>
                          </a:solidFill>
                          <a:effectLst/>
                          <a:latin typeface="Calibri" panose="020F0502020204030204" pitchFamily="34" charset="0"/>
                          <a:ea typeface="+mn-ea"/>
                          <a:cs typeface="Calibri" panose="020F0502020204030204" pitchFamily="34" charset="0"/>
                        </a:rPr>
                        <a:t>Sangamo</a:t>
                      </a:r>
                      <a:r>
                        <a:rPr lang="en-US" sz="1400" b="0" i="0" kern="1200">
                          <a:solidFill>
                            <a:srgbClr val="000000"/>
                          </a:solidFill>
                          <a:effectLst/>
                          <a:latin typeface="Calibri" panose="020F0502020204030204" pitchFamily="34" charset="0"/>
                          <a:ea typeface="+mn-ea"/>
                          <a:cs typeface="Calibri" panose="020F0502020204030204" pitchFamily="34" charset="0"/>
                        </a:rPr>
                        <a:t>/Takeda, </a:t>
                      </a:r>
                      <a:r>
                        <a:rPr lang="en-US" sz="1400" b="0" i="0" kern="1200" err="1">
                          <a:solidFill>
                            <a:srgbClr val="000000"/>
                          </a:solidFill>
                          <a:effectLst/>
                          <a:latin typeface="Calibri" panose="020F0502020204030204" pitchFamily="34" charset="0"/>
                          <a:ea typeface="+mn-ea"/>
                          <a:cs typeface="Calibri" panose="020F0502020204030204" pitchFamily="34" charset="0"/>
                        </a:rPr>
                        <a:t>Uniqure</a:t>
                      </a:r>
                      <a:r>
                        <a:rPr lang="en-US" sz="1400" b="0" i="0" kern="1200">
                          <a:solidFill>
                            <a:srgbClr val="000000"/>
                          </a:solidFill>
                          <a:effectLst/>
                          <a:latin typeface="Calibri" panose="020F0502020204030204" pitchFamily="34" charset="0"/>
                          <a:ea typeface="+mn-ea"/>
                          <a:cs typeface="Calibri" panose="020F0502020204030204" pitchFamily="34" charset="0"/>
                        </a:rPr>
                        <a:t>, Voyager)</a:t>
                      </a:r>
                      <a:endParaRPr lang="en-US" sz="1400" b="0" i="1" kern="1200">
                        <a:solidFill>
                          <a:schemeClr val="dk1"/>
                        </a:solidFill>
                        <a:effectLst/>
                        <a:latin typeface="Calibri" panose="020F0502020204030204" pitchFamily="34" charset="0"/>
                        <a:ea typeface="+mn-ea"/>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3"/>
                  </a:ext>
                </a:extLst>
              </a:tr>
              <a:tr h="1097280">
                <a:tc>
                  <a:txBody>
                    <a:bodyPr/>
                    <a:lstStyle/>
                    <a:p>
                      <a:r>
                        <a:rPr lang="en-US" sz="1600" b="1">
                          <a:solidFill>
                            <a:schemeClr val="bg1"/>
                          </a:solidFill>
                          <a:latin typeface="Calibri" panose="020F0502020204030204" pitchFamily="34" charset="0"/>
                          <a:cs typeface="Calibri" panose="020F0502020204030204" pitchFamily="34" charset="0"/>
                        </a:rPr>
                        <a:t>Potential</a:t>
                      </a:r>
                      <a:r>
                        <a:rPr lang="en-US" sz="1600" b="1" baseline="0">
                          <a:solidFill>
                            <a:schemeClr val="bg1"/>
                          </a:solidFill>
                          <a:latin typeface="Calibri" panose="020F0502020204030204" pitchFamily="34" charset="0"/>
                          <a:cs typeface="Calibri" panose="020F0502020204030204" pitchFamily="34" charset="0"/>
                        </a:rPr>
                        <a:t> </a:t>
                      </a:r>
                      <a:r>
                        <a:rPr lang="en-US" sz="1600" b="1">
                          <a:solidFill>
                            <a:schemeClr val="bg1"/>
                          </a:solidFill>
                          <a:latin typeface="Calibri" panose="020F0502020204030204" pitchFamily="34" charset="0"/>
                          <a:cs typeface="Calibri" panose="020F0502020204030204" pitchFamily="34" charset="0"/>
                        </a:rPr>
                        <a:t>safety</a:t>
                      </a:r>
                      <a:r>
                        <a:rPr lang="en-US" sz="1600" b="1" baseline="0">
                          <a:solidFill>
                            <a:schemeClr val="bg1"/>
                          </a:solidFill>
                          <a:latin typeface="Calibri" panose="020F0502020204030204" pitchFamily="34" charset="0"/>
                          <a:cs typeface="Calibri" panose="020F0502020204030204" pitchFamily="34" charset="0"/>
                        </a:rPr>
                        <a:t> risks</a:t>
                      </a:r>
                      <a:endParaRPr lang="en-US" sz="1600" b="1">
                        <a:solidFill>
                          <a:schemeClr val="bg1"/>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2"/>
                    </a:solidFill>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rgbClr val="000000"/>
                          </a:solidFill>
                          <a:effectLst/>
                          <a:latin typeface="Calibri" panose="020F0502020204030204" pitchFamily="34" charset="0"/>
                          <a:ea typeface="+mn-ea"/>
                          <a:cs typeface="Calibri" panose="020F0502020204030204" pitchFamily="34" charset="0"/>
                        </a:rPr>
                        <a:t>Potential</a:t>
                      </a:r>
                      <a:r>
                        <a:rPr lang="en-US" sz="1400" b="0" i="0" kern="1200" baseline="0">
                          <a:solidFill>
                            <a:srgbClr val="000000"/>
                          </a:solidFill>
                          <a:effectLst/>
                          <a:latin typeface="Calibri" panose="020F0502020204030204" pitchFamily="34" charset="0"/>
                          <a:ea typeface="+mn-ea"/>
                          <a:cs typeface="Calibri" panose="020F0502020204030204" pitchFamily="34" charset="0"/>
                        </a:rPr>
                        <a:t> changes in motor activity and cognitive abilities as well as neurodevelopment if normal </a:t>
                      </a:r>
                      <a:r>
                        <a:rPr lang="en-US" sz="1400" b="0" i="0" kern="1200" baseline="0" err="1">
                          <a:solidFill>
                            <a:srgbClr val="000000"/>
                          </a:solidFill>
                          <a:effectLst/>
                          <a:latin typeface="Calibri" panose="020F0502020204030204" pitchFamily="34" charset="0"/>
                          <a:ea typeface="+mn-ea"/>
                          <a:cs typeface="Calibri" panose="020F0502020204030204" pitchFamily="34" charset="0"/>
                        </a:rPr>
                        <a:t>Htt</a:t>
                      </a:r>
                      <a:r>
                        <a:rPr lang="en-US" sz="1400" b="0" i="0" kern="1200" baseline="0">
                          <a:solidFill>
                            <a:srgbClr val="000000"/>
                          </a:solidFill>
                          <a:effectLst/>
                          <a:latin typeface="Calibri" panose="020F0502020204030204" pitchFamily="34" charset="0"/>
                          <a:ea typeface="+mn-ea"/>
                          <a:cs typeface="Calibri" panose="020F0502020204030204" pitchFamily="34" charset="0"/>
                        </a:rPr>
                        <a:t> functions are targeted and reduced (other unclear toxicities may also manifest)</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Calibri" panose="020F0502020204030204" pitchFamily="34" charset="0"/>
                          <a:cs typeface="Calibri" panose="020F0502020204030204" pitchFamily="34" charset="0"/>
                        </a:rPr>
                        <a:t>Off-target effects due to selectivity – some may be comparable to toxicity reported with risdiplam (if research strategy is to utilize risdiplam/</a:t>
                      </a:r>
                      <a:r>
                        <a:rPr lang="en-US" sz="1400" err="1">
                          <a:solidFill>
                            <a:srgbClr val="000000"/>
                          </a:solidFill>
                          <a:latin typeface="Calibri" panose="020F0502020204030204" pitchFamily="34" charset="0"/>
                          <a:cs typeface="Calibri" panose="020F0502020204030204" pitchFamily="34" charset="0"/>
                        </a:rPr>
                        <a:t>branaplam</a:t>
                      </a:r>
                      <a:r>
                        <a:rPr lang="en-US" sz="1400">
                          <a:solidFill>
                            <a:srgbClr val="000000"/>
                          </a:solidFill>
                          <a:latin typeface="Calibri" panose="020F0502020204030204" pitchFamily="34" charset="0"/>
                          <a:cs typeface="Calibri" panose="020F0502020204030204" pitchFamily="34" charset="0"/>
                        </a:rPr>
                        <a:t> as references), such as retinal degeneration and suggestions of genotoxicity</a:t>
                      </a:r>
                      <a:endParaRPr lang="en-US" sz="1400" baseline="30000">
                        <a:solidFill>
                          <a:srgbClr val="000000"/>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4"/>
                  </a:ext>
                </a:extLst>
              </a:tr>
              <a:tr h="914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Calibri" panose="020F0502020204030204" pitchFamily="34" charset="0"/>
                          <a:cs typeface="Calibri" panose="020F0502020204030204" pitchFamily="34" charset="0"/>
                        </a:rPr>
                        <a:t>Testing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solidFill>
                  </a:tcPr>
                </a:tc>
                <a:tc>
                  <a:txBody>
                    <a:bodyPr/>
                    <a:lstStyle/>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Calibri" panose="020F0502020204030204" pitchFamily="34" charset="0"/>
                          <a:cs typeface="Calibri" panose="020F0502020204030204" pitchFamily="34" charset="0"/>
                        </a:rPr>
                        <a:t>Early off-target assessments to optimize selectivity and strategize de-risking approaches</a:t>
                      </a:r>
                    </a:p>
                    <a:p>
                      <a:pPr marL="285750" marR="0" lvl="0" indent="-285750"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solidFill>
                            <a:srgbClr val="000000"/>
                          </a:solidFill>
                          <a:latin typeface="Calibri" panose="020F0502020204030204" pitchFamily="34" charset="0"/>
                          <a:cs typeface="Calibri" panose="020F0502020204030204" pitchFamily="34" charset="0"/>
                        </a:rPr>
                        <a:t>Evaluate brain phenotype and conduct n</a:t>
                      </a:r>
                      <a:r>
                        <a:rPr lang="en-US" sz="1400" b="0" i="0" kern="1200" baseline="0">
                          <a:solidFill>
                            <a:srgbClr val="000000"/>
                          </a:solidFill>
                          <a:effectLst/>
                          <a:latin typeface="Calibri" panose="020F0502020204030204" pitchFamily="34" charset="0"/>
                          <a:ea typeface="+mn-ea"/>
                          <a:cs typeface="Calibri" panose="020F0502020204030204" pitchFamily="34" charset="0"/>
                        </a:rPr>
                        <a:t>eurobehavioral testing (timing of when to include should be discussed)</a:t>
                      </a:r>
                    </a:p>
                    <a:p>
                      <a:pPr marL="285750" indent="-285750">
                        <a:buFont typeface="Arial" panose="020B0604020202020204" pitchFamily="34" charset="0"/>
                        <a:buChar char="•"/>
                      </a:pPr>
                      <a:r>
                        <a:rPr lang="en-US" sz="1400">
                          <a:solidFill>
                            <a:srgbClr val="000000"/>
                          </a:solidFill>
                          <a:latin typeface="Calibri" panose="020F0502020204030204" pitchFamily="34" charset="0"/>
                          <a:cs typeface="Calibri" panose="020F0502020204030204" pitchFamily="34" charset="0"/>
                        </a:rPr>
                        <a:t>Explore/test for retinal degeneration (if compound is the same class as risdiplam) and genotoxicity – consider utilizing predictive software to screen for mutagenicity at early stage, followed by in vitro assays at later stages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2" name="Rectangle 1">
            <a:extLst>
              <a:ext uri="{FF2B5EF4-FFF2-40B4-BE49-F238E27FC236}">
                <a16:creationId xmlns:a16="http://schemas.microsoft.com/office/drawing/2014/main" id="{67675753-C2AB-42D3-884E-5A9007CBBE19}"/>
              </a:ext>
            </a:extLst>
          </p:cNvPr>
          <p:cNvSpPr/>
          <p:nvPr/>
        </p:nvSpPr>
        <p:spPr>
          <a:xfrm>
            <a:off x="0" y="-2403"/>
            <a:ext cx="12192000" cy="914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C4F1C229-828B-47AA-A149-F9875C5F04CE}"/>
              </a:ext>
            </a:extLst>
          </p:cNvPr>
          <p:cNvSpPr txBox="1"/>
          <p:nvPr/>
        </p:nvSpPr>
        <p:spPr>
          <a:xfrm>
            <a:off x="609601" y="131632"/>
            <a:ext cx="10972800" cy="64633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Target Safety Assessment: HTT (Splicing Modulator)</a:t>
            </a:r>
          </a:p>
        </p:txBody>
      </p:sp>
      <p:sp>
        <p:nvSpPr>
          <p:cNvPr id="7" name="TextBox 6">
            <a:extLst>
              <a:ext uri="{FF2B5EF4-FFF2-40B4-BE49-F238E27FC236}">
                <a16:creationId xmlns:a16="http://schemas.microsoft.com/office/drawing/2014/main" id="{85907990-B7DD-4264-8448-8B53DBD0A91E}"/>
              </a:ext>
            </a:extLst>
          </p:cNvPr>
          <p:cNvSpPr txBox="1"/>
          <p:nvPr/>
        </p:nvSpPr>
        <p:spPr>
          <a:xfrm>
            <a:off x="10817506" y="3667995"/>
            <a:ext cx="1148071" cy="461665"/>
          </a:xfrm>
          <a:prstGeom prst="rect">
            <a:avLst/>
          </a:prstGeom>
          <a:noFill/>
        </p:spPr>
        <p:txBody>
          <a:bodyPr wrap="none" rtlCol="0">
            <a:spAutoFit/>
          </a:bodyPr>
          <a:lstStyle/>
          <a:p>
            <a:pPr marL="342900" marR="0" lvl="0" indent="-230188"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err="1">
                <a:ln>
                  <a:noFill/>
                </a:ln>
                <a:solidFill>
                  <a:srgbClr val="000000"/>
                </a:solidFill>
                <a:effectLst/>
                <a:uLnTx/>
                <a:uFillTx/>
                <a:latin typeface="Arial"/>
                <a:ea typeface="+mn-ea"/>
                <a:cs typeface="+mn-cs"/>
              </a:rPr>
              <a:t>Duyao</a:t>
            </a:r>
            <a:r>
              <a:rPr kumimoji="0" lang="en-US" sz="800" b="0" i="0" u="none" strike="noStrike" kern="1200" cap="none" spc="0" normalizeH="0" baseline="0" noProof="0">
                <a:ln>
                  <a:noFill/>
                </a:ln>
                <a:solidFill>
                  <a:srgbClr val="000000"/>
                </a:solidFill>
                <a:effectLst/>
                <a:uLnTx/>
                <a:uFillTx/>
                <a:latin typeface="Arial"/>
                <a:ea typeface="+mn-ea"/>
                <a:cs typeface="+mn-cs"/>
              </a:rPr>
              <a:t>+ 1995</a:t>
            </a:r>
          </a:p>
          <a:p>
            <a:pPr marL="342900" marR="0" lvl="0" indent="-230188"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Nasir+ 1995</a:t>
            </a:r>
          </a:p>
          <a:p>
            <a:pPr marL="342900" marR="0" lvl="0" indent="-230188" algn="l" defTabSz="914400" rtl="0" eaLnBrk="1" fontAlgn="auto" latinLnBrk="0" hangingPunct="1">
              <a:lnSpc>
                <a:spcPct val="100000"/>
              </a:lnSpc>
              <a:spcBef>
                <a:spcPts val="0"/>
              </a:spcBef>
              <a:spcAft>
                <a:spcPts val="0"/>
              </a:spcAft>
              <a:buClrTx/>
              <a:buSzTx/>
              <a:buFontTx/>
              <a:buAutoNum type="arabicPeriod"/>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Wang+ 2016</a:t>
            </a:r>
          </a:p>
        </p:txBody>
      </p:sp>
      <p:sp>
        <p:nvSpPr>
          <p:cNvPr id="3" name="TextBox 2">
            <a:extLst>
              <a:ext uri="{FF2B5EF4-FFF2-40B4-BE49-F238E27FC236}">
                <a16:creationId xmlns:a16="http://schemas.microsoft.com/office/drawing/2014/main" id="{AAE0E72E-E99C-4446-8096-EB8C139C9A8E}"/>
              </a:ext>
            </a:extLst>
          </p:cNvPr>
          <p:cNvSpPr txBox="1"/>
          <p:nvPr/>
        </p:nvSpPr>
        <p:spPr>
          <a:xfrm>
            <a:off x="4682988" y="0"/>
            <a:ext cx="3220278" cy="369332"/>
          </a:xfrm>
          <a:prstGeom prst="rect">
            <a:avLst/>
          </a:prstGeom>
          <a:noFill/>
        </p:spPr>
        <p:txBody>
          <a:bodyPr wrap="square" rtlCol="0">
            <a:spAutoFit/>
          </a:bodyPr>
          <a:lstStyle/>
          <a:p>
            <a:r>
              <a:rPr lang="en-US">
                <a:solidFill>
                  <a:srgbClr val="000000"/>
                </a:solidFill>
                <a:highlight>
                  <a:srgbClr val="FFFF00"/>
                </a:highlight>
              </a:rPr>
              <a:t>To be updated by Colin Choi</a:t>
            </a:r>
          </a:p>
        </p:txBody>
      </p:sp>
    </p:spTree>
    <p:extLst>
      <p:ext uri="{BB962C8B-B14F-4D97-AF65-F5344CB8AC3E}">
        <p14:creationId xmlns:p14="http://schemas.microsoft.com/office/powerpoint/2010/main" val="1977017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654425" y="1510322"/>
            <a:ext cx="10220404" cy="4544791"/>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171450" lvl="1" indent="-171450">
              <a:buFont typeface="Arial" panose="020B0604020202020204" pitchFamily="34" charset="0"/>
              <a:buChar char="•"/>
            </a:pPr>
            <a:r>
              <a:rPr lang="en-US" sz="2000" b="1">
                <a:solidFill>
                  <a:schemeClr val="tx2"/>
                </a:solidFill>
              </a:rPr>
              <a:t>Describe clinical tractability updated by RU clinical lead in consultation with appropriate partner line representatives</a:t>
            </a:r>
            <a:r>
              <a:rPr lang="en-US" sz="2000">
                <a:solidFill>
                  <a:schemeClr val="tx2"/>
                </a:solidFill>
              </a:rPr>
              <a:t>. </a:t>
            </a:r>
          </a:p>
          <a:p>
            <a:pPr marL="171450" lvl="1" indent="-171450">
              <a:buFont typeface="Arial" panose="020B0604020202020204" pitchFamily="34" charset="0"/>
              <a:buChar char="•"/>
            </a:pPr>
            <a:r>
              <a:rPr lang="en-US" sz="2000">
                <a:solidFill>
                  <a:schemeClr val="tx2"/>
                </a:solidFill>
              </a:rPr>
              <a:t>Document availability/need for Natural History or other external data prior to Phase 2.</a:t>
            </a:r>
          </a:p>
          <a:p>
            <a:pPr marL="171450" lvl="1" indent="-171450">
              <a:buFont typeface="Arial" panose="020B0604020202020204" pitchFamily="34" charset="0"/>
              <a:buChar char="•"/>
            </a:pPr>
            <a:r>
              <a:rPr lang="en-US" sz="2000">
                <a:solidFill>
                  <a:schemeClr val="tx2"/>
                </a:solidFill>
              </a:rPr>
              <a:t>Document Secondary Indications: Scope of work required to support selection.</a:t>
            </a:r>
          </a:p>
          <a:p>
            <a:pPr marL="171450" indent="-171450">
              <a:buFont typeface="Arial" panose="020B0604020202020204" pitchFamily="34" charset="0"/>
              <a:buChar char="•"/>
            </a:pPr>
            <a:r>
              <a:rPr lang="en-US" sz="2000" b="1">
                <a:solidFill>
                  <a:schemeClr val="tx2"/>
                </a:solidFill>
              </a:rPr>
              <a:t>Define proposed clinical Proof of Concept endpoints.</a:t>
            </a:r>
            <a:endParaRPr lang="en-US" sz="2000">
              <a:solidFill>
                <a:schemeClr val="tx2"/>
              </a:solidFill>
            </a:endParaRPr>
          </a:p>
          <a:p>
            <a:pPr marL="171450" indent="-171450">
              <a:buFont typeface="Arial" panose="020B0604020202020204" pitchFamily="34" charset="0"/>
              <a:buChar char="•"/>
            </a:pPr>
            <a:r>
              <a:rPr lang="en-US" sz="2000" b="1">
                <a:solidFill>
                  <a:schemeClr val="tx2"/>
                </a:solidFill>
              </a:rPr>
              <a:t>Evaluate status of potential registrational endpoints required to support regulatory approval.</a:t>
            </a:r>
            <a:endParaRPr lang="en-US" sz="2000">
              <a:solidFill>
                <a:schemeClr val="tx2"/>
              </a:solidFill>
            </a:endParaRPr>
          </a:p>
          <a:p>
            <a:pPr marL="171450" indent="-171450">
              <a:buFont typeface="Arial" panose="020B0604020202020204" pitchFamily="34" charset="0"/>
              <a:buChar char="•"/>
            </a:pPr>
            <a:r>
              <a:rPr lang="en-US" sz="2000">
                <a:solidFill>
                  <a:schemeClr val="tx2"/>
                </a:solidFill>
              </a:rPr>
              <a:t>Share QMP updated by QM representative and RU Clinical and Biomarkers lead.</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57835"/>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Clinical Strategy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1197020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cument">
            <a:extLst>
              <a:ext uri="{FF2B5EF4-FFF2-40B4-BE49-F238E27FC236}">
                <a16:creationId xmlns:a16="http://schemas.microsoft.com/office/drawing/2014/main" id="{91B6E2D9-EF69-4A44-A33C-6CDD2B30AC44}"/>
              </a:ext>
            </a:extLst>
          </p:cNvPr>
          <p:cNvSpPr>
            <a:spLocks noEditPoints="1" noChangeArrowheads="1"/>
          </p:cNvSpPr>
          <p:nvPr/>
        </p:nvSpPr>
        <p:spPr bwMode="auto">
          <a:xfrm>
            <a:off x="770965" y="1560336"/>
            <a:ext cx="9950823" cy="4131017"/>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buFont typeface="Arial" panose="020B0604020202020204" pitchFamily="34" charset="0"/>
              <a:buChar char="•"/>
            </a:pPr>
            <a:r>
              <a:rPr lang="en-US" sz="2000" b="1">
                <a:solidFill>
                  <a:schemeClr val="tx2"/>
                </a:solidFill>
              </a:rPr>
              <a:t>Share the translational medicine plan, </a:t>
            </a:r>
            <a:r>
              <a:rPr lang="en-US" sz="2000">
                <a:solidFill>
                  <a:schemeClr val="tx2"/>
                </a:solidFill>
              </a:rPr>
              <a:t>which has ideally been reviewed at CERB. </a:t>
            </a:r>
          </a:p>
          <a:p>
            <a:pPr marL="285750" lvl="1" indent="-285750">
              <a:buFont typeface="Arial" panose="020B0604020202020204" pitchFamily="34" charset="0"/>
              <a:buChar char="•"/>
            </a:pPr>
            <a:r>
              <a:rPr lang="en-US" sz="2000" b="1">
                <a:solidFill>
                  <a:schemeClr val="tx2"/>
                </a:solidFill>
              </a:rPr>
              <a:t>Define plans to demonstrate preclinical and clinical TE and PD.</a:t>
            </a:r>
            <a:r>
              <a:rPr lang="en-US" sz="2000">
                <a:solidFill>
                  <a:schemeClr val="tx2"/>
                </a:solidFill>
              </a:rPr>
              <a:t> If the preclinical biomarker is unsuitable for clinical development then a secondary biomarker must also be identified for use in humans.</a:t>
            </a:r>
          </a:p>
          <a:p>
            <a:pPr marL="285750" lvl="1" indent="-285750">
              <a:buFont typeface="Arial" panose="020B0604020202020204" pitchFamily="34" charset="0"/>
              <a:buChar char="•"/>
            </a:pPr>
            <a:r>
              <a:rPr lang="en-US" sz="2000">
                <a:solidFill>
                  <a:schemeClr val="tx2"/>
                </a:solidFill>
              </a:rPr>
              <a:t>Describe published or internal </a:t>
            </a:r>
            <a:r>
              <a:rPr lang="en-US" sz="2000" err="1">
                <a:solidFill>
                  <a:schemeClr val="tx2"/>
                </a:solidFill>
              </a:rPr>
              <a:t>pharmacometric</a:t>
            </a:r>
            <a:r>
              <a:rPr lang="en-US" sz="2000">
                <a:solidFill>
                  <a:schemeClr val="tx2"/>
                </a:solidFill>
              </a:rPr>
              <a:t> modelling.</a:t>
            </a:r>
          </a:p>
          <a:p>
            <a:pPr marL="285750" lvl="1" indent="-285750">
              <a:buFont typeface="Arial" panose="020B0604020202020204" pitchFamily="34" charset="0"/>
              <a:buChar char="•"/>
            </a:pPr>
            <a:r>
              <a:rPr lang="en-US" sz="2000" b="1">
                <a:solidFill>
                  <a:schemeClr val="tx2"/>
                </a:solidFill>
              </a:rPr>
              <a:t>For targets with genetic support, describe resources needed to refine genotype-phenotype associations and prevalence of rare mutations</a:t>
            </a:r>
            <a:r>
              <a:rPr lang="en-US" sz="2000">
                <a:solidFill>
                  <a:schemeClr val="tx2"/>
                </a:solidFill>
              </a:rPr>
              <a:t>.</a:t>
            </a:r>
          </a:p>
          <a:p>
            <a:endParaRPr lang="en-US" sz="1600">
              <a:solidFill>
                <a:srgbClr val="000000"/>
              </a:solidFill>
            </a:endParaRPr>
          </a:p>
        </p:txBody>
      </p:sp>
      <p:sp>
        <p:nvSpPr>
          <p:cNvPr id="5" name="Title 1">
            <a:extLst>
              <a:ext uri="{FF2B5EF4-FFF2-40B4-BE49-F238E27FC236}">
                <a16:creationId xmlns:a16="http://schemas.microsoft.com/office/drawing/2014/main" id="{74BBB102-F93B-48E1-B10F-7A7F2326A641}"/>
              </a:ext>
            </a:extLst>
          </p:cNvPr>
          <p:cNvSpPr txBox="1">
            <a:spLocks/>
          </p:cNvSpPr>
          <p:nvPr/>
        </p:nvSpPr>
        <p:spPr>
          <a:xfrm>
            <a:off x="0" y="-1"/>
            <a:ext cx="12191999" cy="1084729"/>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Translational Medicine</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1853034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8">
            <a:extLst>
              <a:ext uri="{FF2B5EF4-FFF2-40B4-BE49-F238E27FC236}">
                <a16:creationId xmlns:a16="http://schemas.microsoft.com/office/drawing/2014/main" id="{870E158A-77BD-4156-A56E-68DDB07B8704}"/>
              </a:ext>
            </a:extLst>
          </p:cNvPr>
          <p:cNvGraphicFramePr>
            <a:graphicFrameLocks noGrp="1"/>
          </p:cNvGraphicFramePr>
          <p:nvPr>
            <p:extLst>
              <p:ext uri="{D42A27DB-BD31-4B8C-83A1-F6EECF244321}">
                <p14:modId xmlns:p14="http://schemas.microsoft.com/office/powerpoint/2010/main" val="3218709897"/>
              </p:ext>
            </p:extLst>
          </p:nvPr>
        </p:nvGraphicFramePr>
        <p:xfrm>
          <a:off x="451413" y="1331089"/>
          <a:ext cx="11424212" cy="5034987"/>
        </p:xfrm>
        <a:graphic>
          <a:graphicData uri="http://schemas.openxmlformats.org/drawingml/2006/table">
            <a:tbl>
              <a:tblPr firstRow="1" bandRow="1">
                <a:tableStyleId>{2D5ABB26-0587-4C30-8999-92F81FD0307C}</a:tableStyleId>
              </a:tblPr>
              <a:tblGrid>
                <a:gridCol w="2617640">
                  <a:extLst>
                    <a:ext uri="{9D8B030D-6E8A-4147-A177-3AD203B41FA5}">
                      <a16:colId xmlns:a16="http://schemas.microsoft.com/office/drawing/2014/main" val="2012291105"/>
                    </a:ext>
                  </a:extLst>
                </a:gridCol>
                <a:gridCol w="2968784">
                  <a:extLst>
                    <a:ext uri="{9D8B030D-6E8A-4147-A177-3AD203B41FA5}">
                      <a16:colId xmlns:a16="http://schemas.microsoft.com/office/drawing/2014/main" val="336139216"/>
                    </a:ext>
                  </a:extLst>
                </a:gridCol>
                <a:gridCol w="3210099">
                  <a:extLst>
                    <a:ext uri="{9D8B030D-6E8A-4147-A177-3AD203B41FA5}">
                      <a16:colId xmlns:a16="http://schemas.microsoft.com/office/drawing/2014/main" val="247019238"/>
                    </a:ext>
                  </a:extLst>
                </a:gridCol>
                <a:gridCol w="2627689">
                  <a:extLst>
                    <a:ext uri="{9D8B030D-6E8A-4147-A177-3AD203B41FA5}">
                      <a16:colId xmlns:a16="http://schemas.microsoft.com/office/drawing/2014/main" val="2359536389"/>
                    </a:ext>
                  </a:extLst>
                </a:gridCol>
              </a:tblGrid>
              <a:tr h="816973">
                <a:tc rowSpan="2">
                  <a:txBody>
                    <a:bodyPr/>
                    <a:lstStyle/>
                    <a:p>
                      <a:endParaRPr lang="en-US" sz="19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b="1">
                          <a:solidFill>
                            <a:schemeClr val="tx1"/>
                          </a:solidFill>
                        </a:rPr>
                        <a:t>Right 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b="1">
                          <a:solidFill>
                            <a:schemeClr val="tx1"/>
                          </a:solidFill>
                        </a:rPr>
                        <a:t>Right Molecule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900" b="1">
                          <a:solidFill>
                            <a:schemeClr val="tx1"/>
                          </a:solidFill>
                        </a:rPr>
                        <a:t>Right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724887"/>
                  </a:ext>
                </a:extLst>
              </a:tr>
              <a:tr h="983907">
                <a:tc vMerge="1">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600" b="1">
                          <a:solidFill>
                            <a:srgbClr val="000000"/>
                          </a:solidFill>
                        </a:rPr>
                        <a:t>Patient stratification</a:t>
                      </a:r>
                    </a:p>
                    <a:p>
                      <a:pPr marL="172720" indent="-172720">
                        <a:buFont typeface="Arial" panose="020B0604020202020204" pitchFamily="34" charset="0"/>
                        <a:buChar char="•"/>
                      </a:pPr>
                      <a:r>
                        <a:rPr lang="en-US" sz="1600" b="1">
                          <a:solidFill>
                            <a:srgbClr val="000000"/>
                          </a:solidFill>
                        </a:rPr>
                        <a:t>Patient selection</a:t>
                      </a:r>
                    </a:p>
                    <a:p>
                      <a:pPr marL="172720" indent="-172720">
                        <a:buFont typeface="Arial" panose="020B0604020202020204" pitchFamily="34" charset="0"/>
                        <a:buChar char="•"/>
                      </a:pPr>
                      <a:r>
                        <a:rPr lang="en-US" sz="1600" b="1">
                          <a:solidFill>
                            <a:srgbClr val="000000"/>
                          </a:solidFill>
                        </a:rPr>
                        <a:t>Prognostic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600" b="1">
                          <a:solidFill>
                            <a:srgbClr val="000000"/>
                          </a:solidFill>
                        </a:rPr>
                        <a:t>Target engagement (TE)</a:t>
                      </a:r>
                    </a:p>
                    <a:p>
                      <a:pPr marL="172720" indent="-172720">
                        <a:buFont typeface="Arial" panose="020B0604020202020204" pitchFamily="34" charset="0"/>
                        <a:buChar char="•"/>
                      </a:pPr>
                      <a:r>
                        <a:rPr lang="en-US" sz="1600" b="1">
                          <a:solidFill>
                            <a:srgbClr val="000000"/>
                          </a:solidFill>
                        </a:rPr>
                        <a:t>Pharmacodynamic (PD)</a:t>
                      </a:r>
                    </a:p>
                    <a:p>
                      <a:pPr marL="172720" indent="-172720">
                        <a:buFont typeface="Arial" panose="020B0604020202020204" pitchFamily="34" charset="0"/>
                        <a:buChar char="•"/>
                      </a:pPr>
                      <a:r>
                        <a:rPr lang="en-US" sz="1600" b="1">
                          <a:solidFill>
                            <a:srgbClr val="000000"/>
                          </a:solidFill>
                        </a:rPr>
                        <a:t>Safety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600" b="1">
                          <a:solidFill>
                            <a:srgbClr val="000000"/>
                          </a:solidFill>
                        </a:rPr>
                        <a:t>Disease progression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3382811"/>
                  </a:ext>
                </a:extLst>
              </a:tr>
              <a:tr h="1088582">
                <a:tc>
                  <a:txBody>
                    <a:bodyPr/>
                    <a:lstStyle/>
                    <a:p>
                      <a:pPr algn="ctr"/>
                      <a:r>
                        <a:rPr lang="en-US" sz="1800" b="1">
                          <a:solidFill>
                            <a:srgbClr val="000000"/>
                          </a:solidFill>
                        </a:rPr>
                        <a:t>Phase 1 MAD </a:t>
                      </a:r>
                      <a:br>
                        <a:rPr lang="en-US" sz="1800" b="1">
                          <a:solidFill>
                            <a:srgbClr val="000000"/>
                          </a:solidFill>
                        </a:rPr>
                      </a:br>
                      <a:r>
                        <a:rPr lang="en-US" sz="1800" b="1">
                          <a:solidFill>
                            <a:srgbClr val="000000"/>
                          </a:solidFill>
                        </a:rPr>
                        <a:t>(Healthy volunteers)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endParaRPr lang="en-US" sz="18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800">
                          <a:solidFill>
                            <a:srgbClr val="000000"/>
                          </a:solidFill>
                        </a:rPr>
                        <a:t>Direct TE: </a:t>
                      </a:r>
                    </a:p>
                    <a:p>
                      <a:pPr marL="285750" indent="-112395" algn="l" defTabSz="609585" rtl="0" eaLnBrk="1" latinLnBrk="0" hangingPunct="1">
                        <a:spcAft>
                          <a:spcPts val="300"/>
                        </a:spcAft>
                        <a:buFont typeface="Courier New" panose="02070309020205020404" pitchFamily="49" charset="0"/>
                        <a:buChar char="o"/>
                      </a:pPr>
                      <a:r>
                        <a:rPr lang="en-US" sz="1800" kern="1200">
                          <a:solidFill>
                            <a:srgbClr val="000000"/>
                          </a:solidFill>
                          <a:latin typeface="+mn-lt"/>
                          <a:ea typeface="+mn-ea"/>
                          <a:cs typeface="+mn-cs"/>
                        </a:rPr>
                        <a:t> Whole Blood HTT RNA/protein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spcAft>
                          <a:spcPts val="300"/>
                        </a:spcAft>
                        <a:buFont typeface="Arial" panose="020B0604020202020204" pitchFamily="34" charset="0"/>
                        <a:buChar char="•"/>
                      </a:pPr>
                      <a:endParaRPr lang="en-US" sz="18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42976"/>
                  </a:ext>
                </a:extLst>
              </a:tr>
              <a:tr h="2145525">
                <a:tc>
                  <a:txBody>
                    <a:bodyPr/>
                    <a:lstStyle/>
                    <a:p>
                      <a:pPr algn="ctr"/>
                      <a:r>
                        <a:rPr lang="en-US" sz="1800" b="1">
                          <a:solidFill>
                            <a:srgbClr val="000000"/>
                          </a:solidFill>
                        </a:rPr>
                        <a:t>Phase 2/3</a:t>
                      </a:r>
                      <a:br>
                        <a:rPr lang="en-US" sz="1800" b="1">
                          <a:solidFill>
                            <a:srgbClr val="000000"/>
                          </a:solidFill>
                        </a:rPr>
                      </a:br>
                      <a:r>
                        <a:rPr lang="en-US" sz="1800" b="1">
                          <a:solidFill>
                            <a:srgbClr val="000000"/>
                          </a:solidFill>
                        </a:rPr>
                        <a:t>(HD patients)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800">
                          <a:solidFill>
                            <a:srgbClr val="000000"/>
                          </a:solidFill>
                        </a:rPr>
                        <a:t>Selection: </a:t>
                      </a:r>
                    </a:p>
                    <a:p>
                      <a:pPr marL="285750" indent="-112395" algn="l" defTabSz="609585" rtl="0" eaLnBrk="1" latinLnBrk="0" hangingPunct="1">
                        <a:spcAft>
                          <a:spcPts val="300"/>
                        </a:spcAft>
                        <a:buFont typeface="Courier New" panose="02070309020205020404" pitchFamily="49" charset="0"/>
                        <a:buChar char="o"/>
                      </a:pPr>
                      <a:r>
                        <a:rPr lang="en-US" sz="1800" kern="1200">
                          <a:solidFill>
                            <a:srgbClr val="000000"/>
                          </a:solidFill>
                          <a:latin typeface="+mn-lt"/>
                          <a:ea typeface="+mn-ea"/>
                          <a:cs typeface="+mn-cs"/>
                        </a:rPr>
                        <a:t>CAG repeat length ≥40</a:t>
                      </a:r>
                      <a:endParaRPr lang="en-US" sz="130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buFont typeface="Arial" panose="020B0604020202020204" pitchFamily="34" charset="0"/>
                        <a:buChar char="•"/>
                      </a:pPr>
                      <a:r>
                        <a:rPr lang="en-US" sz="1800">
                          <a:solidFill>
                            <a:srgbClr val="000000"/>
                          </a:solidFill>
                        </a:rPr>
                        <a:t>Direct TE: </a:t>
                      </a:r>
                    </a:p>
                    <a:p>
                      <a:pPr marL="285750" indent="-112395" algn="l" defTabSz="609585" rtl="0" eaLnBrk="1" latinLnBrk="0" hangingPunct="1">
                        <a:spcAft>
                          <a:spcPts val="300"/>
                        </a:spcAft>
                        <a:buFont typeface="Courier New" panose="02070309020205020404" pitchFamily="49" charset="0"/>
                        <a:buChar char="o"/>
                      </a:pPr>
                      <a:r>
                        <a:rPr lang="en-US" sz="1800" kern="1200">
                          <a:solidFill>
                            <a:srgbClr val="000000"/>
                          </a:solidFill>
                          <a:latin typeface="+mn-lt"/>
                          <a:ea typeface="+mn-ea"/>
                          <a:cs typeface="+mn-cs"/>
                        </a:rPr>
                        <a:t> Whole Blood HTT RNA/protein</a:t>
                      </a:r>
                    </a:p>
                    <a:p>
                      <a:pPr marL="172720" indent="-172720">
                        <a:buFont typeface="Arial" panose="020B0604020202020204" pitchFamily="34" charset="0"/>
                        <a:buChar char="•"/>
                      </a:pPr>
                      <a:r>
                        <a:rPr lang="en-US" sz="1800">
                          <a:solidFill>
                            <a:srgbClr val="000000"/>
                          </a:solidFill>
                        </a:rPr>
                        <a:t>Indirect TE: </a:t>
                      </a:r>
                    </a:p>
                    <a:p>
                      <a:pPr marL="285750" indent="-112395" algn="l" defTabSz="609585" rtl="0" eaLnBrk="1" latinLnBrk="0" hangingPunct="1">
                        <a:spcAft>
                          <a:spcPts val="300"/>
                        </a:spcAft>
                        <a:buFont typeface="Courier New" panose="02070309020205020404" pitchFamily="49" charset="0"/>
                        <a:buChar char="o"/>
                      </a:pPr>
                      <a:r>
                        <a:rPr lang="en-US" sz="1800" kern="1200">
                          <a:solidFill>
                            <a:srgbClr val="000000"/>
                          </a:solidFill>
                          <a:latin typeface="+mn-lt"/>
                          <a:ea typeface="+mn-ea"/>
                          <a:cs typeface="+mn-cs"/>
                        </a:rPr>
                        <a:t> CSF HTT RNA/protein</a:t>
                      </a:r>
                    </a:p>
                    <a:p>
                      <a:pPr marL="172720" indent="-172720">
                        <a:buFont typeface="Arial" panose="020B0604020202020204" pitchFamily="34" charset="0"/>
                        <a:buChar char="•"/>
                      </a:pPr>
                      <a:r>
                        <a:rPr lang="en-US" sz="1800">
                          <a:solidFill>
                            <a:srgbClr val="000000"/>
                          </a:solidFill>
                        </a:rPr>
                        <a:t>Safety: </a:t>
                      </a:r>
                    </a:p>
                    <a:p>
                      <a:pPr marL="285750" indent="-112395" algn="l" defTabSz="609585" rtl="0" eaLnBrk="1" latinLnBrk="0" hangingPunct="1">
                        <a:spcAft>
                          <a:spcPts val="300"/>
                        </a:spcAft>
                        <a:buFont typeface="Courier New" panose="02070309020205020404" pitchFamily="49" charset="0"/>
                        <a:buChar char="o"/>
                      </a:pPr>
                      <a:r>
                        <a:rPr lang="en-US" sz="1800" kern="1200">
                          <a:solidFill>
                            <a:srgbClr val="000000"/>
                          </a:solidFill>
                          <a:latin typeface="+mn-lt"/>
                          <a:ea typeface="+mn-ea"/>
                          <a:cs typeface="+mn-cs"/>
                        </a:rPr>
                        <a:t> MRI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2720" indent="-172720">
                        <a:spcAft>
                          <a:spcPts val="300"/>
                        </a:spcAft>
                        <a:buFont typeface="Arial" panose="020B0604020202020204" pitchFamily="34" charset="0"/>
                        <a:buChar char="•"/>
                      </a:pPr>
                      <a:r>
                        <a:rPr lang="en-US" sz="1800">
                          <a:solidFill>
                            <a:srgbClr val="000000"/>
                          </a:solidFill>
                        </a:rPr>
                        <a:t>Disease: </a:t>
                      </a:r>
                    </a:p>
                    <a:p>
                      <a:pPr marL="285750" indent="-112395">
                        <a:spcAft>
                          <a:spcPts val="300"/>
                        </a:spcAft>
                        <a:buFont typeface="Courier New" panose="02070309020205020404" pitchFamily="49" charset="0"/>
                        <a:buChar char="o"/>
                      </a:pPr>
                      <a:r>
                        <a:rPr lang="en-US" sz="1800">
                          <a:solidFill>
                            <a:srgbClr val="000000"/>
                          </a:solidFill>
                        </a:rPr>
                        <a:t> Neurofilament in CSF</a:t>
                      </a:r>
                    </a:p>
                    <a:p>
                      <a:pPr marL="285750" indent="-112395">
                        <a:spcAft>
                          <a:spcPts val="300"/>
                        </a:spcAft>
                        <a:buFont typeface="Courier New" panose="02070309020205020404" pitchFamily="49" charset="0"/>
                        <a:buChar char="o"/>
                      </a:pPr>
                      <a:r>
                        <a:rPr lang="en-US" sz="1800">
                          <a:solidFill>
                            <a:srgbClr val="000000"/>
                          </a:solidFill>
                        </a:rPr>
                        <a:t> </a:t>
                      </a:r>
                      <a:r>
                        <a:rPr lang="en-US" sz="1800" err="1">
                          <a:solidFill>
                            <a:srgbClr val="000000"/>
                          </a:solidFill>
                        </a:rPr>
                        <a:t>vMRI</a:t>
                      </a:r>
                      <a:r>
                        <a:rPr lang="en-US" sz="1800">
                          <a:solidFill>
                            <a:srgbClr val="000000"/>
                          </a:solidFill>
                        </a:rPr>
                        <a:t> (striatal brain atrophy)</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9223564"/>
                  </a:ext>
                </a:extLst>
              </a:tr>
            </a:tbl>
          </a:graphicData>
        </a:graphic>
      </p:graphicFrame>
      <p:pic>
        <p:nvPicPr>
          <p:cNvPr id="16" name="Picture 15">
            <a:extLst>
              <a:ext uri="{FF2B5EF4-FFF2-40B4-BE49-F238E27FC236}">
                <a16:creationId xmlns:a16="http://schemas.microsoft.com/office/drawing/2014/main" id="{0ACB45B2-AF77-4F0B-BF97-1B4D3B7CA26B}"/>
              </a:ext>
            </a:extLst>
          </p:cNvPr>
          <p:cNvPicPr>
            <a:picLocks noChangeAspect="1"/>
          </p:cNvPicPr>
          <p:nvPr/>
        </p:nvPicPr>
        <p:blipFill rotWithShape="1">
          <a:blip r:embed="rId3"/>
          <a:srcRect b="10204"/>
          <a:stretch/>
        </p:blipFill>
        <p:spPr>
          <a:xfrm>
            <a:off x="7143248" y="1681194"/>
            <a:ext cx="1001838" cy="397461"/>
          </a:xfrm>
          <a:prstGeom prst="rect">
            <a:avLst/>
          </a:prstGeom>
        </p:spPr>
      </p:pic>
      <p:pic>
        <p:nvPicPr>
          <p:cNvPr id="1026" name="Picture 2" descr="Huntingtin - Wikipedia">
            <a:extLst>
              <a:ext uri="{FF2B5EF4-FFF2-40B4-BE49-F238E27FC236}">
                <a16:creationId xmlns:a16="http://schemas.microsoft.com/office/drawing/2014/main" id="{789F6F61-4444-4B93-8D7C-5819AD8D9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3294" y="1682435"/>
            <a:ext cx="543726" cy="4077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gene">
            <a:extLst>
              <a:ext uri="{FF2B5EF4-FFF2-40B4-BE49-F238E27FC236}">
                <a16:creationId xmlns:a16="http://schemas.microsoft.com/office/drawing/2014/main" id="{6571556D-885A-46AC-A87F-FA8A2F07269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232" t="9021" b="61371"/>
          <a:stretch/>
        </p:blipFill>
        <p:spPr bwMode="auto">
          <a:xfrm>
            <a:off x="4073537" y="1729673"/>
            <a:ext cx="888114" cy="3258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75FB19AC-9569-654C-B4DA-F2D137154DAC}"/>
              </a:ext>
            </a:extLst>
          </p:cNvPr>
          <p:cNvSpPr txBox="1">
            <a:spLocks/>
          </p:cNvSpPr>
          <p:nvPr/>
        </p:nvSpPr>
        <p:spPr>
          <a:xfrm>
            <a:off x="0" y="-1"/>
            <a:ext cx="12191999" cy="1084729"/>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Biomarker Strategy Overview</a:t>
            </a:r>
            <a:endParaRPr lang="en-US" i="1">
              <a:solidFill>
                <a:schemeClr val="bg1"/>
              </a:solidFill>
              <a:latin typeface="Arial Narrow" panose="020B0606020202030204" pitchFamily="34" charset="0"/>
            </a:endParaRPr>
          </a:p>
        </p:txBody>
      </p:sp>
      <p:sp>
        <p:nvSpPr>
          <p:cNvPr id="8" name="TextBox 7">
            <a:extLst>
              <a:ext uri="{FF2B5EF4-FFF2-40B4-BE49-F238E27FC236}">
                <a16:creationId xmlns:a16="http://schemas.microsoft.com/office/drawing/2014/main" id="{980520F0-60D8-DC47-9057-F58CBB1074B3}"/>
              </a:ext>
            </a:extLst>
          </p:cNvPr>
          <p:cNvSpPr txBox="1"/>
          <p:nvPr/>
        </p:nvSpPr>
        <p:spPr>
          <a:xfrm>
            <a:off x="0" y="122592"/>
            <a:ext cx="3220278" cy="646331"/>
          </a:xfrm>
          <a:prstGeom prst="rect">
            <a:avLst/>
          </a:prstGeom>
          <a:noFill/>
        </p:spPr>
        <p:txBody>
          <a:bodyPr wrap="square" rtlCol="0">
            <a:spAutoFit/>
          </a:bodyPr>
          <a:lstStyle/>
          <a:p>
            <a:r>
              <a:rPr lang="en-US">
                <a:solidFill>
                  <a:srgbClr val="000000"/>
                </a:solidFill>
                <a:highlight>
                  <a:srgbClr val="FFFF00"/>
                </a:highlight>
              </a:rPr>
              <a:t>To be updated/confirmed by Amanda and Rosa</a:t>
            </a:r>
          </a:p>
        </p:txBody>
      </p:sp>
    </p:spTree>
    <p:extLst>
      <p:ext uri="{BB962C8B-B14F-4D97-AF65-F5344CB8AC3E}">
        <p14:creationId xmlns:p14="http://schemas.microsoft.com/office/powerpoint/2010/main" val="4199747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04047"/>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Summary of Stage Gate Criteria</a:t>
            </a:r>
            <a:endParaRPr lang="en-US" i="1">
              <a:solidFill>
                <a:schemeClr val="bg1"/>
              </a:solidFill>
              <a:latin typeface="Arial Narrow" panose="020B0606020202030204" pitchFamily="34" charset="0"/>
            </a:endParaRPr>
          </a:p>
        </p:txBody>
      </p:sp>
      <p:sp>
        <p:nvSpPr>
          <p:cNvPr id="36" name="Rectangle 35">
            <a:extLst>
              <a:ext uri="{FF2B5EF4-FFF2-40B4-BE49-F238E27FC236}">
                <a16:creationId xmlns:a16="http://schemas.microsoft.com/office/drawing/2014/main" id="{2A80CCBC-F251-4F0C-864C-5075B3D2E210}"/>
              </a:ext>
            </a:extLst>
          </p:cNvPr>
          <p:cNvSpPr/>
          <p:nvPr/>
        </p:nvSpPr>
        <p:spPr>
          <a:xfrm>
            <a:off x="158059" y="3825670"/>
            <a:ext cx="5867250" cy="2869131"/>
          </a:xfrm>
          <a:prstGeom prst="rect">
            <a:avLst/>
          </a:prstGeom>
          <a:solidFill>
            <a:srgbClr val="99CA3C">
              <a:lumMod val="20000"/>
              <a:lumOff val="8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18E0FF69-A611-4CEE-97DF-321E4F7351DA}"/>
              </a:ext>
            </a:extLst>
          </p:cNvPr>
          <p:cNvSpPr/>
          <p:nvPr/>
        </p:nvSpPr>
        <p:spPr>
          <a:xfrm>
            <a:off x="6167610" y="3707347"/>
            <a:ext cx="5867250" cy="1882748"/>
          </a:xfrm>
          <a:prstGeom prst="rect">
            <a:avLst/>
          </a:prstGeom>
          <a:solidFill>
            <a:srgbClr val="99CA3C">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A1091136-4FD3-4DD8-BAB4-2CFA8DC05EA1}"/>
              </a:ext>
            </a:extLst>
          </p:cNvPr>
          <p:cNvSpPr/>
          <p:nvPr/>
        </p:nvSpPr>
        <p:spPr>
          <a:xfrm>
            <a:off x="6167610" y="2722232"/>
            <a:ext cx="5867250" cy="936810"/>
          </a:xfrm>
          <a:prstGeom prst="rect">
            <a:avLst/>
          </a:prstGeom>
          <a:solidFill>
            <a:srgbClr val="99CA3C">
              <a:lumMod val="60000"/>
              <a:lumOff val="4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D4411A58-C3DA-4201-A25A-1FCB540D84C8}"/>
              </a:ext>
            </a:extLst>
          </p:cNvPr>
          <p:cNvSpPr/>
          <p:nvPr/>
        </p:nvSpPr>
        <p:spPr>
          <a:xfrm>
            <a:off x="6167610" y="5638401"/>
            <a:ext cx="5867250" cy="1125956"/>
          </a:xfrm>
          <a:prstGeom prst="rect">
            <a:avLst/>
          </a:prstGeom>
          <a:solidFill>
            <a:srgbClr val="99CA3C">
              <a:lumMod val="5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657C39CC-6F0C-453F-B36A-C1E7C068937F}"/>
              </a:ext>
            </a:extLst>
          </p:cNvPr>
          <p:cNvSpPr/>
          <p:nvPr/>
        </p:nvSpPr>
        <p:spPr>
          <a:xfrm>
            <a:off x="6142771" y="987966"/>
            <a:ext cx="5867250" cy="1661723"/>
          </a:xfrm>
          <a:prstGeom prst="rect">
            <a:avLst/>
          </a:prstGeom>
          <a:solidFill>
            <a:srgbClr val="99CA3C">
              <a:lumMod val="40000"/>
              <a:lumOff val="6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FE1CC923-3975-4558-B2C4-3B61394E059F}"/>
              </a:ext>
            </a:extLst>
          </p:cNvPr>
          <p:cNvSpPr/>
          <p:nvPr/>
        </p:nvSpPr>
        <p:spPr>
          <a:xfrm>
            <a:off x="147960" y="2964915"/>
            <a:ext cx="5867250" cy="802986"/>
          </a:xfrm>
          <a:prstGeom prst="rect">
            <a:avLst/>
          </a:prstGeom>
          <a:solidFill>
            <a:srgbClr val="2573BA">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7B5384C4-948D-45E3-AFDE-8AD8AAC64EA7}"/>
              </a:ext>
            </a:extLst>
          </p:cNvPr>
          <p:cNvSpPr/>
          <p:nvPr/>
        </p:nvSpPr>
        <p:spPr>
          <a:xfrm>
            <a:off x="147960" y="1961193"/>
            <a:ext cx="5867250" cy="945952"/>
          </a:xfrm>
          <a:prstGeom prst="rect">
            <a:avLst/>
          </a:prstGeom>
          <a:solidFill>
            <a:srgbClr val="A0BBE8"/>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5E328DAA-B513-4569-8C47-F87BE0F48D16}"/>
              </a:ext>
            </a:extLst>
          </p:cNvPr>
          <p:cNvSpPr/>
          <p:nvPr/>
        </p:nvSpPr>
        <p:spPr>
          <a:xfrm>
            <a:off x="147960" y="1049030"/>
            <a:ext cx="5867250" cy="860755"/>
          </a:xfrm>
          <a:prstGeom prst="rect">
            <a:avLst/>
          </a:prstGeom>
          <a:solidFill>
            <a:srgbClr val="E3EFF9"/>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44" name="Content Placeholder 1">
            <a:extLst>
              <a:ext uri="{FF2B5EF4-FFF2-40B4-BE49-F238E27FC236}">
                <a16:creationId xmlns:a16="http://schemas.microsoft.com/office/drawing/2014/main" id="{08F3BD54-87CE-42D4-8E2D-2B6F203DE7C9}"/>
              </a:ext>
            </a:extLst>
          </p:cNvPr>
          <p:cNvSpPr txBox="1">
            <a:spLocks/>
          </p:cNvSpPr>
          <p:nvPr/>
        </p:nvSpPr>
        <p:spPr>
          <a:xfrm>
            <a:off x="285620" y="995385"/>
            <a:ext cx="5597388" cy="5877832"/>
          </a:xfrm>
          <a:prstGeom prst="rect">
            <a:avLst/>
          </a:prstGeom>
        </p:spPr>
        <p:txBody>
          <a:bodyPr vert="horz" lIns="91440" tIns="45720" rIns="91440" bIns="45720" rtlCol="0">
            <a:noAutofit/>
          </a:bodyPr>
          <a:lstStyle>
            <a:lvl1pPr marL="0" indent="0" algn="l" defTabSz="609585" rtl="0" eaLnBrk="1" latinLnBrk="0" hangingPunct="1">
              <a:lnSpc>
                <a:spcPct val="140000"/>
              </a:lnSpc>
              <a:spcBef>
                <a:spcPct val="20000"/>
              </a:spcBef>
              <a:buFontTx/>
              <a:buNone/>
              <a:defRPr sz="1867" kern="1200" baseline="0">
                <a:solidFill>
                  <a:srgbClr val="7C878E"/>
                </a:solidFill>
                <a:latin typeface="+mn-lt"/>
                <a:ea typeface="+mn-ea"/>
                <a:cs typeface="+mn-cs"/>
              </a:defRPr>
            </a:lvl1pPr>
            <a:lvl2pPr marL="455073" indent="-455073"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2pPr>
            <a:lvl3pPr marL="912261"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3pPr>
            <a:lvl4pPr marL="1367332"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4pPr>
            <a:lvl5pPr marL="1832988" indent="-465655" algn="l" defTabSz="609585" rtl="0" eaLnBrk="1" latinLnBrk="0" hangingPunct="1">
              <a:lnSpc>
                <a:spcPct val="140000"/>
              </a:lnSpc>
              <a:spcBef>
                <a:spcPct val="20000"/>
              </a:spcBef>
              <a:buFont typeface="Arial" panose="020B0604020202020204" pitchFamily="34" charset="0"/>
              <a:buChar char="•"/>
              <a:defRPr sz="1867" kern="1200" baseline="0">
                <a:solidFill>
                  <a:srgbClr val="7C878E"/>
                </a:solidFill>
                <a:latin typeface="+mn-lt"/>
                <a:ea typeface="+mn-ea"/>
                <a:cs typeface="+mn-cs"/>
              </a:defRPr>
            </a:lvl5pPr>
            <a:lvl6pPr marL="2290176" indent="-457189" algn="l" defTabSz="609585" rtl="0" eaLnBrk="1" latinLnBrk="0" hangingPunct="1">
              <a:lnSpc>
                <a:spcPct val="140000"/>
              </a:lnSpc>
              <a:spcBef>
                <a:spcPct val="20000"/>
              </a:spcBef>
              <a:buFont typeface="Arial"/>
              <a:buChar char="•"/>
              <a:defRPr sz="1867" kern="1200">
                <a:solidFill>
                  <a:srgbClr val="7C878E"/>
                </a:solidFill>
                <a:latin typeface="+mn-lt"/>
                <a:ea typeface="+mn-ea"/>
                <a:cs typeface="+mn-cs"/>
              </a:defRPr>
            </a:lvl6pPr>
            <a:lvl7pPr marL="2745249" indent="-455073" algn="l" defTabSz="609585" rtl="0" eaLnBrk="1" latinLnBrk="0" hangingPunct="1">
              <a:lnSpc>
                <a:spcPct val="140000"/>
              </a:lnSpc>
              <a:spcBef>
                <a:spcPct val="20000"/>
              </a:spcBef>
              <a:buFont typeface="Arial"/>
              <a:buChar char="•"/>
              <a:tabLst/>
              <a:defRPr sz="1867" kern="1200">
                <a:solidFill>
                  <a:srgbClr val="7C878E"/>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2573BA"/>
                </a:solidFill>
                <a:effectLst/>
                <a:uLnTx/>
                <a:uFillTx/>
                <a:latin typeface="Arial"/>
                <a:ea typeface="+mn-ea"/>
                <a:cs typeface="+mn-cs"/>
              </a:rPr>
              <a:t>Operational:</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Re-assess core team, including RDPL</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Refresh Therapeutic Concept</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Target Candidate Profile should be updated by team</a:t>
            </a:r>
          </a:p>
          <a:p>
            <a:pPr marL="0" marR="0" lvl="0" indent="0" algn="l" defTabSz="609585" rtl="0" eaLnBrk="1" fontAlgn="auto" latinLnBrk="0" hangingPunct="1">
              <a:lnSpc>
                <a:spcPct val="100000"/>
              </a:lnSpc>
              <a:spcBef>
                <a:spcPct val="20000"/>
              </a:spcBef>
              <a:spcAft>
                <a:spcPts val="0"/>
              </a:spcAft>
              <a:buClrTx/>
              <a:buSzTx/>
              <a:buFontTx/>
              <a:buNone/>
              <a:tabLst/>
              <a:defRPr/>
            </a:pPr>
            <a:endParaRPr kumimoji="0" lang="en-US" sz="1200" b="0" i="0" u="sng"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FFFFFF"/>
                </a:solidFill>
                <a:effectLst/>
                <a:uLnTx/>
                <a:uFillTx/>
                <a:latin typeface="Arial"/>
                <a:ea typeface="+mn-ea"/>
                <a:cs typeface="+mn-cs"/>
              </a:rPr>
              <a:t>Biology:</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Refined understanding of target distribution</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Any genetically modified animal models have been requested</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endParaRPr kumimoji="0" lang="en-US" sz="1200" b="0" i="0" u="sng"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FFFFFF"/>
                </a:solidFill>
                <a:effectLst/>
                <a:uLnTx/>
                <a:uFillTx/>
                <a:latin typeface="Arial"/>
                <a:ea typeface="+mn-ea"/>
                <a:cs typeface="+mn-cs"/>
              </a:rPr>
              <a:t>Pharmacology:</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All hits have been fully validated</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Compounds from similarity searches have been fully validated</a:t>
            </a:r>
          </a:p>
          <a:p>
            <a:pPr marL="0" marR="0" lvl="0" indent="0" algn="l" defTabSz="609585" rtl="0" eaLnBrk="1" fontAlgn="auto" latinLnBrk="0" hangingPunct="1">
              <a:lnSpc>
                <a:spcPct val="100000"/>
              </a:lnSpc>
              <a:spcBef>
                <a:spcPct val="20000"/>
              </a:spcBef>
              <a:spcAft>
                <a:spcPts val="0"/>
              </a:spcAft>
              <a:buClrTx/>
              <a:buSzTx/>
              <a:buFontTx/>
              <a:buNone/>
              <a:tabLst/>
              <a:defRPr/>
            </a:pPr>
            <a:endParaRPr kumimoji="0" lang="en-US" sz="1200" b="0" i="0" u="sng" strike="noStrike" kern="1200" cap="none" spc="0" normalizeH="0" baseline="0" noProof="0">
              <a:ln>
                <a:noFill/>
              </a:ln>
              <a:solidFill>
                <a:srgbClr val="7C878E"/>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2573BA"/>
                </a:solidFill>
                <a:effectLst/>
                <a:uLnTx/>
                <a:uFillTx/>
                <a:latin typeface="Arial"/>
                <a:ea typeface="+mn-ea"/>
                <a:cs typeface="+mn-cs"/>
              </a:rPr>
              <a:t>Chemistry:</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Chemistry plan is established</a:t>
            </a: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73BA"/>
                </a:solidFill>
                <a:effectLst/>
                <a:uLnTx/>
                <a:uFillTx/>
                <a:latin typeface="Arial"/>
                <a:ea typeface="+mn-ea"/>
                <a:cs typeface="+mn-cs"/>
              </a:rPr>
              <a:t>Compounds exhibit adequate intrinsic potency or </a:t>
            </a:r>
            <a:r>
              <a:rPr kumimoji="0" lang="en-US" sz="1200" b="1" i="0" u="none" strike="noStrike" kern="1200" cap="none" spc="0" normalizeH="0" baseline="0" noProof="0">
                <a:ln>
                  <a:noFill/>
                </a:ln>
                <a:solidFill>
                  <a:srgbClr val="2573BA"/>
                </a:solidFill>
                <a:effectLst/>
                <a:uLnTx/>
                <a:uFillTx/>
                <a:latin typeface="Arial"/>
                <a:ea typeface="+mn-ea"/>
                <a:cs typeface="+mn-cs"/>
              </a:rPr>
              <a:t>established SAR suggesting a viable path forward for improving activity</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Representative compounds from the chemical series profiled for solubility, permeability and efflux, </a:t>
            </a:r>
            <a:r>
              <a:rPr kumimoji="0" lang="en-US" sz="1200" b="1" i="1" u="none" strike="noStrike" kern="1200" cap="none" spc="0" normalizeH="0" baseline="0" noProof="0">
                <a:ln>
                  <a:noFill/>
                </a:ln>
                <a:solidFill>
                  <a:srgbClr val="2573BA"/>
                </a:solidFill>
                <a:effectLst/>
                <a:uLnTx/>
                <a:uFillTx/>
                <a:latin typeface="Arial"/>
                <a:ea typeface="+mn-ea"/>
                <a:cs typeface="+mn-cs"/>
              </a:rPr>
              <a:t>in vitro</a:t>
            </a:r>
            <a:r>
              <a:rPr kumimoji="0" lang="en-US" sz="1200" b="1" i="0" u="none" strike="noStrike" kern="1200" cap="none" spc="0" normalizeH="0" baseline="0" noProof="0">
                <a:ln>
                  <a:noFill/>
                </a:ln>
                <a:solidFill>
                  <a:srgbClr val="2573BA"/>
                </a:solidFill>
                <a:effectLst/>
                <a:uLnTx/>
                <a:uFillTx/>
                <a:latin typeface="Arial"/>
                <a:ea typeface="+mn-ea"/>
                <a:cs typeface="+mn-cs"/>
              </a:rPr>
              <a:t> microsomal stability, plasma protein binding, and chemical stability at low </a:t>
            </a:r>
            <a:r>
              <a:rPr kumimoji="0" lang="en-US" sz="1200" b="1" i="0" u="none" strike="noStrike" kern="1200" cap="none" spc="0" normalizeH="0" baseline="0" noProof="0" err="1">
                <a:ln>
                  <a:noFill/>
                </a:ln>
                <a:solidFill>
                  <a:srgbClr val="2573BA"/>
                </a:solidFill>
                <a:effectLst/>
                <a:uLnTx/>
                <a:uFillTx/>
                <a:latin typeface="Arial"/>
                <a:ea typeface="+mn-ea"/>
                <a:cs typeface="+mn-cs"/>
              </a:rPr>
              <a:t>pH</a:t>
            </a:r>
            <a:r>
              <a:rPr kumimoji="0" lang="en-US" sz="1200" b="0" i="0" u="none" strike="noStrike" kern="1200" cap="none" spc="0" normalizeH="0" baseline="0" noProof="0" err="1">
                <a:ln>
                  <a:noFill/>
                </a:ln>
                <a:solidFill>
                  <a:srgbClr val="2573BA"/>
                </a:solidFill>
                <a:effectLst/>
                <a:uLnTx/>
                <a:uFillTx/>
                <a:latin typeface="Arial"/>
                <a:ea typeface="+mn-ea"/>
                <a:cs typeface="+mn-cs"/>
              </a:rPr>
              <a:t>.</a:t>
            </a:r>
            <a:r>
              <a:rPr kumimoji="0" lang="en-US" sz="1200" b="0" i="0" u="none" strike="noStrike" kern="1200" cap="none" spc="0" normalizeH="0" baseline="0" noProof="0">
                <a:ln>
                  <a:noFill/>
                </a:ln>
                <a:solidFill>
                  <a:srgbClr val="2573BA"/>
                </a:solidFill>
                <a:effectLst/>
                <a:uLnTx/>
                <a:uFillTx/>
                <a:latin typeface="Arial"/>
                <a:ea typeface="+mn-ea"/>
                <a:cs typeface="+mn-cs"/>
              </a:rPr>
              <a:t> </a:t>
            </a: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Representative validated hits evaluated for selectivity</a:t>
            </a: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73BA"/>
                </a:solidFill>
                <a:effectLst/>
                <a:uLnTx/>
                <a:uFillTx/>
                <a:latin typeface="Arial"/>
                <a:ea typeface="+mn-ea"/>
                <a:cs typeface="+mn-cs"/>
              </a:rPr>
              <a:t>Hit series is synthetically modular</a:t>
            </a: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73BA"/>
                </a:solidFill>
                <a:effectLst/>
                <a:uLnTx/>
                <a:uFillTx/>
                <a:latin typeface="Arial"/>
                <a:ea typeface="+mn-ea"/>
                <a:cs typeface="+mn-cs"/>
              </a:rPr>
              <a:t>Scale up routes to access multi-gram quantities of key intermediates and building blocks available</a:t>
            </a:r>
          </a:p>
          <a:p>
            <a:pPr marL="171450" marR="0" lvl="0" indent="-1714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1" u="none" strike="noStrike" kern="1200" cap="none" spc="0" normalizeH="0" baseline="0" noProof="0">
                <a:ln>
                  <a:noFill/>
                </a:ln>
                <a:solidFill>
                  <a:srgbClr val="2573BA"/>
                </a:solidFill>
                <a:effectLst/>
                <a:uLnTx/>
                <a:uFillTx/>
                <a:latin typeface="Arial"/>
                <a:ea typeface="+mn-ea"/>
                <a:cs typeface="+mn-cs"/>
              </a:rPr>
              <a:t>In silico</a:t>
            </a:r>
            <a:r>
              <a:rPr kumimoji="0" lang="en-US" sz="1200" b="1" i="0" u="none" strike="noStrike" kern="1200" cap="none" spc="0" normalizeH="0" baseline="0" noProof="0">
                <a:ln>
                  <a:noFill/>
                </a:ln>
                <a:solidFill>
                  <a:srgbClr val="2573BA"/>
                </a:solidFill>
                <a:effectLst/>
                <a:uLnTx/>
                <a:uFillTx/>
                <a:latin typeface="Arial"/>
                <a:ea typeface="+mn-ea"/>
                <a:cs typeface="+mn-cs"/>
              </a:rPr>
              <a:t> SAR enabling strategy is in place and predictions for physical chemical and ADME properties of lead series are available</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40000"/>
              </a:lnSpc>
              <a:spcBef>
                <a:spcPct val="20000"/>
              </a:spcBef>
              <a:spcAft>
                <a:spcPts val="0"/>
              </a:spcAft>
              <a:buClrTx/>
              <a:buSzTx/>
              <a:buFontTx/>
              <a:buNone/>
              <a:tabLst/>
              <a:defRPr/>
            </a:pPr>
            <a:endParaRPr kumimoji="0" lang="en-US" sz="1867" b="0" i="0" u="none" strike="noStrike" kern="1200" cap="none" spc="0" normalizeH="0" baseline="0" noProof="0">
              <a:ln>
                <a:noFill/>
              </a:ln>
              <a:solidFill>
                <a:srgbClr val="7C878E"/>
              </a:solidFill>
              <a:effectLst/>
              <a:uLnTx/>
              <a:uFillTx/>
              <a:latin typeface="Arial"/>
              <a:ea typeface="+mn-ea"/>
              <a:cs typeface="+mn-cs"/>
            </a:endParaRPr>
          </a:p>
        </p:txBody>
      </p:sp>
      <p:sp>
        <p:nvSpPr>
          <p:cNvPr id="45" name="Content Placeholder 1">
            <a:extLst>
              <a:ext uri="{FF2B5EF4-FFF2-40B4-BE49-F238E27FC236}">
                <a16:creationId xmlns:a16="http://schemas.microsoft.com/office/drawing/2014/main" id="{FF4D01D1-FF4F-42EE-85F0-0CAF7A51DF41}"/>
              </a:ext>
            </a:extLst>
          </p:cNvPr>
          <p:cNvSpPr txBox="1">
            <a:spLocks/>
          </p:cNvSpPr>
          <p:nvPr/>
        </p:nvSpPr>
        <p:spPr>
          <a:xfrm>
            <a:off x="6165068" y="1016757"/>
            <a:ext cx="5959873" cy="5841244"/>
          </a:xfrm>
          <a:prstGeom prst="rect">
            <a:avLst/>
          </a:prstGeom>
        </p:spPr>
        <p:txBody>
          <a:bodyPr vert="horz" lIns="91440" tIns="45720" rIns="91440" bIns="45720" rtlCol="0">
            <a:noAutofit/>
          </a:bodyPr>
          <a:lstStyle>
            <a:lvl1pPr marL="0" indent="0" algn="l" defTabSz="609585" rtl="0" eaLnBrk="1" latinLnBrk="0" hangingPunct="1">
              <a:lnSpc>
                <a:spcPct val="140000"/>
              </a:lnSpc>
              <a:spcBef>
                <a:spcPct val="20000"/>
              </a:spcBef>
              <a:buFontTx/>
              <a:buNone/>
              <a:defRPr sz="1867" kern="1200" baseline="0">
                <a:solidFill>
                  <a:srgbClr val="7C878E"/>
                </a:solidFill>
                <a:latin typeface="+mn-lt"/>
                <a:ea typeface="+mn-ea"/>
                <a:cs typeface="+mn-cs"/>
              </a:defRPr>
            </a:lvl1pPr>
            <a:lvl2pPr marL="455073" indent="-455073"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2pPr>
            <a:lvl3pPr marL="912261"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3pPr>
            <a:lvl4pPr marL="1367332" indent="-450839" algn="l" defTabSz="609585" rtl="0" eaLnBrk="1" latinLnBrk="0" hangingPunct="1">
              <a:lnSpc>
                <a:spcPct val="140000"/>
              </a:lnSpc>
              <a:spcBef>
                <a:spcPct val="20000"/>
              </a:spcBef>
              <a:buFont typeface="Arial" panose="020B0604020202020204" pitchFamily="34" charset="0"/>
              <a:buChar char="•"/>
              <a:defRPr sz="1867" kern="1200">
                <a:solidFill>
                  <a:srgbClr val="7C878E"/>
                </a:solidFill>
                <a:latin typeface="+mn-lt"/>
                <a:ea typeface="+mn-ea"/>
                <a:cs typeface="+mn-cs"/>
              </a:defRPr>
            </a:lvl4pPr>
            <a:lvl5pPr marL="1832988" indent="-465655" algn="l" defTabSz="609585" rtl="0" eaLnBrk="1" latinLnBrk="0" hangingPunct="1">
              <a:lnSpc>
                <a:spcPct val="140000"/>
              </a:lnSpc>
              <a:spcBef>
                <a:spcPct val="20000"/>
              </a:spcBef>
              <a:buFont typeface="Arial" panose="020B0604020202020204" pitchFamily="34" charset="0"/>
              <a:buChar char="•"/>
              <a:defRPr sz="1867" kern="1200" baseline="0">
                <a:solidFill>
                  <a:srgbClr val="7C878E"/>
                </a:solidFill>
                <a:latin typeface="+mn-lt"/>
                <a:ea typeface="+mn-ea"/>
                <a:cs typeface="+mn-cs"/>
              </a:defRPr>
            </a:lvl5pPr>
            <a:lvl6pPr marL="2290176" indent="-457189" algn="l" defTabSz="609585" rtl="0" eaLnBrk="1" latinLnBrk="0" hangingPunct="1">
              <a:lnSpc>
                <a:spcPct val="140000"/>
              </a:lnSpc>
              <a:spcBef>
                <a:spcPct val="20000"/>
              </a:spcBef>
              <a:buFont typeface="Arial"/>
              <a:buChar char="•"/>
              <a:defRPr sz="1867" kern="1200">
                <a:solidFill>
                  <a:srgbClr val="7C878E"/>
                </a:solidFill>
                <a:latin typeface="+mn-lt"/>
                <a:ea typeface="+mn-ea"/>
                <a:cs typeface="+mn-cs"/>
              </a:defRPr>
            </a:lvl6pPr>
            <a:lvl7pPr marL="2745249" indent="-455073" algn="l" defTabSz="609585" rtl="0" eaLnBrk="1" latinLnBrk="0" hangingPunct="1">
              <a:lnSpc>
                <a:spcPct val="140000"/>
              </a:lnSpc>
              <a:spcBef>
                <a:spcPct val="20000"/>
              </a:spcBef>
              <a:buFont typeface="Arial"/>
              <a:buChar char="•"/>
              <a:tabLst/>
              <a:defRPr sz="1867" kern="1200">
                <a:solidFill>
                  <a:srgbClr val="7C878E"/>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2573BA"/>
                </a:solidFill>
                <a:effectLst/>
                <a:uLnTx/>
                <a:uFillTx/>
                <a:latin typeface="Arial"/>
                <a:ea typeface="+mn-ea"/>
                <a:cs typeface="+mn-cs"/>
              </a:rPr>
              <a:t>Translational Medicine:</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The translational medicine plan completed </a:t>
            </a:r>
            <a:r>
              <a:rPr kumimoji="0" lang="en-US" sz="1200" b="0" i="0" u="none" strike="noStrike" kern="1200" cap="none" spc="0" normalizeH="0" baseline="0" noProof="0">
                <a:ln>
                  <a:noFill/>
                </a:ln>
                <a:solidFill>
                  <a:srgbClr val="2573BA"/>
                </a:solidFill>
                <a:effectLst/>
                <a:uLnTx/>
                <a:uFillTx/>
                <a:latin typeface="Arial"/>
                <a:ea typeface="+mn-ea"/>
                <a:cs typeface="+mn-cs"/>
              </a:rPr>
              <a:t>and reviewed at CERB</a:t>
            </a:r>
          </a:p>
          <a:p>
            <a:pPr marL="234950" marR="0" lvl="1" indent="-2349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Plans to demonstrate preclinical and clinical TE and PD defined.</a:t>
            </a:r>
            <a:r>
              <a:rPr kumimoji="0" lang="en-US" sz="1200" b="0" i="0" u="none" strike="noStrike" kern="1200" cap="none" spc="0" normalizeH="0" baseline="0" noProof="0">
                <a:ln>
                  <a:noFill/>
                </a:ln>
                <a:solidFill>
                  <a:srgbClr val="2573BA"/>
                </a:solidFill>
                <a:effectLst/>
                <a:uLnTx/>
                <a:uFillTx/>
                <a:latin typeface="Arial"/>
                <a:ea typeface="+mn-ea"/>
                <a:cs typeface="+mn-cs"/>
              </a:rPr>
              <a:t> If the preclinical biomarker is unsuitable for clinical development then a secondary </a:t>
            </a:r>
            <a:r>
              <a:rPr kumimoji="0" lang="en-US" sz="1200" b="0" i="0" u="none" strike="noStrike" kern="1200" cap="none" spc="0" normalizeH="0" baseline="0" noProof="0" err="1">
                <a:ln>
                  <a:noFill/>
                </a:ln>
                <a:solidFill>
                  <a:srgbClr val="2573BA"/>
                </a:solidFill>
                <a:effectLst/>
                <a:uLnTx/>
                <a:uFillTx/>
                <a:latin typeface="Arial"/>
                <a:ea typeface="+mn-ea"/>
                <a:cs typeface="+mn-cs"/>
              </a:rPr>
              <a:t>biomarkermust</a:t>
            </a:r>
            <a:r>
              <a:rPr kumimoji="0" lang="en-US" sz="1200" b="0" i="0" u="none" strike="noStrike" kern="1200" cap="none" spc="0" normalizeH="0" baseline="0" noProof="0">
                <a:ln>
                  <a:noFill/>
                </a:ln>
                <a:solidFill>
                  <a:srgbClr val="2573BA"/>
                </a:solidFill>
                <a:effectLst/>
                <a:uLnTx/>
                <a:uFillTx/>
                <a:latin typeface="Arial"/>
                <a:ea typeface="+mn-ea"/>
                <a:cs typeface="+mn-cs"/>
              </a:rPr>
              <a:t> also be identified for use in humans</a:t>
            </a:r>
          </a:p>
          <a:p>
            <a:pPr marL="234950" marR="0" lvl="1" indent="-2349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2573BA"/>
                </a:solidFill>
                <a:effectLst/>
                <a:uLnTx/>
                <a:uFillTx/>
                <a:latin typeface="Arial"/>
                <a:ea typeface="+mn-ea"/>
                <a:cs typeface="+mn-cs"/>
              </a:rPr>
              <a:t>Published or internal </a:t>
            </a:r>
            <a:r>
              <a:rPr kumimoji="0" lang="en-US" sz="1200" b="0" i="0" u="none" strike="noStrike" kern="1200" cap="none" spc="0" normalizeH="0" baseline="0" noProof="0" err="1">
                <a:ln>
                  <a:noFill/>
                </a:ln>
                <a:solidFill>
                  <a:srgbClr val="2573BA"/>
                </a:solidFill>
                <a:effectLst/>
                <a:uLnTx/>
                <a:uFillTx/>
                <a:latin typeface="Arial"/>
                <a:ea typeface="+mn-ea"/>
                <a:cs typeface="+mn-cs"/>
              </a:rPr>
              <a:t>pharmacometric</a:t>
            </a:r>
            <a:r>
              <a:rPr kumimoji="0" lang="en-US" sz="1200" b="0" i="0" u="none" strike="noStrike" kern="1200" cap="none" spc="0" normalizeH="0" baseline="0" noProof="0">
                <a:ln>
                  <a:noFill/>
                </a:ln>
                <a:solidFill>
                  <a:srgbClr val="2573BA"/>
                </a:solidFill>
                <a:effectLst/>
                <a:uLnTx/>
                <a:uFillTx/>
                <a:latin typeface="Arial"/>
                <a:ea typeface="+mn-ea"/>
                <a:cs typeface="+mn-cs"/>
              </a:rPr>
              <a:t> modelling identified</a:t>
            </a:r>
          </a:p>
          <a:p>
            <a:pPr marL="234950" marR="0" lvl="1" indent="-2349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For targets with genetic support, resources identified to refine genotype-phenotype associations and prevalence of rare mutations</a:t>
            </a:r>
            <a:endParaRPr kumimoji="0" lang="en-US" sz="700" b="0" i="0" u="none" strike="noStrike" kern="1200" cap="none" spc="0" normalizeH="0" baseline="0" noProof="0">
              <a:ln>
                <a:noFill/>
              </a:ln>
              <a:solidFill>
                <a:srgbClr val="2573BA"/>
              </a:solidFill>
              <a:effectLst/>
              <a:uLnTx/>
              <a:uFillTx/>
              <a:latin typeface="Arial"/>
              <a:ea typeface="+mn-ea"/>
              <a:cs typeface="+mn-cs"/>
            </a:endParaRPr>
          </a:p>
          <a:p>
            <a:pPr marL="234950" marR="0" lvl="1" indent="-234950" algn="l" defTabSz="609585"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300" b="0" i="0" u="sng"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2573BA"/>
                </a:solidFill>
                <a:effectLst/>
                <a:uLnTx/>
                <a:uFillTx/>
                <a:latin typeface="Arial"/>
                <a:ea typeface="+mn-ea"/>
                <a:cs typeface="+mn-cs"/>
              </a:rPr>
              <a:t>Safety:</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2573BA"/>
                </a:solidFill>
                <a:effectLst/>
                <a:uLnTx/>
                <a:uFillTx/>
                <a:latin typeface="Arial"/>
                <a:ea typeface="+mn-ea"/>
                <a:cs typeface="+mn-cs"/>
              </a:rPr>
              <a:t>Validated hits have been evaluated using </a:t>
            </a:r>
            <a:r>
              <a:rPr kumimoji="0" lang="en-US" sz="1200" b="1" i="1" u="none" strike="noStrike" kern="1200" cap="none" spc="0" normalizeH="0" baseline="0" noProof="0">
                <a:ln>
                  <a:noFill/>
                </a:ln>
                <a:solidFill>
                  <a:srgbClr val="2573BA"/>
                </a:solidFill>
                <a:effectLst/>
                <a:uLnTx/>
                <a:uFillTx/>
                <a:latin typeface="Arial"/>
                <a:ea typeface="+mn-ea"/>
                <a:cs typeface="+mn-cs"/>
              </a:rPr>
              <a:t>in silico</a:t>
            </a:r>
            <a:r>
              <a:rPr kumimoji="0" lang="en-US" sz="1200" b="1" i="0" u="none" strike="noStrike" kern="1200" cap="none" spc="0" normalizeH="0" baseline="0" noProof="0">
                <a:ln>
                  <a:noFill/>
                </a:ln>
                <a:solidFill>
                  <a:srgbClr val="2573BA"/>
                </a:solidFill>
                <a:effectLst/>
                <a:uLnTx/>
                <a:uFillTx/>
                <a:latin typeface="Arial"/>
                <a:ea typeface="+mn-ea"/>
                <a:cs typeface="+mn-cs"/>
              </a:rPr>
              <a:t> tools to look for potential safety alerts and </a:t>
            </a:r>
            <a:r>
              <a:rPr kumimoji="0" lang="en-US" sz="1200" b="1" i="0" u="none" strike="noStrike" kern="1200" cap="none" spc="0" normalizeH="0" baseline="0" noProof="0" err="1">
                <a:ln>
                  <a:noFill/>
                </a:ln>
                <a:solidFill>
                  <a:srgbClr val="2573BA"/>
                </a:solidFill>
                <a:effectLst/>
                <a:uLnTx/>
                <a:uFillTx/>
                <a:latin typeface="Arial"/>
                <a:ea typeface="+mn-ea"/>
                <a:cs typeface="+mn-cs"/>
              </a:rPr>
              <a:t>toxicophores</a:t>
            </a:r>
            <a:endParaRPr kumimoji="0" lang="en-US" sz="1200" b="0" i="0" u="none" strike="noStrike" kern="1200" cap="none" spc="0" normalizeH="0" baseline="0" noProof="0">
              <a:ln>
                <a:noFill/>
              </a:ln>
              <a:solidFill>
                <a:srgbClr val="2573BA"/>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Arial"/>
                <a:ea typeface="+mn-ea"/>
                <a:cs typeface="+mn-cs"/>
              </a:rPr>
              <a:t>Any non-standard assays that could mitigate identified safety risks are established</a:t>
            </a:r>
            <a:endParaRPr kumimoji="0" lang="en-US" sz="100" b="0" i="0" u="none" strike="noStrike" kern="1200" cap="none" spc="0" normalizeH="0" baseline="0" noProof="0">
              <a:ln>
                <a:noFill/>
              </a:ln>
              <a:solidFill>
                <a:srgbClr val="005B7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400" b="0" i="0" u="none" strike="noStrike" kern="1200" cap="none" spc="0" normalizeH="0" baseline="0" noProof="0">
                <a:ln>
                  <a:noFill/>
                </a:ln>
                <a:solidFill>
                  <a:srgbClr val="005B7F"/>
                </a:solidFill>
                <a:effectLst/>
                <a:uLnTx/>
                <a:uFillTx/>
                <a:latin typeface="Arial"/>
                <a:ea typeface="+mn-ea"/>
                <a:cs typeface="+mn-cs"/>
              </a:rPr>
              <a:t> </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FFFFFF"/>
                </a:solidFill>
                <a:effectLst/>
                <a:uLnTx/>
                <a:uFillTx/>
                <a:latin typeface="Arial"/>
                <a:ea typeface="+mn-ea"/>
                <a:cs typeface="+mn-cs"/>
              </a:rPr>
              <a:t>Clinical:</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1" indent="0" algn="l" defTabSz="60958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Clinical tractability updated by RU clinical lead in consultation with appropriate partner line representatives</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1" indent="0" algn="l" defTabSz="60958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Document availability/need for natural history or other external data prior to Phase 2</a:t>
            </a:r>
          </a:p>
          <a:p>
            <a:pPr marL="0" marR="0" lvl="1" indent="0" algn="l" defTabSz="609585"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Document Secondary Indications: scope of work required to support selection</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Proposed clinical Proof of Concept endpoints are defined</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Evaluate status of potential registrational endpoints required to support regulatory approval</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QMP updated by QM representative and RU Clinical and Biomarkers lead</a:t>
            </a:r>
          </a:p>
          <a:p>
            <a:pPr marL="0" marR="0" lvl="0" indent="0" algn="l" defTabSz="609585" rtl="0" eaLnBrk="1" fontAlgn="auto" latinLnBrk="0" hangingPunct="1">
              <a:lnSpc>
                <a:spcPct val="100000"/>
              </a:lnSpc>
              <a:spcBef>
                <a:spcPct val="20000"/>
              </a:spcBef>
              <a:spcAft>
                <a:spcPts val="0"/>
              </a:spcAft>
              <a:buClrTx/>
              <a:buSzTx/>
              <a:buFontTx/>
              <a:buNone/>
              <a:tabLst/>
              <a:defRPr/>
            </a:pPr>
            <a:endParaRPr kumimoji="0" lang="en-US" sz="4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sng" strike="noStrike" kern="1200" cap="none" spc="0" normalizeH="0" baseline="0" noProof="0">
                <a:ln>
                  <a:noFill/>
                </a:ln>
                <a:solidFill>
                  <a:srgbClr val="FFFFFF"/>
                </a:solidFill>
                <a:effectLst/>
                <a:uLnTx/>
                <a:uFillTx/>
                <a:latin typeface="Arial"/>
                <a:ea typeface="+mn-ea"/>
                <a:cs typeface="+mn-cs"/>
              </a:rPr>
              <a:t>Differentiation:</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Engage NPC to confirm that therapeutic concept is consistent with disease area roadmap, where available</a:t>
            </a: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Update competitive intelligence searches in target area and disease</a:t>
            </a: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609585"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Complete a competitive intelligence assessment for hit series</a:t>
            </a:r>
            <a:br>
              <a:rPr kumimoji="0" lang="en-US" sz="2000" b="0" i="0" u="sng" strike="noStrike" kern="1200" cap="none" spc="0" normalizeH="0" baseline="0" noProof="0">
                <a:ln>
                  <a:noFill/>
                </a:ln>
                <a:solidFill>
                  <a:srgbClr val="FFFFFF"/>
                </a:solidFill>
                <a:effectLst/>
                <a:uLnTx/>
                <a:uFillTx/>
                <a:latin typeface="Arial"/>
                <a:ea typeface="+mn-ea"/>
                <a:cs typeface="+mn-cs"/>
              </a:rPr>
            </a:br>
            <a:r>
              <a:rPr kumimoji="0" lang="en-US" sz="2000" b="0" i="0" u="none" strike="noStrike" kern="1200" cap="none" spc="0" normalizeH="0" baseline="0" noProof="0">
                <a:ln>
                  <a:noFill/>
                </a:ln>
                <a:solidFill>
                  <a:srgbClr val="FFFFFF"/>
                </a:solidFill>
                <a:effectLst/>
                <a:uLnTx/>
                <a:uFillTx/>
                <a:latin typeface="Arial"/>
                <a:ea typeface="+mn-ea"/>
                <a:cs typeface="+mn-cs"/>
              </a:rPr>
              <a:t> </a:t>
            </a:r>
          </a:p>
          <a:p>
            <a:pPr marL="0" marR="0" lvl="0" indent="0" algn="l" defTabSz="609585" rtl="0" eaLnBrk="1" fontAlgn="auto" latinLnBrk="0" hangingPunct="1">
              <a:lnSpc>
                <a:spcPct val="140000"/>
              </a:lnSpc>
              <a:spcBef>
                <a:spcPct val="20000"/>
              </a:spcBef>
              <a:spcAft>
                <a:spcPts val="0"/>
              </a:spcAft>
              <a:buClrTx/>
              <a:buSzTx/>
              <a:buFontTx/>
              <a:buNone/>
              <a:tabLst/>
              <a:defRPr/>
            </a:pPr>
            <a:endParaRPr kumimoji="0" lang="en-US" sz="1867" b="0" i="0" u="none" strike="noStrike" kern="1200" cap="none" spc="0" normalizeH="0" baseline="0" noProof="0">
              <a:ln>
                <a:noFill/>
              </a:ln>
              <a:solidFill>
                <a:srgbClr val="7C878E"/>
              </a:solidFill>
              <a:effectLst/>
              <a:uLnTx/>
              <a:uFillTx/>
              <a:latin typeface="Arial"/>
              <a:ea typeface="+mn-ea"/>
              <a:cs typeface="+mn-cs"/>
            </a:endParaRPr>
          </a:p>
        </p:txBody>
      </p:sp>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1456413" y="2573238"/>
            <a:ext cx="8674232" cy="2389325"/>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300"/>
              </a:spcBef>
              <a:buFont typeface="Arial" panose="020B0604020202020204" pitchFamily="34" charset="0"/>
              <a:buChar char="•"/>
            </a:pPr>
            <a:r>
              <a:rPr lang="en-US" sz="2000" b="1">
                <a:solidFill>
                  <a:schemeClr val="tx2"/>
                </a:solidFill>
              </a:rPr>
              <a:t>Summarize stage gate criteria that have been met &amp; outline those that have not been met. </a:t>
            </a:r>
          </a:p>
          <a:p>
            <a:pPr marL="285750" indent="-285750">
              <a:spcBef>
                <a:spcPts val="300"/>
              </a:spcBef>
              <a:buFont typeface="Arial" panose="020B0604020202020204" pitchFamily="34" charset="0"/>
              <a:buChar char="•"/>
            </a:pPr>
            <a:r>
              <a:rPr lang="en-US" sz="2000" b="1">
                <a:solidFill>
                  <a:schemeClr val="tx2"/>
                </a:solidFill>
              </a:rPr>
              <a:t>Highlight risks (if any) &amp; mitigation strategies associated with stage gate criteria that have not been met.</a:t>
            </a:r>
          </a:p>
        </p:txBody>
      </p:sp>
    </p:spTree>
    <p:extLst>
      <p:ext uri="{BB962C8B-B14F-4D97-AF65-F5344CB8AC3E}">
        <p14:creationId xmlns:p14="http://schemas.microsoft.com/office/powerpoint/2010/main" val="3177239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1111625" y="1510321"/>
            <a:ext cx="8934208" cy="2335537"/>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600"/>
              </a:spcBef>
              <a:buFont typeface="Arial" panose="020B0604020202020204" pitchFamily="34" charset="0"/>
              <a:buChar char="•"/>
            </a:pPr>
            <a:r>
              <a:rPr lang="en-US" sz="2000" b="1">
                <a:solidFill>
                  <a:schemeClr val="tx2"/>
                </a:solidFill>
              </a:rPr>
              <a:t>Summarize strategy to next stage gate, Lead Op entry</a:t>
            </a:r>
          </a:p>
          <a:p>
            <a:pPr marL="285750" indent="-285750">
              <a:spcBef>
                <a:spcPts val="600"/>
              </a:spcBef>
              <a:buFont typeface="Arial" panose="020B0604020202020204" pitchFamily="34" charset="0"/>
              <a:buChar char="•"/>
            </a:pPr>
            <a:r>
              <a:rPr lang="en-US" sz="2000" b="1">
                <a:solidFill>
                  <a:schemeClr val="tx2"/>
                </a:solidFill>
              </a:rPr>
              <a:t>Highlight key GNG experiments to enable Lead ID exit, and Lead Op entry</a:t>
            </a:r>
          </a:p>
          <a:p>
            <a:pPr marL="285750" indent="-285750">
              <a:spcBef>
                <a:spcPts val="600"/>
              </a:spcBef>
              <a:buFont typeface="Arial" panose="020B0604020202020204" pitchFamily="34" charset="0"/>
              <a:buChar char="•"/>
            </a:pPr>
            <a:r>
              <a:rPr lang="en-US" sz="2000" b="1">
                <a:solidFill>
                  <a:schemeClr val="tx2"/>
                </a:solidFill>
              </a:rPr>
              <a:t>Define success criteria to enable Lead ID exit, and Lead Op entry</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898634"/>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Strategy to Lead Op Entry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3428667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A3A875C-8FAD-4F97-BBDE-FA62E3271B16}"/>
              </a:ext>
            </a:extLst>
          </p:cNvPr>
          <p:cNvSpPr/>
          <p:nvPr/>
        </p:nvSpPr>
        <p:spPr>
          <a:xfrm>
            <a:off x="536713" y="1366803"/>
            <a:ext cx="10664687" cy="2862322"/>
          </a:xfrm>
          <a:prstGeom prst="rect">
            <a:avLst/>
          </a:prstGeom>
        </p:spPr>
        <p:txBody>
          <a:bodyPr wrap="square" anchor="t">
            <a:spAutoFit/>
          </a:bodyPr>
          <a:lstStyle/>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srgbClr val="2573BA"/>
                </a:solidFill>
                <a:effectLst/>
                <a:uLnTx/>
                <a:uFillTx/>
                <a:latin typeface="Arial"/>
                <a:ea typeface="+mn-ea"/>
                <a:cs typeface="+mn-cs"/>
              </a:rPr>
              <a:t>Demonstrate that Biogen’s HTT splice modulators lead to in vivo reduction of HTT in the CNS and periphery</a:t>
            </a:r>
          </a:p>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endParaRPr lang="en-US">
              <a:solidFill>
                <a:srgbClr val="2573BA"/>
              </a:solidFill>
              <a:latin typeface="Arial"/>
            </a:endParaRPr>
          </a:p>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endParaRPr lang="en-US">
              <a:solidFill>
                <a:srgbClr val="2573BA"/>
              </a:solidFill>
              <a:latin typeface="Arial"/>
            </a:endParaRPr>
          </a:p>
          <a:p>
            <a:pPr marL="342900" lvl="0" indent="-342900">
              <a:buFont typeface="+mj-lt"/>
              <a:buAutoNum type="arabicPeriod"/>
              <a:defRPr/>
            </a:pPr>
            <a:r>
              <a:rPr kumimoji="0" lang="en-US" sz="1800" b="0" u="none" strike="noStrike" kern="1200" cap="none" spc="0" normalizeH="0" baseline="0" noProof="0">
                <a:ln>
                  <a:noFill/>
                </a:ln>
                <a:solidFill>
                  <a:srgbClr val="2573BA"/>
                </a:solidFill>
                <a:effectLst/>
                <a:uLnTx/>
                <a:uFillTx/>
                <a:latin typeface="Arial"/>
                <a:ea typeface="+mn-ea"/>
                <a:cs typeface="+mn-cs"/>
              </a:rPr>
              <a:t>Demonstrate similar or better </a:t>
            </a:r>
            <a:r>
              <a:rPr lang="en-US">
                <a:solidFill>
                  <a:srgbClr val="2573BA"/>
                </a:solidFill>
                <a:latin typeface="Arial"/>
              </a:rPr>
              <a:t>ADME/safety </a:t>
            </a:r>
            <a:r>
              <a:rPr lang="en-US">
                <a:solidFill>
                  <a:srgbClr val="2573BA"/>
                </a:solidFill>
              </a:rPr>
              <a:t>for internal HTT splice modulators </a:t>
            </a:r>
            <a:r>
              <a:rPr lang="en-US">
                <a:solidFill>
                  <a:srgbClr val="2573BA"/>
                </a:solidFill>
                <a:latin typeface="Arial"/>
              </a:rPr>
              <a:t>over competitors </a:t>
            </a:r>
            <a:r>
              <a:rPr kumimoji="0" lang="en-US" sz="1800" b="0" u="none" strike="noStrike" kern="1200" cap="none" spc="0" normalizeH="0" baseline="0" noProof="0">
                <a:ln>
                  <a:noFill/>
                </a:ln>
                <a:solidFill>
                  <a:srgbClr val="2573BA"/>
                </a:solidFill>
                <a:effectLst/>
                <a:uLnTx/>
                <a:uFillTx/>
                <a:latin typeface="Arial"/>
                <a:ea typeface="+mn-ea"/>
                <a:cs typeface="+mn-cs"/>
              </a:rPr>
              <a:t>in key in vitro assays (micronucleus, Ames)</a:t>
            </a:r>
          </a:p>
          <a:p>
            <a:pPr lvl="1">
              <a:defRPr/>
            </a:pPr>
            <a:r>
              <a:rPr lang="en-US" i="1">
                <a:solidFill>
                  <a:srgbClr val="2573BA"/>
                </a:solidFill>
                <a:latin typeface="Arial"/>
              </a:rPr>
              <a:t>- With clear path forward for improvement if necessary</a:t>
            </a:r>
            <a:endParaRPr kumimoji="0" lang="en-US" b="0" i="1" u="none" strike="noStrike" kern="1200" cap="none" spc="0" normalizeH="0" baseline="0" noProof="0">
              <a:ln>
                <a:noFill/>
              </a:ln>
              <a:solidFill>
                <a:srgbClr val="2573BA"/>
              </a:solidFill>
              <a:effectLst/>
              <a:uLnTx/>
              <a:uFillTx/>
              <a:latin typeface="Arial"/>
              <a:ea typeface="+mn-ea"/>
              <a:cs typeface="+mn-cs"/>
            </a:endParaRPr>
          </a:p>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endParaRPr lang="en-US">
              <a:solidFill>
                <a:srgbClr val="2573BA"/>
              </a:solidFill>
              <a:latin typeface="Arial"/>
            </a:endParaRPr>
          </a:p>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endParaRPr lang="en-US">
              <a:solidFill>
                <a:srgbClr val="2573BA"/>
              </a:solidFill>
              <a:latin typeface="Arial"/>
            </a:endParaRPr>
          </a:p>
          <a:p>
            <a:pPr marL="342900" marR="0" lvl="0" indent="-342900"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u="none" strike="noStrike" kern="1200" cap="none" spc="0" normalizeH="0" baseline="0" noProof="0">
                <a:ln>
                  <a:noFill/>
                </a:ln>
                <a:solidFill>
                  <a:srgbClr val="2573BA"/>
                </a:solidFill>
                <a:effectLst/>
                <a:uLnTx/>
                <a:uFillTx/>
                <a:latin typeface="Arial"/>
                <a:ea typeface="+mn-ea"/>
                <a:cs typeface="+mn-cs"/>
              </a:rPr>
              <a:t>Demonstrate similar or better selectivity of internal HTT splice modulators over competitors</a:t>
            </a:r>
          </a:p>
        </p:txBody>
      </p:sp>
      <p:sp>
        <p:nvSpPr>
          <p:cNvPr id="41" name="Title 1">
            <a:extLst>
              <a:ext uri="{FF2B5EF4-FFF2-40B4-BE49-F238E27FC236}">
                <a16:creationId xmlns:a16="http://schemas.microsoft.com/office/drawing/2014/main" id="{1C000A2A-3A91-4B0B-B0AC-4D1A90AE8DBB}"/>
              </a:ext>
            </a:extLst>
          </p:cNvPr>
          <p:cNvSpPr txBox="1">
            <a:spLocks/>
          </p:cNvSpPr>
          <p:nvPr/>
        </p:nvSpPr>
        <p:spPr>
          <a:xfrm>
            <a:off x="0" y="0"/>
            <a:ext cx="12191999" cy="792570"/>
          </a:xfrm>
          <a:prstGeom prst="rect">
            <a:avLst/>
          </a:prstGeom>
          <a:solidFill>
            <a:schemeClr val="tx1">
              <a:lumMod val="50000"/>
              <a:alpha val="75000"/>
            </a:scheme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a:ea typeface="+mj-ea"/>
                <a:cs typeface="+mj-cs"/>
              </a:rPr>
              <a:t>Key Experiments to enable Lead OP entry</a:t>
            </a:r>
            <a:endParaRPr kumimoji="0" lang="en-US" sz="3600" b="1" i="1" u="none" strike="noStrike" kern="1200" cap="none" spc="0" normalizeH="0" baseline="0" noProof="0">
              <a:ln>
                <a:noFill/>
              </a:ln>
              <a:solidFill>
                <a:srgbClr val="FFFFFF"/>
              </a:solidFill>
              <a:effectLst/>
              <a:uLnTx/>
              <a:uFillTx/>
              <a:latin typeface="Arial Narrow" panose="020B0606020202030204" pitchFamily="34" charset="0"/>
              <a:ea typeface="+mj-ea"/>
              <a:cs typeface="+mj-cs"/>
            </a:endParaRPr>
          </a:p>
        </p:txBody>
      </p:sp>
      <p:sp>
        <p:nvSpPr>
          <p:cNvPr id="3" name="TextBox 2">
            <a:extLst>
              <a:ext uri="{FF2B5EF4-FFF2-40B4-BE49-F238E27FC236}">
                <a16:creationId xmlns:a16="http://schemas.microsoft.com/office/drawing/2014/main" id="{EBF87DE7-C2DA-5649-A9F3-FB6DADA33889}"/>
              </a:ext>
            </a:extLst>
          </p:cNvPr>
          <p:cNvSpPr txBox="1"/>
          <p:nvPr/>
        </p:nvSpPr>
        <p:spPr>
          <a:xfrm>
            <a:off x="5479775" y="4734342"/>
            <a:ext cx="6261568" cy="2123658"/>
          </a:xfrm>
          <a:prstGeom prst="rect">
            <a:avLst/>
          </a:prstGeom>
          <a:noFill/>
        </p:spPr>
        <p:txBody>
          <a:bodyPr wrap="square" rtlCol="0">
            <a:spAutoFit/>
          </a:bodyPr>
          <a:lstStyle/>
          <a:p>
            <a:pPr fontAlgn="ctr"/>
            <a:r>
              <a:rPr lang="en-US" sz="1200" b="1">
                <a:solidFill>
                  <a:srgbClr val="FF0000"/>
                </a:solidFill>
              </a:rPr>
              <a:t>What we need for Lead Op: </a:t>
            </a:r>
          </a:p>
          <a:p>
            <a:pPr marL="628650" lvl="1" indent="-171450" fontAlgn="ctr">
              <a:buFont typeface="Arial" panose="020B0604020202020204" pitchFamily="34" charset="0"/>
              <a:buChar char="•"/>
            </a:pPr>
            <a:r>
              <a:rPr lang="en-US" sz="1200">
                <a:solidFill>
                  <a:srgbClr val="FF0000"/>
                </a:solidFill>
              </a:rPr>
              <a:t>RASL-seq/RNA-seq selectivity data for lead molecules</a:t>
            </a:r>
          </a:p>
          <a:p>
            <a:pPr marL="628650" lvl="1" indent="-171450" fontAlgn="ctr">
              <a:buFont typeface="Arial" panose="020B0604020202020204" pitchFamily="34" charset="0"/>
              <a:buChar char="•"/>
            </a:pPr>
            <a:r>
              <a:rPr lang="en-US" sz="1200">
                <a:solidFill>
                  <a:srgbClr val="FF0000"/>
                </a:solidFill>
              </a:rPr>
              <a:t>Good ADME and </a:t>
            </a:r>
            <a:r>
              <a:rPr lang="en-US" sz="1200" err="1">
                <a:solidFill>
                  <a:srgbClr val="FF0000"/>
                </a:solidFill>
              </a:rPr>
              <a:t>Kpuu</a:t>
            </a:r>
            <a:r>
              <a:rPr lang="en-US" sz="1200">
                <a:solidFill>
                  <a:srgbClr val="FF0000"/>
                </a:solidFill>
              </a:rPr>
              <a:t> properties (what are our criteria based on comp?)</a:t>
            </a:r>
          </a:p>
          <a:p>
            <a:pPr marL="628650" lvl="1" indent="-171450" fontAlgn="ctr">
              <a:buFont typeface="Arial" panose="020B0604020202020204" pitchFamily="34" charset="0"/>
              <a:buChar char="•"/>
            </a:pPr>
            <a:r>
              <a:rPr lang="en-US" sz="1200">
                <a:solidFill>
                  <a:srgbClr val="FF0000"/>
                </a:solidFill>
              </a:rPr>
              <a:t>In vivo PK/PD validation of internal lead(s) (are we setting any criteria?)</a:t>
            </a:r>
          </a:p>
          <a:p>
            <a:pPr marL="628650" lvl="1" indent="-171450" fontAlgn="ctr">
              <a:buFont typeface="Arial" panose="020B0604020202020204" pitchFamily="34" charset="0"/>
              <a:buChar char="•"/>
            </a:pPr>
            <a:r>
              <a:rPr lang="en-US" sz="1200">
                <a:solidFill>
                  <a:srgbClr val="FF0000"/>
                </a:solidFill>
              </a:rPr>
              <a:t>Pass key in vitro safety assays (micronucleus, AMES) </a:t>
            </a:r>
          </a:p>
          <a:p>
            <a:pPr marL="171450" indent="-171450" fontAlgn="ctr">
              <a:buFont typeface="Arial" panose="020B0604020202020204" pitchFamily="34" charset="0"/>
              <a:buChar char="•"/>
            </a:pPr>
            <a:r>
              <a:rPr lang="en-US" sz="1200">
                <a:solidFill>
                  <a:srgbClr val="FF0000"/>
                </a:solidFill>
              </a:rPr>
              <a:t>Safety/tox studies species ID (lack of HTT ss conservation)</a:t>
            </a:r>
          </a:p>
          <a:p>
            <a:pPr marL="171450" indent="-171450" fontAlgn="ctr">
              <a:buFont typeface="Arial" panose="020B0604020202020204" pitchFamily="34" charset="0"/>
              <a:buChar char="•"/>
            </a:pPr>
            <a:r>
              <a:rPr lang="en-US" sz="1200" b="1">
                <a:solidFill>
                  <a:srgbClr val="FF0000"/>
                </a:solidFill>
              </a:rPr>
              <a:t>Achieved </a:t>
            </a:r>
            <a:r>
              <a:rPr lang="en-US" sz="1200" b="1" err="1">
                <a:solidFill>
                  <a:srgbClr val="FF0000"/>
                </a:solidFill>
              </a:rPr>
              <a:t>PoB</a:t>
            </a:r>
            <a:r>
              <a:rPr lang="en-US" sz="1200" b="1">
                <a:solidFill>
                  <a:srgbClr val="FF0000"/>
                </a:solidFill>
              </a:rPr>
              <a:t> with at least 1 molecule from lead series</a:t>
            </a:r>
          </a:p>
          <a:p>
            <a:pPr marL="628650" lvl="1" indent="-171450" fontAlgn="ctr">
              <a:buFont typeface="Arial" panose="020B0604020202020204" pitchFamily="34" charset="0"/>
              <a:buChar char="•"/>
            </a:pPr>
            <a:r>
              <a:rPr lang="en-US" sz="1200" b="1">
                <a:solidFill>
                  <a:srgbClr val="FF0000"/>
                </a:solidFill>
              </a:rPr>
              <a:t>Borrow data from </a:t>
            </a:r>
            <a:r>
              <a:rPr lang="en-US" sz="1200" b="1" err="1">
                <a:solidFill>
                  <a:srgbClr val="FF0000"/>
                </a:solidFill>
              </a:rPr>
              <a:t>Branaplam</a:t>
            </a:r>
            <a:r>
              <a:rPr lang="en-US" sz="1200" b="1">
                <a:solidFill>
                  <a:srgbClr val="FF0000"/>
                </a:solidFill>
              </a:rPr>
              <a:t>/PTC and link our leads via comparison of PK/PD, potency, </a:t>
            </a:r>
            <a:r>
              <a:rPr lang="en-US" sz="1200" b="1" err="1">
                <a:solidFill>
                  <a:srgbClr val="FF0000"/>
                </a:solidFill>
              </a:rPr>
              <a:t>MedChem</a:t>
            </a:r>
            <a:r>
              <a:rPr lang="en-US" sz="1200" b="1">
                <a:solidFill>
                  <a:srgbClr val="FF0000"/>
                </a:solidFill>
              </a:rPr>
              <a:t> (showing how we're better)</a:t>
            </a:r>
          </a:p>
          <a:p>
            <a:pPr marL="1085850" lvl="2" indent="-171450" fontAlgn="ctr">
              <a:buFont typeface="Arial" panose="020B0604020202020204" pitchFamily="34" charset="0"/>
              <a:buChar char="•"/>
            </a:pPr>
            <a:r>
              <a:rPr lang="en-US" sz="1200" b="1">
                <a:solidFill>
                  <a:srgbClr val="FF0000"/>
                </a:solidFill>
              </a:rPr>
              <a:t>Need additional discussion/alignment about need for efficacy study</a:t>
            </a:r>
          </a:p>
          <a:p>
            <a:endParaRPr lang="en-US" sz="1200">
              <a:solidFill>
                <a:srgbClr val="FF0000"/>
              </a:solidFill>
            </a:endParaRPr>
          </a:p>
        </p:txBody>
      </p:sp>
    </p:spTree>
    <p:extLst>
      <p:ext uri="{BB962C8B-B14F-4D97-AF65-F5344CB8AC3E}">
        <p14:creationId xmlns:p14="http://schemas.microsoft.com/office/powerpoint/2010/main" val="256610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7315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marR="0" lvl="0" indent="0" algn="ctr"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Arial Narrow" panose="020B0606020202030204" pitchFamily="34" charset="0"/>
                <a:ea typeface="+mj-ea"/>
                <a:cs typeface="+mj-cs"/>
              </a:rPr>
              <a:t>Go/No Go decision tree for HTT SM splice modulators</a:t>
            </a:r>
            <a:endParaRPr kumimoji="0" lang="en-US" sz="3600" b="1" i="1" u="none" strike="noStrike" kern="1200" cap="none" spc="0" normalizeH="0" baseline="0" noProof="0">
              <a:ln>
                <a:noFill/>
              </a:ln>
              <a:solidFill>
                <a:srgbClr val="FFFFFF"/>
              </a:solidFill>
              <a:effectLst/>
              <a:uLnTx/>
              <a:uFillTx/>
              <a:latin typeface="Arial Narrow" panose="020B0606020202030204" pitchFamily="34" charset="0"/>
              <a:ea typeface="+mj-ea"/>
              <a:cs typeface="+mj-cs"/>
            </a:endParaRPr>
          </a:p>
        </p:txBody>
      </p:sp>
      <p:sp>
        <p:nvSpPr>
          <p:cNvPr id="32" name="Rectangle 31">
            <a:extLst>
              <a:ext uri="{FF2B5EF4-FFF2-40B4-BE49-F238E27FC236}">
                <a16:creationId xmlns:a16="http://schemas.microsoft.com/office/drawing/2014/main" id="{EF5C8EBD-5C5B-684C-B832-FC563E2F666E}"/>
              </a:ext>
            </a:extLst>
          </p:cNvPr>
          <p:cNvSpPr/>
          <p:nvPr/>
        </p:nvSpPr>
        <p:spPr>
          <a:xfrm>
            <a:off x="4596388" y="923172"/>
            <a:ext cx="1879239" cy="795675"/>
          </a:xfrm>
          <a:prstGeom prst="rect">
            <a:avLst/>
          </a:prstGeom>
          <a:solidFill>
            <a:schemeClr val="accent2">
              <a:lumMod val="40000"/>
              <a:lumOff val="60000"/>
            </a:schemeClr>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Competitor in clinic</a:t>
            </a:r>
          </a:p>
        </p:txBody>
      </p:sp>
      <p:sp>
        <p:nvSpPr>
          <p:cNvPr id="33" name="Rectangle 32">
            <a:extLst>
              <a:ext uri="{FF2B5EF4-FFF2-40B4-BE49-F238E27FC236}">
                <a16:creationId xmlns:a16="http://schemas.microsoft.com/office/drawing/2014/main" id="{02508D78-66EC-AD4D-8FBA-0581BE36FE70}"/>
              </a:ext>
            </a:extLst>
          </p:cNvPr>
          <p:cNvSpPr/>
          <p:nvPr/>
        </p:nvSpPr>
        <p:spPr>
          <a:xfrm>
            <a:off x="4589670" y="2149547"/>
            <a:ext cx="1879239" cy="795675"/>
          </a:xfrm>
          <a:prstGeom prst="rect">
            <a:avLst/>
          </a:prstGeom>
          <a:solidFill>
            <a:schemeClr val="accent2">
              <a:lumMod val="40000"/>
              <a:lumOff val="60000"/>
            </a:schemeClr>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Trial readout: </a:t>
            </a:r>
          </a:p>
          <a:p>
            <a:pPr algn="ctr" defTabSz="914377">
              <a:defRPr/>
            </a:pPr>
            <a:r>
              <a:rPr lang="en-US" sz="160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Cmpd</a:t>
            </a:r>
            <a:r>
              <a:rPr lang="en-US" sz="160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shown to be</a:t>
            </a:r>
          </a:p>
          <a:p>
            <a:pPr algn="ctr" defTabSz="914377">
              <a:defRPr/>
            </a:pPr>
            <a:r>
              <a:rPr lang="en-US" sz="160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Safe/Tolerated? </a:t>
            </a:r>
          </a:p>
        </p:txBody>
      </p:sp>
      <p:cxnSp>
        <p:nvCxnSpPr>
          <p:cNvPr id="37" name="Straight Arrow Connector 36">
            <a:extLst>
              <a:ext uri="{FF2B5EF4-FFF2-40B4-BE49-F238E27FC236}">
                <a16:creationId xmlns:a16="http://schemas.microsoft.com/office/drawing/2014/main" id="{05A9ECA5-2471-2A4E-A986-0F5CA52DEBA7}"/>
              </a:ext>
            </a:extLst>
          </p:cNvPr>
          <p:cNvCxnSpPr>
            <a:endCxn id="33" idx="0"/>
          </p:cNvCxnSpPr>
          <p:nvPr/>
        </p:nvCxnSpPr>
        <p:spPr>
          <a:xfrm>
            <a:off x="5529289" y="1718847"/>
            <a:ext cx="1" cy="43070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AFB6964-C422-B542-A15C-B9C8781BB578}"/>
              </a:ext>
            </a:extLst>
          </p:cNvPr>
          <p:cNvCxnSpPr>
            <a:cxnSpLocks/>
            <a:stCxn id="41" idx="0"/>
          </p:cNvCxnSpPr>
          <p:nvPr/>
        </p:nvCxnSpPr>
        <p:spPr>
          <a:xfrm flipH="1" flipV="1">
            <a:off x="3692498" y="3220765"/>
            <a:ext cx="0" cy="149559"/>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78E7892-AC4B-F84A-A675-01D40688BDC7}"/>
              </a:ext>
            </a:extLst>
          </p:cNvPr>
          <p:cNvCxnSpPr>
            <a:cxnSpLocks/>
          </p:cNvCxnSpPr>
          <p:nvPr/>
        </p:nvCxnSpPr>
        <p:spPr>
          <a:xfrm>
            <a:off x="3693342" y="3220764"/>
            <a:ext cx="3705247"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F902FF7-C12E-9E4A-9C36-D8A7F2FF5911}"/>
              </a:ext>
            </a:extLst>
          </p:cNvPr>
          <p:cNvCxnSpPr>
            <a:cxnSpLocks/>
          </p:cNvCxnSpPr>
          <p:nvPr/>
        </p:nvCxnSpPr>
        <p:spPr>
          <a:xfrm>
            <a:off x="7408528" y="3220764"/>
            <a:ext cx="0" cy="14956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76ECBB77-5B1F-EB43-998D-E8CC20B60E69}"/>
              </a:ext>
            </a:extLst>
          </p:cNvPr>
          <p:cNvSpPr/>
          <p:nvPr/>
        </p:nvSpPr>
        <p:spPr>
          <a:xfrm>
            <a:off x="2658322" y="3370324"/>
            <a:ext cx="2089916" cy="795675"/>
          </a:xfrm>
          <a:prstGeom prst="rect">
            <a:avLst/>
          </a:prstGeom>
          <a:solidFill>
            <a:schemeClr val="accent2">
              <a:lumMod val="40000"/>
              <a:lumOff val="60000"/>
            </a:schemeClr>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Continue SAR with understanding of competition</a:t>
            </a:r>
          </a:p>
        </p:txBody>
      </p:sp>
      <p:sp>
        <p:nvSpPr>
          <p:cNvPr id="43" name="Rectangle 42">
            <a:extLst>
              <a:ext uri="{FF2B5EF4-FFF2-40B4-BE49-F238E27FC236}">
                <a16:creationId xmlns:a16="http://schemas.microsoft.com/office/drawing/2014/main" id="{1E2396F6-92D0-1F4D-943F-462EF99CE7F9}"/>
              </a:ext>
            </a:extLst>
          </p:cNvPr>
          <p:cNvSpPr/>
          <p:nvPr/>
        </p:nvSpPr>
        <p:spPr>
          <a:xfrm>
            <a:off x="6468909" y="3370324"/>
            <a:ext cx="2476308" cy="795675"/>
          </a:xfrm>
          <a:prstGeom prst="rect">
            <a:avLst/>
          </a:prstGeom>
          <a:solidFill>
            <a:srgbClr val="FFF788"/>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Inflection Point: </a:t>
            </a:r>
          </a:p>
          <a:p>
            <a:pPr algn="ctr" defTabSz="914377">
              <a:defRPr/>
            </a:pPr>
            <a:r>
              <a:rPr lang="en-US" sz="1400">
                <a:solidFill>
                  <a:srgbClr val="000000"/>
                </a:solidFill>
                <a:latin typeface="Calibri" panose="020F0502020204030204" pitchFamily="34" charset="0"/>
                <a:ea typeface="Times New Roman" panose="02020603050405020304" pitchFamily="18" charset="0"/>
                <a:cs typeface="Times New Roman" panose="02020603050405020304" pitchFamily="18" charset="0"/>
              </a:rPr>
              <a:t>Longer readout necessary to make G/NG call on safety?</a:t>
            </a:r>
          </a:p>
        </p:txBody>
      </p:sp>
      <p:sp>
        <p:nvSpPr>
          <p:cNvPr id="45" name="TextBox 44">
            <a:extLst>
              <a:ext uri="{FF2B5EF4-FFF2-40B4-BE49-F238E27FC236}">
                <a16:creationId xmlns:a16="http://schemas.microsoft.com/office/drawing/2014/main" id="{525B7989-C30E-A94A-B66E-06FE0F2DD33A}"/>
              </a:ext>
            </a:extLst>
          </p:cNvPr>
          <p:cNvSpPr txBox="1"/>
          <p:nvPr/>
        </p:nvSpPr>
        <p:spPr>
          <a:xfrm>
            <a:off x="3924177" y="2950813"/>
            <a:ext cx="413896" cy="307777"/>
          </a:xfrm>
          <a:prstGeom prst="rect">
            <a:avLst/>
          </a:prstGeom>
          <a:noFill/>
        </p:spPr>
        <p:txBody>
          <a:bodyPr wrap="none" rtlCol="0">
            <a:spAutoFit/>
          </a:bodyPr>
          <a:lstStyle/>
          <a:p>
            <a:r>
              <a:rPr lang="en-US" sz="1400">
                <a:solidFill>
                  <a:srgbClr val="000000"/>
                </a:solidFill>
              </a:rPr>
              <a:t>No</a:t>
            </a:r>
          </a:p>
        </p:txBody>
      </p:sp>
      <p:sp>
        <p:nvSpPr>
          <p:cNvPr id="46" name="TextBox 45">
            <a:extLst>
              <a:ext uri="{FF2B5EF4-FFF2-40B4-BE49-F238E27FC236}">
                <a16:creationId xmlns:a16="http://schemas.microsoft.com/office/drawing/2014/main" id="{B9723713-3B5A-134F-9961-2BF166DDCBB3}"/>
              </a:ext>
            </a:extLst>
          </p:cNvPr>
          <p:cNvSpPr txBox="1"/>
          <p:nvPr/>
        </p:nvSpPr>
        <p:spPr>
          <a:xfrm>
            <a:off x="6759685" y="2953383"/>
            <a:ext cx="477567" cy="307777"/>
          </a:xfrm>
          <a:prstGeom prst="rect">
            <a:avLst/>
          </a:prstGeom>
          <a:noFill/>
        </p:spPr>
        <p:txBody>
          <a:bodyPr wrap="none" rtlCol="0">
            <a:spAutoFit/>
          </a:bodyPr>
          <a:lstStyle/>
          <a:p>
            <a:r>
              <a:rPr lang="en-US" sz="1400">
                <a:solidFill>
                  <a:srgbClr val="000000"/>
                </a:solidFill>
              </a:rPr>
              <a:t>Yes</a:t>
            </a:r>
          </a:p>
        </p:txBody>
      </p:sp>
      <p:sp>
        <p:nvSpPr>
          <p:cNvPr id="77" name="TextBox 76">
            <a:extLst>
              <a:ext uri="{FF2B5EF4-FFF2-40B4-BE49-F238E27FC236}">
                <a16:creationId xmlns:a16="http://schemas.microsoft.com/office/drawing/2014/main" id="{EAE165AD-3882-F144-B2E6-E3B74405DD1E}"/>
              </a:ext>
            </a:extLst>
          </p:cNvPr>
          <p:cNvSpPr txBox="1"/>
          <p:nvPr/>
        </p:nvSpPr>
        <p:spPr>
          <a:xfrm>
            <a:off x="5580524" y="1787928"/>
            <a:ext cx="477567" cy="307777"/>
          </a:xfrm>
          <a:prstGeom prst="rect">
            <a:avLst/>
          </a:prstGeom>
          <a:noFill/>
        </p:spPr>
        <p:txBody>
          <a:bodyPr wrap="none" rtlCol="0">
            <a:spAutoFit/>
          </a:bodyPr>
          <a:lstStyle/>
          <a:p>
            <a:r>
              <a:rPr lang="en-US" sz="1400">
                <a:solidFill>
                  <a:srgbClr val="000000"/>
                </a:solidFill>
              </a:rPr>
              <a:t>Yes</a:t>
            </a:r>
          </a:p>
        </p:txBody>
      </p:sp>
      <p:sp>
        <p:nvSpPr>
          <p:cNvPr id="81" name="TextBox 80">
            <a:extLst>
              <a:ext uri="{FF2B5EF4-FFF2-40B4-BE49-F238E27FC236}">
                <a16:creationId xmlns:a16="http://schemas.microsoft.com/office/drawing/2014/main" id="{A0CCF417-9825-974A-9F37-E9A624903CD0}"/>
              </a:ext>
            </a:extLst>
          </p:cNvPr>
          <p:cNvSpPr txBox="1"/>
          <p:nvPr/>
        </p:nvSpPr>
        <p:spPr>
          <a:xfrm>
            <a:off x="6475627" y="2124727"/>
            <a:ext cx="3759812" cy="276999"/>
          </a:xfrm>
          <a:prstGeom prst="rect">
            <a:avLst/>
          </a:prstGeom>
          <a:noFill/>
        </p:spPr>
        <p:txBody>
          <a:bodyPr wrap="none" rtlCol="0">
            <a:spAutoFit/>
          </a:bodyPr>
          <a:lstStyle/>
          <a:p>
            <a:r>
              <a:rPr lang="en-US" sz="1200" i="1">
                <a:solidFill>
                  <a:srgbClr val="000000"/>
                </a:solidFill>
              </a:rPr>
              <a:t>EOY or early 2023 3mo readout from PTC expected</a:t>
            </a:r>
          </a:p>
        </p:txBody>
      </p:sp>
      <p:sp>
        <p:nvSpPr>
          <p:cNvPr id="87" name="Rectangle 86">
            <a:extLst>
              <a:ext uri="{FF2B5EF4-FFF2-40B4-BE49-F238E27FC236}">
                <a16:creationId xmlns:a16="http://schemas.microsoft.com/office/drawing/2014/main" id="{F87A0E95-F078-2F48-9981-2B1C323B07CF}"/>
              </a:ext>
            </a:extLst>
          </p:cNvPr>
          <p:cNvSpPr/>
          <p:nvPr/>
        </p:nvSpPr>
        <p:spPr>
          <a:xfrm>
            <a:off x="4758177" y="4594114"/>
            <a:ext cx="2221791" cy="795675"/>
          </a:xfrm>
          <a:prstGeom prst="rect">
            <a:avLst/>
          </a:prstGeom>
          <a:solidFill>
            <a:schemeClr val="accent2">
              <a:lumMod val="40000"/>
              <a:lumOff val="60000"/>
            </a:schemeClr>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Extended Trial readout: </a:t>
            </a:r>
          </a:p>
          <a:p>
            <a:pPr algn="ctr" defTabSz="914377">
              <a:defRPr/>
            </a:pPr>
            <a:r>
              <a:rPr lang="en-US" sz="1600"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Cmpd</a:t>
            </a:r>
            <a:r>
              <a:rPr lang="en-US" sz="160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shown to be</a:t>
            </a:r>
          </a:p>
          <a:p>
            <a:pPr algn="ctr" defTabSz="914377">
              <a:defRPr/>
            </a:pPr>
            <a:r>
              <a:rPr lang="en-US" sz="1600">
                <a:solidFill>
                  <a:srgbClr val="000000"/>
                </a:solidFill>
                <a:latin typeface="Calibri" panose="020F0502020204030204" pitchFamily="34" charset="0"/>
                <a:ea typeface="Times New Roman" panose="02020603050405020304" pitchFamily="18" charset="0"/>
                <a:cs typeface="Times New Roman" panose="02020603050405020304" pitchFamily="18" charset="0"/>
              </a:rPr>
              <a:t>Safe/Tolerated? </a:t>
            </a:r>
          </a:p>
        </p:txBody>
      </p:sp>
      <p:cxnSp>
        <p:nvCxnSpPr>
          <p:cNvPr id="94" name="Straight Connector 93">
            <a:extLst>
              <a:ext uri="{FF2B5EF4-FFF2-40B4-BE49-F238E27FC236}">
                <a16:creationId xmlns:a16="http://schemas.microsoft.com/office/drawing/2014/main" id="{61413CFA-78BC-8A49-A266-ED3811B8361C}"/>
              </a:ext>
            </a:extLst>
          </p:cNvPr>
          <p:cNvCxnSpPr>
            <a:cxnSpLocks/>
          </p:cNvCxnSpPr>
          <p:nvPr/>
        </p:nvCxnSpPr>
        <p:spPr>
          <a:xfrm flipV="1">
            <a:off x="5865293" y="4446450"/>
            <a:ext cx="0" cy="149559"/>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6FA9E031-6BD5-D745-86C7-274DA82F5864}"/>
              </a:ext>
            </a:extLst>
          </p:cNvPr>
          <p:cNvCxnSpPr>
            <a:cxnSpLocks/>
          </p:cNvCxnSpPr>
          <p:nvPr/>
        </p:nvCxnSpPr>
        <p:spPr>
          <a:xfrm>
            <a:off x="5866137" y="4446449"/>
            <a:ext cx="3705247"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2F32CCEE-15B4-FD41-B6DB-CA2266363622}"/>
              </a:ext>
            </a:extLst>
          </p:cNvPr>
          <p:cNvCxnSpPr>
            <a:cxnSpLocks/>
          </p:cNvCxnSpPr>
          <p:nvPr/>
        </p:nvCxnSpPr>
        <p:spPr>
          <a:xfrm>
            <a:off x="9571384" y="4446449"/>
            <a:ext cx="0" cy="14956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D21A60F6-9CF0-A447-86D1-4018D29161A2}"/>
              </a:ext>
            </a:extLst>
          </p:cNvPr>
          <p:cNvCxnSpPr>
            <a:cxnSpLocks/>
            <a:stCxn id="43" idx="2"/>
          </p:cNvCxnSpPr>
          <p:nvPr/>
        </p:nvCxnSpPr>
        <p:spPr>
          <a:xfrm flipH="1">
            <a:off x="7702084" y="4165999"/>
            <a:ext cx="0" cy="282161"/>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91D3D3EF-1411-AA4A-9A03-25D2BCDFEFF8}"/>
              </a:ext>
            </a:extLst>
          </p:cNvPr>
          <p:cNvSpPr txBox="1"/>
          <p:nvPr/>
        </p:nvSpPr>
        <p:spPr>
          <a:xfrm>
            <a:off x="6096972" y="4176498"/>
            <a:ext cx="477567" cy="307777"/>
          </a:xfrm>
          <a:prstGeom prst="rect">
            <a:avLst/>
          </a:prstGeom>
          <a:noFill/>
        </p:spPr>
        <p:txBody>
          <a:bodyPr wrap="none" rtlCol="0">
            <a:spAutoFit/>
          </a:bodyPr>
          <a:lstStyle/>
          <a:p>
            <a:r>
              <a:rPr lang="en-US" sz="1400">
                <a:solidFill>
                  <a:srgbClr val="000000"/>
                </a:solidFill>
              </a:rPr>
              <a:t>Yes</a:t>
            </a:r>
          </a:p>
        </p:txBody>
      </p:sp>
      <p:sp>
        <p:nvSpPr>
          <p:cNvPr id="99" name="TextBox 98">
            <a:extLst>
              <a:ext uri="{FF2B5EF4-FFF2-40B4-BE49-F238E27FC236}">
                <a16:creationId xmlns:a16="http://schemas.microsoft.com/office/drawing/2014/main" id="{D75A7001-BCDC-E045-B6C1-02FB03BF6830}"/>
              </a:ext>
            </a:extLst>
          </p:cNvPr>
          <p:cNvSpPr txBox="1"/>
          <p:nvPr/>
        </p:nvSpPr>
        <p:spPr>
          <a:xfrm>
            <a:off x="8932480" y="4179068"/>
            <a:ext cx="413896" cy="307777"/>
          </a:xfrm>
          <a:prstGeom prst="rect">
            <a:avLst/>
          </a:prstGeom>
          <a:noFill/>
        </p:spPr>
        <p:txBody>
          <a:bodyPr wrap="none" rtlCol="0">
            <a:spAutoFit/>
          </a:bodyPr>
          <a:lstStyle/>
          <a:p>
            <a:r>
              <a:rPr lang="en-US" sz="1400">
                <a:solidFill>
                  <a:srgbClr val="000000"/>
                </a:solidFill>
              </a:rPr>
              <a:t>No</a:t>
            </a:r>
          </a:p>
        </p:txBody>
      </p:sp>
      <p:sp>
        <p:nvSpPr>
          <p:cNvPr id="100" name="Rectangle 99">
            <a:extLst>
              <a:ext uri="{FF2B5EF4-FFF2-40B4-BE49-F238E27FC236}">
                <a16:creationId xmlns:a16="http://schemas.microsoft.com/office/drawing/2014/main" id="{A4A38BF6-1B4A-174A-AC15-488A944646D1}"/>
              </a:ext>
            </a:extLst>
          </p:cNvPr>
          <p:cNvSpPr/>
          <p:nvPr/>
        </p:nvSpPr>
        <p:spPr>
          <a:xfrm>
            <a:off x="9033010" y="4596009"/>
            <a:ext cx="1094504" cy="793780"/>
          </a:xfrm>
          <a:prstGeom prst="rect">
            <a:avLst/>
          </a:prstGeom>
          <a:solidFill>
            <a:srgbClr val="FF6345"/>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Stop</a:t>
            </a:r>
          </a:p>
        </p:txBody>
      </p:sp>
      <p:cxnSp>
        <p:nvCxnSpPr>
          <p:cNvPr id="101" name="Straight Connector 100">
            <a:extLst>
              <a:ext uri="{FF2B5EF4-FFF2-40B4-BE49-F238E27FC236}">
                <a16:creationId xmlns:a16="http://schemas.microsoft.com/office/drawing/2014/main" id="{EEADCEA3-D81D-7842-8313-04D81A996783}"/>
              </a:ext>
            </a:extLst>
          </p:cNvPr>
          <p:cNvCxnSpPr>
            <a:cxnSpLocks/>
          </p:cNvCxnSpPr>
          <p:nvPr/>
        </p:nvCxnSpPr>
        <p:spPr>
          <a:xfrm flipH="1">
            <a:off x="5526591" y="2945222"/>
            <a:ext cx="0" cy="282161"/>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102" name="Rectangle 101">
            <a:extLst>
              <a:ext uri="{FF2B5EF4-FFF2-40B4-BE49-F238E27FC236}">
                <a16:creationId xmlns:a16="http://schemas.microsoft.com/office/drawing/2014/main" id="{CB4258BD-A08E-D142-BCEF-D02AEB864BAE}"/>
              </a:ext>
            </a:extLst>
          </p:cNvPr>
          <p:cNvSpPr/>
          <p:nvPr/>
        </p:nvSpPr>
        <p:spPr>
          <a:xfrm>
            <a:off x="2924587" y="5819799"/>
            <a:ext cx="2221791" cy="795675"/>
          </a:xfrm>
          <a:prstGeom prst="rect">
            <a:avLst/>
          </a:prstGeom>
          <a:solidFill>
            <a:schemeClr val="accent2">
              <a:lumMod val="40000"/>
              <a:lumOff val="60000"/>
            </a:schemeClr>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Continue SAR to identify </a:t>
            </a:r>
            <a:r>
              <a:rPr lang="en-US" sz="1600" b="1" err="1">
                <a:solidFill>
                  <a:srgbClr val="000000"/>
                </a:solidFill>
                <a:latin typeface="Calibri" panose="020F0502020204030204" pitchFamily="34" charset="0"/>
                <a:ea typeface="Times New Roman" panose="02020603050405020304" pitchFamily="18" charset="0"/>
                <a:cs typeface="Times New Roman" panose="02020603050405020304" pitchFamily="18" charset="0"/>
              </a:rPr>
              <a:t>cmpd</a:t>
            </a: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 that improves TI</a:t>
            </a:r>
            <a:endParaRPr lang="en-US" sz="160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03" name="Straight Connector 102">
            <a:extLst>
              <a:ext uri="{FF2B5EF4-FFF2-40B4-BE49-F238E27FC236}">
                <a16:creationId xmlns:a16="http://schemas.microsoft.com/office/drawing/2014/main" id="{9E0DA95E-1D7A-C648-91F0-2548C748526D}"/>
              </a:ext>
            </a:extLst>
          </p:cNvPr>
          <p:cNvCxnSpPr>
            <a:cxnSpLocks/>
          </p:cNvCxnSpPr>
          <p:nvPr/>
        </p:nvCxnSpPr>
        <p:spPr>
          <a:xfrm flipV="1">
            <a:off x="4031703" y="5672135"/>
            <a:ext cx="0" cy="149559"/>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C7E78BB-6103-5F49-832A-850E18C3B8BF}"/>
              </a:ext>
            </a:extLst>
          </p:cNvPr>
          <p:cNvCxnSpPr>
            <a:cxnSpLocks/>
          </p:cNvCxnSpPr>
          <p:nvPr/>
        </p:nvCxnSpPr>
        <p:spPr>
          <a:xfrm>
            <a:off x="4032547" y="5672134"/>
            <a:ext cx="3705247" cy="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6C522FB2-1C2C-C743-9BD8-8697084FD263}"/>
              </a:ext>
            </a:extLst>
          </p:cNvPr>
          <p:cNvCxnSpPr>
            <a:cxnSpLocks/>
          </p:cNvCxnSpPr>
          <p:nvPr/>
        </p:nvCxnSpPr>
        <p:spPr>
          <a:xfrm>
            <a:off x="7737794" y="5672134"/>
            <a:ext cx="0" cy="149560"/>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F6010D25-2231-5546-86E7-D5A08C71F9F7}"/>
              </a:ext>
            </a:extLst>
          </p:cNvPr>
          <p:cNvCxnSpPr>
            <a:cxnSpLocks/>
          </p:cNvCxnSpPr>
          <p:nvPr/>
        </p:nvCxnSpPr>
        <p:spPr>
          <a:xfrm flipH="1">
            <a:off x="5868494" y="5391684"/>
            <a:ext cx="0" cy="282161"/>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DC48E39C-289A-1547-9335-694EC32BCF83}"/>
              </a:ext>
            </a:extLst>
          </p:cNvPr>
          <p:cNvSpPr txBox="1"/>
          <p:nvPr/>
        </p:nvSpPr>
        <p:spPr>
          <a:xfrm>
            <a:off x="4263382" y="5402183"/>
            <a:ext cx="413896" cy="307777"/>
          </a:xfrm>
          <a:prstGeom prst="rect">
            <a:avLst/>
          </a:prstGeom>
          <a:noFill/>
        </p:spPr>
        <p:txBody>
          <a:bodyPr wrap="none" rtlCol="0">
            <a:spAutoFit/>
          </a:bodyPr>
          <a:lstStyle/>
          <a:p>
            <a:r>
              <a:rPr lang="en-US" sz="1400">
                <a:solidFill>
                  <a:srgbClr val="000000"/>
                </a:solidFill>
              </a:rPr>
              <a:t>No</a:t>
            </a:r>
          </a:p>
        </p:txBody>
      </p:sp>
      <p:sp>
        <p:nvSpPr>
          <p:cNvPr id="108" name="TextBox 107">
            <a:extLst>
              <a:ext uri="{FF2B5EF4-FFF2-40B4-BE49-F238E27FC236}">
                <a16:creationId xmlns:a16="http://schemas.microsoft.com/office/drawing/2014/main" id="{103F7D2C-9459-E747-A14D-33C7C166B296}"/>
              </a:ext>
            </a:extLst>
          </p:cNvPr>
          <p:cNvSpPr txBox="1"/>
          <p:nvPr/>
        </p:nvSpPr>
        <p:spPr>
          <a:xfrm>
            <a:off x="7098890" y="5404753"/>
            <a:ext cx="477567" cy="307777"/>
          </a:xfrm>
          <a:prstGeom prst="rect">
            <a:avLst/>
          </a:prstGeom>
          <a:noFill/>
        </p:spPr>
        <p:txBody>
          <a:bodyPr wrap="none" rtlCol="0">
            <a:spAutoFit/>
          </a:bodyPr>
          <a:lstStyle/>
          <a:p>
            <a:r>
              <a:rPr lang="en-US" sz="1400">
                <a:solidFill>
                  <a:srgbClr val="000000"/>
                </a:solidFill>
              </a:rPr>
              <a:t>Yes</a:t>
            </a:r>
          </a:p>
        </p:txBody>
      </p:sp>
      <p:sp>
        <p:nvSpPr>
          <p:cNvPr id="109" name="Rectangle 108">
            <a:extLst>
              <a:ext uri="{FF2B5EF4-FFF2-40B4-BE49-F238E27FC236}">
                <a16:creationId xmlns:a16="http://schemas.microsoft.com/office/drawing/2014/main" id="{051652F0-698B-1845-B23F-94EDFCDF802F}"/>
              </a:ext>
            </a:extLst>
          </p:cNvPr>
          <p:cNvSpPr/>
          <p:nvPr/>
        </p:nvSpPr>
        <p:spPr>
          <a:xfrm>
            <a:off x="7154832" y="5821694"/>
            <a:ext cx="1094504" cy="793780"/>
          </a:xfrm>
          <a:prstGeom prst="rect">
            <a:avLst/>
          </a:prstGeom>
          <a:solidFill>
            <a:srgbClr val="FF6345"/>
          </a:solid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defRPr/>
            </a:pPr>
            <a:r>
              <a:rPr lang="en-US" sz="1600" b="1">
                <a:solidFill>
                  <a:srgbClr val="000000"/>
                </a:solidFill>
                <a:latin typeface="Calibri" panose="020F0502020204030204" pitchFamily="34" charset="0"/>
                <a:ea typeface="Times New Roman" panose="02020603050405020304" pitchFamily="18" charset="0"/>
                <a:cs typeface="Times New Roman" panose="02020603050405020304" pitchFamily="18" charset="0"/>
              </a:rPr>
              <a:t>Stop</a:t>
            </a:r>
          </a:p>
        </p:txBody>
      </p:sp>
    </p:spTree>
    <p:extLst>
      <p:ext uri="{BB962C8B-B14F-4D97-AF65-F5344CB8AC3E}">
        <p14:creationId xmlns:p14="http://schemas.microsoft.com/office/powerpoint/2010/main" val="1894101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2090081" y="1510322"/>
            <a:ext cx="7955751" cy="2136128"/>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600"/>
              </a:spcBef>
              <a:buFont typeface="Arial" panose="020B0604020202020204" pitchFamily="34" charset="0"/>
              <a:buChar char="•"/>
            </a:pPr>
            <a:r>
              <a:rPr lang="en-US" sz="2000" b="1">
                <a:solidFill>
                  <a:schemeClr val="tx2"/>
                </a:solidFill>
              </a:rPr>
              <a:t>Summarize timeline to next stage gate</a:t>
            </a:r>
          </a:p>
          <a:p>
            <a:pPr marL="285750" indent="-285750">
              <a:spcBef>
                <a:spcPts val="600"/>
              </a:spcBef>
              <a:buFont typeface="Arial" panose="020B0604020202020204" pitchFamily="34" charset="0"/>
              <a:buChar char="•"/>
            </a:pPr>
            <a:r>
              <a:rPr lang="en-US" sz="2000" b="1">
                <a:solidFill>
                  <a:schemeClr val="tx2"/>
                </a:solidFill>
              </a:rPr>
              <a:t>Highlight timeline of key GNG experiments</a:t>
            </a:r>
          </a:p>
          <a:p>
            <a:pPr marL="285750" indent="-285750">
              <a:spcBef>
                <a:spcPts val="600"/>
              </a:spcBef>
              <a:buFont typeface="Arial" panose="020B0604020202020204" pitchFamily="34" charset="0"/>
              <a:buChar char="•"/>
            </a:pPr>
            <a:r>
              <a:rPr lang="en-US" sz="2000">
                <a:solidFill>
                  <a:schemeClr val="tx2"/>
                </a:solidFill>
              </a:rPr>
              <a:t>Present ‘accelerated’ option</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84729"/>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Timeline to Lead Op Entry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773220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7315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lvl="0" algn="ctr">
              <a:defRPr/>
            </a:pPr>
            <a:r>
              <a:rPr lang="en-US">
                <a:solidFill>
                  <a:srgbClr val="FFFFFF"/>
                </a:solidFill>
                <a:latin typeface="Arial Narrow" panose="020B0606020202030204" pitchFamily="34" charset="0"/>
              </a:rPr>
              <a:t>HTT SM Timeline to Lead OP entry</a:t>
            </a:r>
            <a:endParaRPr lang="en-US" i="1">
              <a:solidFill>
                <a:srgbClr val="FFFFFF"/>
              </a:solidFill>
              <a:latin typeface="Arial Narrow" panose="020B0606020202030204" pitchFamily="34" charset="0"/>
            </a:endParaRPr>
          </a:p>
        </p:txBody>
      </p:sp>
      <p:sp>
        <p:nvSpPr>
          <p:cNvPr id="50" name="Star: 4 Points 4">
            <a:extLst>
              <a:ext uri="{FF2B5EF4-FFF2-40B4-BE49-F238E27FC236}">
                <a16:creationId xmlns:a16="http://schemas.microsoft.com/office/drawing/2014/main" id="{A5161173-817B-4D3B-BA91-83C0B27D3CE7}"/>
              </a:ext>
            </a:extLst>
          </p:cNvPr>
          <p:cNvSpPr/>
          <p:nvPr/>
        </p:nvSpPr>
        <p:spPr>
          <a:xfrm>
            <a:off x="8463263" y="1378309"/>
            <a:ext cx="425605" cy="425605"/>
          </a:xfrm>
          <a:prstGeom prst="star4">
            <a:avLst>
              <a:gd name="adj" fmla="val 211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endParaRPr kumimoji="0" lang="en-US" sz="751"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0EC3933C-4B78-4C66-A042-45B6694BDC1A}"/>
              </a:ext>
            </a:extLst>
          </p:cNvPr>
          <p:cNvSpPr txBox="1"/>
          <p:nvPr/>
        </p:nvSpPr>
        <p:spPr>
          <a:xfrm>
            <a:off x="8873456" y="1331385"/>
            <a:ext cx="1363019" cy="523220"/>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573BA"/>
                </a:solidFill>
                <a:effectLst/>
                <a:uLnTx/>
                <a:uFillTx/>
                <a:latin typeface="Arial"/>
                <a:ea typeface="+mn-ea"/>
                <a:cs typeface="+mn-cs"/>
              </a:rPr>
              <a:t>Projected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573BA"/>
                </a:solidFill>
                <a:effectLst/>
                <a:uLnTx/>
                <a:uFillTx/>
                <a:latin typeface="Arial"/>
                <a:ea typeface="+mn-ea"/>
                <a:cs typeface="+mn-cs"/>
              </a:rPr>
              <a:t>Lead </a:t>
            </a:r>
            <a:r>
              <a:rPr lang="en-US" sz="1400" i="1">
                <a:solidFill>
                  <a:srgbClr val="2573BA"/>
                </a:solidFill>
                <a:latin typeface="Arial"/>
              </a:rPr>
              <a:t>OP </a:t>
            </a:r>
            <a:r>
              <a:rPr kumimoji="0" lang="en-US" sz="1400" b="0" i="1" u="none" strike="noStrike" kern="1200" cap="none" spc="0" normalizeH="0" baseline="0" noProof="0">
                <a:ln>
                  <a:noFill/>
                </a:ln>
                <a:solidFill>
                  <a:srgbClr val="2573BA"/>
                </a:solidFill>
                <a:effectLst/>
                <a:uLnTx/>
                <a:uFillTx/>
                <a:latin typeface="Arial"/>
                <a:ea typeface="+mn-ea"/>
                <a:cs typeface="+mn-cs"/>
              </a:rPr>
              <a:t>Entry</a:t>
            </a:r>
            <a:endParaRPr lang="en-US" sz="1400" b="0" i="1" u="none" strike="noStrike" kern="1200" cap="none" spc="0" normalizeH="0" baseline="0" noProof="0">
              <a:ln>
                <a:noFill/>
              </a:ln>
              <a:solidFill>
                <a:srgbClr val="2573BA"/>
              </a:solidFill>
              <a:effectLst/>
              <a:uLnTx/>
              <a:uFillTx/>
              <a:latin typeface="Arial"/>
              <a:cs typeface="Arial"/>
            </a:endParaRPr>
          </a:p>
        </p:txBody>
      </p:sp>
      <p:graphicFrame>
        <p:nvGraphicFramePr>
          <p:cNvPr id="60" name="Table 59">
            <a:extLst>
              <a:ext uri="{FF2B5EF4-FFF2-40B4-BE49-F238E27FC236}">
                <a16:creationId xmlns:a16="http://schemas.microsoft.com/office/drawing/2014/main" id="{BC0E1E4F-F92E-4924-9D16-291A5080D0C6}"/>
              </a:ext>
            </a:extLst>
          </p:cNvPr>
          <p:cNvGraphicFramePr>
            <a:graphicFrameLocks noGrp="1"/>
          </p:cNvGraphicFramePr>
          <p:nvPr>
            <p:extLst>
              <p:ext uri="{D42A27DB-BD31-4B8C-83A1-F6EECF244321}">
                <p14:modId xmlns:p14="http://schemas.microsoft.com/office/powerpoint/2010/main" val="1774795163"/>
              </p:ext>
            </p:extLst>
          </p:nvPr>
        </p:nvGraphicFramePr>
        <p:xfrm>
          <a:off x="10671462" y="4763249"/>
          <a:ext cx="1426741" cy="2014224"/>
        </p:xfrm>
        <a:graphic>
          <a:graphicData uri="http://schemas.openxmlformats.org/drawingml/2006/table">
            <a:tbl>
              <a:tblPr/>
              <a:tblGrid>
                <a:gridCol w="1426741">
                  <a:extLst>
                    <a:ext uri="{9D8B030D-6E8A-4147-A177-3AD203B41FA5}">
                      <a16:colId xmlns:a16="http://schemas.microsoft.com/office/drawing/2014/main" val="20000"/>
                    </a:ext>
                  </a:extLst>
                </a:gridCol>
              </a:tblGrid>
              <a:tr h="248285">
                <a:tc>
                  <a:txBody>
                    <a:bodyPr/>
                    <a:lstStyle/>
                    <a:p>
                      <a:pPr marL="0" marR="0" algn="ctr" fontAlgn="base">
                        <a:lnSpc>
                          <a:spcPct val="115000"/>
                        </a:lnSpc>
                        <a:spcBef>
                          <a:spcPts val="480"/>
                        </a:spcBef>
                        <a:spcAft>
                          <a:spcPts val="0"/>
                        </a:spcAft>
                      </a:pPr>
                      <a:r>
                        <a:rPr lang="en-US" sz="1000" b="1" kern="1200">
                          <a:solidFill>
                            <a:srgbClr val="000000"/>
                          </a:solidFill>
                          <a:effectLst/>
                          <a:latin typeface="+mj-lt"/>
                          <a:ea typeface="Times New Roman"/>
                          <a:cs typeface="Times New Roman"/>
                        </a:rPr>
                        <a:t>BTMS (Med Chem)</a:t>
                      </a:r>
                      <a:endParaRPr lang="en-US" sz="1000" b="1">
                        <a:effectLst/>
                        <a:latin typeface="+mj-lt"/>
                        <a:ea typeface="Calibri"/>
                        <a:cs typeface="Times New Roman"/>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8285">
                <a:tc>
                  <a:txBody>
                    <a:bodyPr/>
                    <a:lstStyle/>
                    <a:p>
                      <a:pPr marL="0" marR="0" algn="ctr" fontAlgn="base">
                        <a:lnSpc>
                          <a:spcPct val="115000"/>
                        </a:lnSpc>
                        <a:spcBef>
                          <a:spcPts val="480"/>
                        </a:spcBef>
                        <a:spcAft>
                          <a:spcPts val="0"/>
                        </a:spcAft>
                      </a:pPr>
                      <a:r>
                        <a:rPr lang="en-US" sz="1000" b="1">
                          <a:solidFill>
                            <a:srgbClr val="000000"/>
                          </a:solidFill>
                          <a:effectLst/>
                          <a:latin typeface="+mj-lt"/>
                          <a:ea typeface="Calibri"/>
                          <a:cs typeface="Times New Roman"/>
                        </a:rPr>
                        <a:t>BHTS</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B2BB"/>
                    </a:solidFill>
                  </a:tcPr>
                </a:tc>
                <a:extLst>
                  <a:ext uri="{0D108BD9-81ED-4DB2-BD59-A6C34878D82A}">
                    <a16:rowId xmlns:a16="http://schemas.microsoft.com/office/drawing/2014/main" val="1070372012"/>
                  </a:ext>
                </a:extLst>
              </a:tr>
              <a:tr h="248285">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GTB</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51778201"/>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GTB / HTVC</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9999FF"/>
                    </a:solidFill>
                  </a:tcPr>
                </a:tc>
                <a:extLst>
                  <a:ext uri="{0D108BD9-81ED-4DB2-BD59-A6C34878D82A}">
                    <a16:rowId xmlns:a16="http://schemas.microsoft.com/office/drawing/2014/main" val="3102207198"/>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NDRU / GTB / PB</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81525303"/>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NDRU / TIVS / DMPK</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5984068"/>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err="1">
                          <a:solidFill>
                            <a:srgbClr val="000000"/>
                          </a:solidFill>
                          <a:effectLst/>
                          <a:latin typeface="+mj-lt"/>
                          <a:ea typeface="Calibri"/>
                          <a:cs typeface="Times New Roman"/>
                        </a:rPr>
                        <a:t>Preclin</a:t>
                      </a:r>
                      <a:r>
                        <a:rPr lang="en-US" sz="1000" b="1">
                          <a:solidFill>
                            <a:srgbClr val="000000"/>
                          </a:solidFill>
                          <a:effectLst/>
                          <a:latin typeface="+mj-lt"/>
                          <a:ea typeface="Calibri"/>
                          <a:cs typeface="Times New Roman"/>
                        </a:rPr>
                        <a:t> Safety</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88056981"/>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TIVS</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748089375"/>
                  </a:ext>
                </a:extLst>
              </a:tr>
            </a:tbl>
          </a:graphicData>
        </a:graphic>
      </p:graphicFrame>
      <p:sp>
        <p:nvSpPr>
          <p:cNvPr id="66" name="Arrow: Chevron 325">
            <a:extLst>
              <a:ext uri="{FF2B5EF4-FFF2-40B4-BE49-F238E27FC236}">
                <a16:creationId xmlns:a16="http://schemas.microsoft.com/office/drawing/2014/main" id="{126B0281-1740-4FE3-ACA1-627AE8F329C3}"/>
              </a:ext>
            </a:extLst>
          </p:cNvPr>
          <p:cNvSpPr/>
          <p:nvPr/>
        </p:nvSpPr>
        <p:spPr>
          <a:xfrm>
            <a:off x="176752" y="1393387"/>
            <a:ext cx="8185195" cy="365760"/>
          </a:xfrm>
          <a:prstGeom prst="chevro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Optimization of lead scaffolds, synthesis and ADME</a:t>
            </a:r>
          </a:p>
        </p:txBody>
      </p:sp>
      <p:sp>
        <p:nvSpPr>
          <p:cNvPr id="55" name="Arrow: Chevron 325">
            <a:extLst>
              <a:ext uri="{FF2B5EF4-FFF2-40B4-BE49-F238E27FC236}">
                <a16:creationId xmlns:a16="http://schemas.microsoft.com/office/drawing/2014/main" id="{52C5699F-6F70-4FE1-8107-4BC2A56F1115}"/>
              </a:ext>
            </a:extLst>
          </p:cNvPr>
          <p:cNvSpPr/>
          <p:nvPr/>
        </p:nvSpPr>
        <p:spPr>
          <a:xfrm>
            <a:off x="8081363" y="4294015"/>
            <a:ext cx="2350403" cy="365760"/>
          </a:xfrm>
          <a:prstGeom prst="chevron">
            <a:avLst/>
          </a:prstGeom>
          <a:solidFill>
            <a:schemeClr val="bg1">
              <a:lumMod val="7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DRF mouse tolerability</a:t>
            </a:r>
          </a:p>
        </p:txBody>
      </p:sp>
      <p:sp>
        <p:nvSpPr>
          <p:cNvPr id="67" name="Arrow: Chevron 325">
            <a:extLst>
              <a:ext uri="{FF2B5EF4-FFF2-40B4-BE49-F238E27FC236}">
                <a16:creationId xmlns:a16="http://schemas.microsoft.com/office/drawing/2014/main" id="{3DFCE428-D419-4412-8182-A2140295D2F4}"/>
              </a:ext>
            </a:extLst>
          </p:cNvPr>
          <p:cNvSpPr/>
          <p:nvPr/>
        </p:nvSpPr>
        <p:spPr>
          <a:xfrm>
            <a:off x="3657600" y="4294015"/>
            <a:ext cx="4118185" cy="365760"/>
          </a:xfrm>
          <a:prstGeom prst="chevron">
            <a:avLst/>
          </a:prstGeom>
          <a:solidFill>
            <a:schemeClr val="bg1">
              <a:lumMod val="75000"/>
            </a:schemeClr>
          </a:solidFill>
          <a:ln>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In vitro safety/tox</a:t>
            </a:r>
          </a:p>
        </p:txBody>
      </p:sp>
      <p:sp>
        <p:nvSpPr>
          <p:cNvPr id="57" name="Arrow: Chevron 325">
            <a:extLst>
              <a:ext uri="{FF2B5EF4-FFF2-40B4-BE49-F238E27FC236}">
                <a16:creationId xmlns:a16="http://schemas.microsoft.com/office/drawing/2014/main" id="{C99894AF-030B-48E5-9978-0888DC2BD321}"/>
              </a:ext>
            </a:extLst>
          </p:cNvPr>
          <p:cNvSpPr/>
          <p:nvPr/>
        </p:nvSpPr>
        <p:spPr>
          <a:xfrm>
            <a:off x="176752" y="1873942"/>
            <a:ext cx="8185194" cy="365760"/>
          </a:xfrm>
          <a:prstGeom prst="chevron">
            <a:avLst/>
          </a:prstGeom>
          <a:solidFill>
            <a:srgbClr val="FFB2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HTRF SAR assay support</a:t>
            </a:r>
          </a:p>
        </p:txBody>
      </p:sp>
      <p:sp>
        <p:nvSpPr>
          <p:cNvPr id="51" name="Rectangle 8">
            <a:extLst>
              <a:ext uri="{FF2B5EF4-FFF2-40B4-BE49-F238E27FC236}">
                <a16:creationId xmlns:a16="http://schemas.microsoft.com/office/drawing/2014/main" id="{81E4A1A1-373F-4D77-A04B-811ABD39B78F}"/>
              </a:ext>
            </a:extLst>
          </p:cNvPr>
          <p:cNvSpPr>
            <a:spLocks noChangeArrowheads="1"/>
          </p:cNvSpPr>
          <p:nvPr/>
        </p:nvSpPr>
        <p:spPr bwMode="auto">
          <a:xfrm>
            <a:off x="3553464"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Q4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2" name="Rectangle 9">
            <a:extLst>
              <a:ext uri="{FF2B5EF4-FFF2-40B4-BE49-F238E27FC236}">
                <a16:creationId xmlns:a16="http://schemas.microsoft.com/office/drawing/2014/main" id="{7B643EA3-0D1C-4C70-A196-CBD128D2DD8A}"/>
              </a:ext>
            </a:extLst>
          </p:cNvPr>
          <p:cNvSpPr>
            <a:spLocks noChangeArrowheads="1"/>
          </p:cNvSpPr>
          <p:nvPr/>
        </p:nvSpPr>
        <p:spPr bwMode="auto">
          <a:xfrm>
            <a:off x="5273040"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Q1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3" name="Rectangle 15">
            <a:extLst>
              <a:ext uri="{FF2B5EF4-FFF2-40B4-BE49-F238E27FC236}">
                <a16:creationId xmlns:a16="http://schemas.microsoft.com/office/drawing/2014/main" id="{56B195D1-F6A5-49B6-BFCE-333E372AE32A}"/>
              </a:ext>
            </a:extLst>
          </p:cNvPr>
          <p:cNvSpPr>
            <a:spLocks noChangeArrowheads="1"/>
          </p:cNvSpPr>
          <p:nvPr/>
        </p:nvSpPr>
        <p:spPr bwMode="auto">
          <a:xfrm>
            <a:off x="6992616"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Q2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4" name="Rectangle 19">
            <a:extLst>
              <a:ext uri="{FF2B5EF4-FFF2-40B4-BE49-F238E27FC236}">
                <a16:creationId xmlns:a16="http://schemas.microsoft.com/office/drawing/2014/main" id="{57C96D1A-AA90-447A-9C09-FDB7598BA226}"/>
              </a:ext>
            </a:extLst>
          </p:cNvPr>
          <p:cNvSpPr>
            <a:spLocks noChangeArrowheads="1"/>
          </p:cNvSpPr>
          <p:nvPr/>
        </p:nvSpPr>
        <p:spPr bwMode="auto">
          <a:xfrm>
            <a:off x="1833888"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Q3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65" name="Rectangle 19">
            <a:extLst>
              <a:ext uri="{FF2B5EF4-FFF2-40B4-BE49-F238E27FC236}">
                <a16:creationId xmlns:a16="http://schemas.microsoft.com/office/drawing/2014/main" id="{9604BE5D-02D5-4B8F-91CC-35F7D53D690E}"/>
              </a:ext>
            </a:extLst>
          </p:cNvPr>
          <p:cNvSpPr>
            <a:spLocks noChangeArrowheads="1"/>
          </p:cNvSpPr>
          <p:nvPr/>
        </p:nvSpPr>
        <p:spPr bwMode="auto">
          <a:xfrm>
            <a:off x="114312"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Q2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79" name="Rectangle 15">
            <a:extLst>
              <a:ext uri="{FF2B5EF4-FFF2-40B4-BE49-F238E27FC236}">
                <a16:creationId xmlns:a16="http://schemas.microsoft.com/office/drawing/2014/main" id="{39B625EB-703F-4C8C-B170-57D5FF386A14}"/>
              </a:ext>
            </a:extLst>
          </p:cNvPr>
          <p:cNvSpPr>
            <a:spLocks noChangeArrowheads="1"/>
          </p:cNvSpPr>
          <p:nvPr/>
        </p:nvSpPr>
        <p:spPr bwMode="auto">
          <a:xfrm>
            <a:off x="8712192"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Q3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27" name="Rectangle 15">
            <a:extLst>
              <a:ext uri="{FF2B5EF4-FFF2-40B4-BE49-F238E27FC236}">
                <a16:creationId xmlns:a16="http://schemas.microsoft.com/office/drawing/2014/main" id="{E892517E-517D-4E73-A336-E3982EFCE807}"/>
              </a:ext>
            </a:extLst>
          </p:cNvPr>
          <p:cNvSpPr>
            <a:spLocks noChangeArrowheads="1"/>
          </p:cNvSpPr>
          <p:nvPr/>
        </p:nvSpPr>
        <p:spPr bwMode="auto">
          <a:xfrm>
            <a:off x="10431766"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Q4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29" name="Star: 5 Points 28">
            <a:extLst>
              <a:ext uri="{FF2B5EF4-FFF2-40B4-BE49-F238E27FC236}">
                <a16:creationId xmlns:a16="http://schemas.microsoft.com/office/drawing/2014/main" id="{E4E87041-D7A5-4DF4-BCCC-1E6A5A173ADB}"/>
              </a:ext>
            </a:extLst>
          </p:cNvPr>
          <p:cNvSpPr/>
          <p:nvPr/>
        </p:nvSpPr>
        <p:spPr>
          <a:xfrm flipH="1">
            <a:off x="7733277" y="4123125"/>
            <a:ext cx="289249" cy="265922"/>
          </a:xfrm>
          <a:prstGeom prst="star5">
            <a:avLst>
              <a:gd name="adj" fmla="val 19098"/>
              <a:gd name="hf" fmla="val 105146"/>
              <a:gd name="vf" fmla="val 11055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id="{9A4A4614-61D9-40E6-AC35-A8939B78C07B}"/>
              </a:ext>
            </a:extLst>
          </p:cNvPr>
          <p:cNvSpPr txBox="1"/>
          <p:nvPr/>
        </p:nvSpPr>
        <p:spPr>
          <a:xfrm>
            <a:off x="7877900" y="3941584"/>
            <a:ext cx="24436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2573BA"/>
                </a:solidFill>
                <a:effectLst/>
                <a:uLnTx/>
                <a:uFillTx/>
                <a:latin typeface="Arial"/>
                <a:ea typeface="+mn-ea"/>
                <a:cs typeface="+mn-cs"/>
              </a:rPr>
              <a:t>G/NG In Vitro Safety Assessment</a:t>
            </a:r>
          </a:p>
        </p:txBody>
      </p:sp>
      <p:sp>
        <p:nvSpPr>
          <p:cNvPr id="34" name="Arrow: Chevron 325">
            <a:extLst>
              <a:ext uri="{FF2B5EF4-FFF2-40B4-BE49-F238E27FC236}">
                <a16:creationId xmlns:a16="http://schemas.microsoft.com/office/drawing/2014/main" id="{F34D9A28-09A7-C046-82DF-B7C11DA2C135}"/>
              </a:ext>
            </a:extLst>
          </p:cNvPr>
          <p:cNvSpPr/>
          <p:nvPr/>
        </p:nvSpPr>
        <p:spPr>
          <a:xfrm>
            <a:off x="176752" y="2348666"/>
            <a:ext cx="8185194" cy="365760"/>
          </a:xfrm>
          <a:prstGeom prst="chevron">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dirty="0">
                <a:solidFill>
                  <a:srgbClr val="000000"/>
                </a:solidFill>
              </a:rPr>
              <a:t>MoA confirmation/studies (RT-</a:t>
            </a:r>
            <a:r>
              <a:rPr lang="en-US" sz="1200" b="1" dirty="0" err="1">
                <a:solidFill>
                  <a:srgbClr val="000000"/>
                </a:solidFill>
              </a:rPr>
              <a:t>ddPCR</a:t>
            </a:r>
            <a:r>
              <a:rPr lang="en-US" sz="1200" b="1" dirty="0">
                <a:solidFill>
                  <a:srgbClr val="000000"/>
                </a:solidFill>
              </a:rPr>
              <a:t>, mini-gene assay support)</a:t>
            </a:r>
          </a:p>
        </p:txBody>
      </p:sp>
      <p:sp>
        <p:nvSpPr>
          <p:cNvPr id="32" name="Arrow: Chevron 325">
            <a:extLst>
              <a:ext uri="{FF2B5EF4-FFF2-40B4-BE49-F238E27FC236}">
                <a16:creationId xmlns:a16="http://schemas.microsoft.com/office/drawing/2014/main" id="{611FB868-B628-AA45-9404-407CE6E981E1}"/>
              </a:ext>
            </a:extLst>
          </p:cNvPr>
          <p:cNvSpPr/>
          <p:nvPr/>
        </p:nvSpPr>
        <p:spPr>
          <a:xfrm>
            <a:off x="176752" y="3318241"/>
            <a:ext cx="8185194"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algn="ctr" defTabSz="95232">
              <a:defRPr/>
            </a:pPr>
            <a:r>
              <a:rPr lang="en-US" sz="1200" b="1">
                <a:solidFill>
                  <a:srgbClr val="000000"/>
                </a:solidFill>
              </a:rPr>
              <a:t>RNA-seq and OT analysis of lead compounds</a:t>
            </a:r>
          </a:p>
        </p:txBody>
      </p:sp>
      <p:sp>
        <p:nvSpPr>
          <p:cNvPr id="33" name="Arrow: Chevron 325">
            <a:extLst>
              <a:ext uri="{FF2B5EF4-FFF2-40B4-BE49-F238E27FC236}">
                <a16:creationId xmlns:a16="http://schemas.microsoft.com/office/drawing/2014/main" id="{29465ADB-D7A9-F74A-A804-B81725F5BA8E}"/>
              </a:ext>
            </a:extLst>
          </p:cNvPr>
          <p:cNvSpPr/>
          <p:nvPr/>
        </p:nvSpPr>
        <p:spPr>
          <a:xfrm>
            <a:off x="1995861" y="2833528"/>
            <a:ext cx="6366085"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OT analysis of lead compounds via RASL-seq</a:t>
            </a:r>
          </a:p>
        </p:txBody>
      </p:sp>
      <p:sp>
        <p:nvSpPr>
          <p:cNvPr id="36" name="Arrow: Chevron 325">
            <a:extLst>
              <a:ext uri="{FF2B5EF4-FFF2-40B4-BE49-F238E27FC236}">
                <a16:creationId xmlns:a16="http://schemas.microsoft.com/office/drawing/2014/main" id="{988F7E4B-BE10-304D-BF8C-FD23DB80F8BA}"/>
              </a:ext>
            </a:extLst>
          </p:cNvPr>
          <p:cNvSpPr/>
          <p:nvPr/>
        </p:nvSpPr>
        <p:spPr>
          <a:xfrm>
            <a:off x="176752" y="2833528"/>
            <a:ext cx="1874716"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RASL-seq assay development</a:t>
            </a:r>
          </a:p>
        </p:txBody>
      </p:sp>
      <p:sp>
        <p:nvSpPr>
          <p:cNvPr id="37" name="Arrow: Chevron 325">
            <a:extLst>
              <a:ext uri="{FF2B5EF4-FFF2-40B4-BE49-F238E27FC236}">
                <a16:creationId xmlns:a16="http://schemas.microsoft.com/office/drawing/2014/main" id="{A3CC9A69-26BF-C742-BC05-C0E8E4AA5AD6}"/>
              </a:ext>
            </a:extLst>
          </p:cNvPr>
          <p:cNvSpPr/>
          <p:nvPr/>
        </p:nvSpPr>
        <p:spPr>
          <a:xfrm>
            <a:off x="2462948" y="3807811"/>
            <a:ext cx="5306905" cy="365760"/>
          </a:xfrm>
          <a:prstGeom prst="chevron">
            <a:avLst/>
          </a:prstGeom>
          <a:solidFill>
            <a:srgbClr val="00B0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In vivo PK/PD studies with lead compounds</a:t>
            </a:r>
          </a:p>
        </p:txBody>
      </p:sp>
      <p:sp>
        <p:nvSpPr>
          <p:cNvPr id="38" name="Arrow: Chevron 325">
            <a:extLst>
              <a:ext uri="{FF2B5EF4-FFF2-40B4-BE49-F238E27FC236}">
                <a16:creationId xmlns:a16="http://schemas.microsoft.com/office/drawing/2014/main" id="{1901BDF3-159E-C84C-8834-41CF0B0A13D1}"/>
              </a:ext>
            </a:extLst>
          </p:cNvPr>
          <p:cNvSpPr/>
          <p:nvPr/>
        </p:nvSpPr>
        <p:spPr>
          <a:xfrm>
            <a:off x="176752" y="3807811"/>
            <a:ext cx="2350402" cy="365760"/>
          </a:xfrm>
          <a:prstGeom prst="chevron">
            <a:avLst/>
          </a:prstGeom>
          <a:solidFill>
            <a:srgbClr val="00B0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Benchmark YAC128 PK/PD</a:t>
            </a:r>
          </a:p>
        </p:txBody>
      </p:sp>
      <p:sp>
        <p:nvSpPr>
          <p:cNvPr id="39" name="Arrow: Chevron 325">
            <a:extLst>
              <a:ext uri="{FF2B5EF4-FFF2-40B4-BE49-F238E27FC236}">
                <a16:creationId xmlns:a16="http://schemas.microsoft.com/office/drawing/2014/main" id="{9C57D546-4DA6-F345-939A-085F9EFA00BF}"/>
              </a:ext>
            </a:extLst>
          </p:cNvPr>
          <p:cNvSpPr/>
          <p:nvPr/>
        </p:nvSpPr>
        <p:spPr>
          <a:xfrm>
            <a:off x="176752" y="5704850"/>
            <a:ext cx="4030618" cy="365760"/>
          </a:xfrm>
          <a:prstGeom prst="chevron">
            <a:avLst/>
          </a:prstGeom>
          <a:solidFill>
            <a:schemeClr val="accent2">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Completion of YAC128 characterization study</a:t>
            </a:r>
          </a:p>
        </p:txBody>
      </p:sp>
      <p:sp>
        <p:nvSpPr>
          <p:cNvPr id="40" name="Arrow: Chevron 325">
            <a:extLst>
              <a:ext uri="{FF2B5EF4-FFF2-40B4-BE49-F238E27FC236}">
                <a16:creationId xmlns:a16="http://schemas.microsoft.com/office/drawing/2014/main" id="{0CDD409A-1395-FB40-9779-17D93CB6464A}"/>
              </a:ext>
            </a:extLst>
          </p:cNvPr>
          <p:cNvSpPr/>
          <p:nvPr/>
        </p:nvSpPr>
        <p:spPr>
          <a:xfrm>
            <a:off x="1311442" y="5229477"/>
            <a:ext cx="7050504" cy="365760"/>
          </a:xfrm>
          <a:prstGeom prst="chevron">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Secondary confirmation of lead compounds (Biophysical binding, RNA/protein in HD cells)</a:t>
            </a:r>
          </a:p>
        </p:txBody>
      </p:sp>
    </p:spTree>
    <p:extLst>
      <p:ext uri="{BB962C8B-B14F-4D97-AF65-F5344CB8AC3E}">
        <p14:creationId xmlns:p14="http://schemas.microsoft.com/office/powerpoint/2010/main" val="2808396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8AF8D6-DE47-4169-AEC9-58DA97260715}"/>
              </a:ext>
            </a:extLst>
          </p:cNvPr>
          <p:cNvSpPr txBox="1">
            <a:spLocks/>
          </p:cNvSpPr>
          <p:nvPr/>
        </p:nvSpPr>
        <p:spPr>
          <a:xfrm>
            <a:off x="0" y="-1"/>
            <a:ext cx="12192000" cy="1102659"/>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342900" algn="ctr" fontAlgn="auto">
              <a:spcAft>
                <a:spcPts val="0"/>
              </a:spcAft>
            </a:pPr>
            <a:r>
              <a:rPr lang="en-US">
                <a:solidFill>
                  <a:srgbClr val="FFFFFF"/>
                </a:solidFill>
                <a:latin typeface="Arial Narrow" panose="020B0606020202030204" pitchFamily="34" charset="0"/>
              </a:rPr>
              <a:t>Executive Summary</a:t>
            </a:r>
          </a:p>
        </p:txBody>
      </p:sp>
      <p:graphicFrame>
        <p:nvGraphicFramePr>
          <p:cNvPr id="6" name="Content Placeholder 19">
            <a:extLst>
              <a:ext uri="{FF2B5EF4-FFF2-40B4-BE49-F238E27FC236}">
                <a16:creationId xmlns:a16="http://schemas.microsoft.com/office/drawing/2014/main" id="{29F09334-9886-0847-BE12-2C722186901A}"/>
              </a:ext>
            </a:extLst>
          </p:cNvPr>
          <p:cNvGraphicFramePr>
            <a:graphicFrameLocks/>
          </p:cNvGraphicFramePr>
          <p:nvPr>
            <p:extLst>
              <p:ext uri="{D42A27DB-BD31-4B8C-83A1-F6EECF244321}">
                <p14:modId xmlns:p14="http://schemas.microsoft.com/office/powerpoint/2010/main" val="2555401475"/>
              </p:ext>
            </p:extLst>
          </p:nvPr>
        </p:nvGraphicFramePr>
        <p:xfrm>
          <a:off x="99928" y="1472197"/>
          <a:ext cx="11992143" cy="4809730"/>
        </p:xfrm>
        <a:graphic>
          <a:graphicData uri="http://schemas.openxmlformats.org/drawingml/2006/table">
            <a:tbl>
              <a:tblPr>
                <a:tableStyleId>{D7AC3CCA-C797-4891-BE02-D94E43425B78}</a:tableStyleId>
              </a:tblPr>
              <a:tblGrid>
                <a:gridCol w="2661560">
                  <a:extLst>
                    <a:ext uri="{9D8B030D-6E8A-4147-A177-3AD203B41FA5}">
                      <a16:colId xmlns:a16="http://schemas.microsoft.com/office/drawing/2014/main" val="20000"/>
                    </a:ext>
                  </a:extLst>
                </a:gridCol>
                <a:gridCol w="9330583">
                  <a:extLst>
                    <a:ext uri="{9D8B030D-6E8A-4147-A177-3AD203B41FA5}">
                      <a16:colId xmlns:a16="http://schemas.microsoft.com/office/drawing/2014/main" val="20001"/>
                    </a:ext>
                  </a:extLst>
                </a:gridCol>
              </a:tblGrid>
              <a:tr h="70708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eaLnBrk="1" fontAlgn="base" latinLnBrk="0" hangingPunct="1">
                        <a:lnSpc>
                          <a:spcPct val="100000"/>
                        </a:lnSpc>
                        <a:spcBef>
                          <a:spcPct val="0"/>
                        </a:spcBef>
                        <a:spcAft>
                          <a:spcPct val="0"/>
                        </a:spcAft>
                        <a:buClrTx/>
                        <a:buSzTx/>
                        <a:buFontTx/>
                        <a:buNone/>
                      </a:pPr>
                      <a:r>
                        <a:rPr kumimoji="0" lang="en-US" sz="1800" b="1" u="none" strike="noStrike" cap="none" normalizeH="0" baseline="0">
                          <a:ln>
                            <a:noFill/>
                          </a:ln>
                          <a:effectLst/>
                        </a:rPr>
                        <a:t>Program Goal</a:t>
                      </a:r>
                      <a:endParaRPr kumimoji="0" lang="en-US" sz="1800" b="1" i="0" u="none" strike="noStrike" cap="none" normalizeH="0" baseline="0">
                        <a:ln>
                          <a:noFill/>
                        </a:ln>
                        <a:solidFill>
                          <a:srgbClr val="FFFFFF"/>
                        </a:solidFill>
                        <a:effectLst/>
                        <a:latin typeface="Arial" pitchFamily="34" charset="0"/>
                        <a:ea typeface="ＭＳ Ｐゴシック" charset="-128"/>
                      </a:endParaRPr>
                    </a:p>
                  </a:txBody>
                  <a:tcPr marT="45717" marB="45717" anchor="ctr" horzOverflow="overflow">
                    <a:solidFill>
                      <a:schemeClr val="tx1">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a:ln>
                            <a:noFill/>
                          </a:ln>
                          <a:solidFill>
                            <a:srgbClr val="000000"/>
                          </a:solidFill>
                          <a:effectLst/>
                          <a:latin typeface="+mn-lt"/>
                          <a:ea typeface="ＭＳ Ｐゴシック"/>
                        </a:rPr>
                        <a:t>Develop best-in-class small molecule HTT RNA splicing modulator to decrease HTT protein expression and reduce toxic HTT aggregates to preserve cognitive and motor function</a:t>
                      </a:r>
                    </a:p>
                  </a:txBody>
                  <a:tcPr marT="45717" marB="45717" anchor="ctr" horzOverflow="overflow"/>
                </a:tc>
                <a:extLst>
                  <a:ext uri="{0D108BD9-81ED-4DB2-BD59-A6C34878D82A}">
                    <a16:rowId xmlns:a16="http://schemas.microsoft.com/office/drawing/2014/main" val="10000"/>
                  </a:ext>
                </a:extLst>
              </a:tr>
              <a:tr h="8540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effectLst/>
                        </a:rPr>
                        <a:t>Molecular Hypothesis</a:t>
                      </a:r>
                      <a:endParaRPr kumimoji="0" lang="en-US" sz="1800" b="1" i="0" u="none" strike="noStrike" cap="none" normalizeH="0" baseline="0">
                        <a:ln>
                          <a:noFill/>
                        </a:ln>
                        <a:solidFill>
                          <a:srgbClr val="FFFFFF"/>
                        </a:solidFill>
                        <a:effectLst/>
                        <a:latin typeface="Arial" pitchFamily="34" charset="0"/>
                        <a:ea typeface="ＭＳ Ｐゴシック" charset="-128"/>
                      </a:endParaRPr>
                    </a:p>
                  </a:txBody>
                  <a:tcPr marT="45717" marB="45717" anchor="ctr" horzOverflow="overflow">
                    <a:solidFill>
                      <a:schemeClr val="tx1">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a:ln>
                            <a:noFill/>
                          </a:ln>
                          <a:solidFill>
                            <a:srgbClr val="000000"/>
                          </a:solidFill>
                          <a:effectLst/>
                          <a:latin typeface="+mn-lt"/>
                          <a:ea typeface="ＭＳ Ｐゴシック"/>
                        </a:rPr>
                        <a:t>Increasing poison exon inclusion via splicing will lead to a decrease in HTT mRNA via nonsense mediated decay. This in turn will reduce total HTT protein levels and as such reduce the potential for toxic aggregates to form. </a:t>
                      </a:r>
                    </a:p>
                  </a:txBody>
                  <a:tcPr marT="45717" marB="45717" anchor="ctr" horzOverflow="overflow"/>
                </a:tc>
                <a:extLst>
                  <a:ext uri="{0D108BD9-81ED-4DB2-BD59-A6C34878D82A}">
                    <a16:rowId xmlns:a16="http://schemas.microsoft.com/office/drawing/2014/main" val="10001"/>
                  </a:ext>
                </a:extLst>
              </a:tr>
              <a:tr h="6462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effectLst/>
                        </a:rPr>
                        <a:t>Therapeutic Rationale</a:t>
                      </a:r>
                      <a:endParaRPr kumimoji="0" lang="en-US" sz="1800" b="1" i="0" u="none" strike="noStrike" cap="none" normalizeH="0" baseline="0">
                        <a:ln>
                          <a:noFill/>
                        </a:ln>
                        <a:solidFill>
                          <a:srgbClr val="FFFFFF"/>
                        </a:solidFill>
                        <a:effectLst/>
                        <a:latin typeface="Arial" pitchFamily="34" charset="0"/>
                        <a:ea typeface="ＭＳ Ｐゴシック" charset="-128"/>
                      </a:endParaRPr>
                    </a:p>
                  </a:txBody>
                  <a:tcPr marT="45717" marB="45717" anchor="ctr" horzOverflow="overflow">
                    <a:solidFill>
                      <a:schemeClr val="tx1">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eaLnBrk="1" fontAlgn="auto" latinLnBrk="0" hangingPunct="1">
                        <a:lnSpc>
                          <a:spcPct val="100000"/>
                        </a:lnSpc>
                        <a:spcBef>
                          <a:spcPts val="0"/>
                        </a:spcBef>
                        <a:spcAft>
                          <a:spcPts val="0"/>
                        </a:spcAft>
                        <a:buClrTx/>
                        <a:buSzTx/>
                        <a:buFontTx/>
                        <a:buNone/>
                      </a:pPr>
                      <a:r>
                        <a:rPr kumimoji="0" lang="en-US" sz="1400" b="0" i="0" u="none" strike="noStrike" cap="none" normalizeH="0" baseline="0">
                          <a:ln>
                            <a:noFill/>
                          </a:ln>
                          <a:solidFill>
                            <a:srgbClr val="000000"/>
                          </a:solidFill>
                          <a:effectLst/>
                          <a:latin typeface="+mn-lt"/>
                          <a:ea typeface="ＭＳ Ｐゴシック"/>
                        </a:rPr>
                        <a:t>Reduction of total HTT expression will slow or stop disease progression and may potentially alleviate clinical symptoms associated with HD</a:t>
                      </a:r>
                    </a:p>
                  </a:txBody>
                  <a:tcPr marT="45717" marB="45717" anchor="ctr" horzOverflow="overflow"/>
                </a:tc>
                <a:extLst>
                  <a:ext uri="{0D108BD9-81ED-4DB2-BD59-A6C34878D82A}">
                    <a16:rowId xmlns:a16="http://schemas.microsoft.com/office/drawing/2014/main" val="10002"/>
                  </a:ext>
                </a:extLst>
              </a:tr>
              <a:tr h="8631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effectLst/>
                        </a:rPr>
                        <a:t>Portfolio Fit</a:t>
                      </a:r>
                      <a:endParaRPr kumimoji="0" lang="en-US" sz="1800" b="1" i="0" u="none" strike="noStrike" cap="none" normalizeH="0" baseline="0">
                        <a:ln>
                          <a:noFill/>
                        </a:ln>
                        <a:solidFill>
                          <a:srgbClr val="FFFFFF"/>
                        </a:solidFill>
                        <a:effectLst/>
                        <a:latin typeface="Arial" pitchFamily="34" charset="0"/>
                        <a:ea typeface="ＭＳ Ｐゴシック" charset="-128"/>
                      </a:endParaRPr>
                    </a:p>
                  </a:txBody>
                  <a:tcPr marT="45717" marB="45717" anchor="ctr" horzOverflow="overflow">
                    <a:solidFill>
                      <a:schemeClr val="tx1">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normalizeH="0" baseline="0">
                          <a:ln>
                            <a:noFill/>
                          </a:ln>
                          <a:solidFill>
                            <a:srgbClr val="000000"/>
                          </a:solidFill>
                          <a:effectLst/>
                          <a:latin typeface="+mn-lt"/>
                          <a:ea typeface="ＭＳ Ｐゴシック"/>
                          <a:cs typeface="+mn-cs"/>
                        </a:rPr>
                        <a:t>HTT SM program will expand on the current HTT targeting strategies at Biogen (MSH3, C4T degrader and </a:t>
                      </a:r>
                      <a:r>
                        <a:rPr kumimoji="0" lang="en-US" sz="1400" b="0" i="0" u="none" strike="noStrike" kern="1200" cap="none" normalizeH="0" baseline="0" err="1">
                          <a:ln>
                            <a:noFill/>
                          </a:ln>
                          <a:solidFill>
                            <a:srgbClr val="000000"/>
                          </a:solidFill>
                          <a:effectLst/>
                          <a:latin typeface="+mn-lt"/>
                          <a:ea typeface="ＭＳ Ｐゴシック"/>
                          <a:cs typeface="+mn-cs"/>
                        </a:rPr>
                        <a:t>Atalanta</a:t>
                      </a:r>
                      <a:r>
                        <a:rPr kumimoji="0" lang="en-US" sz="1400" b="0" i="0" u="none" strike="noStrike" kern="1200" cap="none" normalizeH="0" baseline="0">
                          <a:ln>
                            <a:noFill/>
                          </a:ln>
                          <a:solidFill>
                            <a:srgbClr val="000000"/>
                          </a:solidFill>
                          <a:effectLst/>
                          <a:latin typeface="+mn-lt"/>
                          <a:ea typeface="ＭＳ Ｐゴシック"/>
                          <a:cs typeface="+mn-cs"/>
                        </a:rPr>
                        <a:t> di-siRNA programs). The opportunity to target HTT at the mRNA level with a small molecule complements existing approaches and provides key modality advantages. </a:t>
                      </a:r>
                    </a:p>
                  </a:txBody>
                  <a:tcPr marT="45717" marB="45717" anchor="ctr" horzOverflow="overflow"/>
                </a:tc>
                <a:extLst>
                  <a:ext uri="{0D108BD9-81ED-4DB2-BD59-A6C34878D82A}">
                    <a16:rowId xmlns:a16="http://schemas.microsoft.com/office/drawing/2014/main" val="10003"/>
                  </a:ext>
                </a:extLst>
              </a:tr>
              <a:tr h="869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Arial" pitchFamily="34" charset="0"/>
                          <a:ea typeface="ＭＳ Ｐゴシック" charset="-128"/>
                        </a:rPr>
                        <a:t>Target validation key findings and issues</a:t>
                      </a:r>
                    </a:p>
                  </a:txBody>
                  <a:tcPr marT="45717" marB="45717" anchor="ctr" horzOverflow="overflow">
                    <a:solidFill>
                      <a:schemeClr val="tx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normalizeH="0" baseline="0">
                          <a:ln>
                            <a:noFill/>
                          </a:ln>
                          <a:solidFill>
                            <a:srgbClr val="000000"/>
                          </a:solidFill>
                          <a:effectLst/>
                          <a:latin typeface="+mn-lt"/>
                          <a:ea typeface="ＭＳ Ｐゴシック" charset="-128"/>
                          <a:cs typeface="+mn-cs"/>
                        </a:rPr>
                        <a:t>Multiple literature reports, competitor patents, and internal in vitro &amp; in vivo validation supports therapeutic hypothesis</a:t>
                      </a:r>
                    </a:p>
                  </a:txBody>
                  <a:tcPr anchor="ctr"/>
                </a:tc>
                <a:extLst>
                  <a:ext uri="{0D108BD9-81ED-4DB2-BD59-A6C34878D82A}">
                    <a16:rowId xmlns:a16="http://schemas.microsoft.com/office/drawing/2014/main" val="114621171"/>
                  </a:ext>
                </a:extLst>
              </a:tr>
              <a:tr h="8695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effectLst/>
                        </a:rPr>
                        <a:t>Tractability Key Issues</a:t>
                      </a:r>
                      <a:endParaRPr kumimoji="0" lang="en-US" sz="1800" b="1" i="0" u="none" strike="noStrike" cap="none" normalizeH="0" baseline="0">
                        <a:ln>
                          <a:noFill/>
                        </a:ln>
                        <a:solidFill>
                          <a:srgbClr val="FFFFFF"/>
                        </a:solidFill>
                        <a:effectLst/>
                        <a:latin typeface="Arial" pitchFamily="34" charset="0"/>
                        <a:ea typeface="ＭＳ Ｐゴシック" charset="-128"/>
                      </a:endParaRPr>
                    </a:p>
                  </a:txBody>
                  <a:tcPr marT="45717" marB="45717" anchor="ctr" horzOverflow="overflow">
                    <a:solidFill>
                      <a:schemeClr val="tx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normalizeH="0" baseline="0">
                          <a:ln>
                            <a:noFill/>
                          </a:ln>
                          <a:solidFill>
                            <a:srgbClr val="000000"/>
                          </a:solidFill>
                          <a:effectLst/>
                          <a:latin typeface="+mn-lt"/>
                          <a:ea typeface="ＭＳ Ｐゴシック" charset="-128"/>
                          <a:cs typeface="+mn-cs"/>
                        </a:rPr>
                        <a:t>Significant competition for the treatment of HD with a variety of modalities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normalizeH="0" baseline="0">
                          <a:ln>
                            <a:noFill/>
                          </a:ln>
                          <a:solidFill>
                            <a:srgbClr val="000000"/>
                          </a:solidFill>
                          <a:effectLst/>
                          <a:latin typeface="+mn-lt"/>
                          <a:ea typeface="ＭＳ Ｐゴシック" charset="-128"/>
                          <a:cs typeface="+mn-cs"/>
                        </a:rPr>
                        <a:t>Determining how much knockdown is necessary in which brain regions to have a therapeutically meaningful effect with good tolerability</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78783517"/>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73152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lvl="0" algn="ctr">
              <a:defRPr/>
            </a:pPr>
            <a:r>
              <a:rPr lang="en-US">
                <a:solidFill>
                  <a:srgbClr val="FFFFFF"/>
                </a:solidFill>
                <a:latin typeface="Arial Narrow" panose="020B0606020202030204" pitchFamily="34" charset="0"/>
              </a:rPr>
              <a:t>Potential Accelerated HTT SM Timeline to Lead OP entry</a:t>
            </a:r>
            <a:endParaRPr lang="en-US" i="1">
              <a:solidFill>
                <a:srgbClr val="FFFFFF"/>
              </a:solidFill>
              <a:latin typeface="Arial Narrow" panose="020B0606020202030204" pitchFamily="34" charset="0"/>
            </a:endParaRPr>
          </a:p>
        </p:txBody>
      </p:sp>
      <p:graphicFrame>
        <p:nvGraphicFramePr>
          <p:cNvPr id="60" name="Table 59">
            <a:extLst>
              <a:ext uri="{FF2B5EF4-FFF2-40B4-BE49-F238E27FC236}">
                <a16:creationId xmlns:a16="http://schemas.microsoft.com/office/drawing/2014/main" id="{BC0E1E4F-F92E-4924-9D16-291A5080D0C6}"/>
              </a:ext>
            </a:extLst>
          </p:cNvPr>
          <p:cNvGraphicFramePr>
            <a:graphicFrameLocks noGrp="1"/>
          </p:cNvGraphicFramePr>
          <p:nvPr/>
        </p:nvGraphicFramePr>
        <p:xfrm>
          <a:off x="10671462" y="4763249"/>
          <a:ext cx="1426741" cy="2014224"/>
        </p:xfrm>
        <a:graphic>
          <a:graphicData uri="http://schemas.openxmlformats.org/drawingml/2006/table">
            <a:tbl>
              <a:tblPr/>
              <a:tblGrid>
                <a:gridCol w="1426741">
                  <a:extLst>
                    <a:ext uri="{9D8B030D-6E8A-4147-A177-3AD203B41FA5}">
                      <a16:colId xmlns:a16="http://schemas.microsoft.com/office/drawing/2014/main" val="20000"/>
                    </a:ext>
                  </a:extLst>
                </a:gridCol>
              </a:tblGrid>
              <a:tr h="248285">
                <a:tc>
                  <a:txBody>
                    <a:bodyPr/>
                    <a:lstStyle/>
                    <a:p>
                      <a:pPr marL="0" marR="0" algn="ctr" fontAlgn="base">
                        <a:lnSpc>
                          <a:spcPct val="115000"/>
                        </a:lnSpc>
                        <a:spcBef>
                          <a:spcPts val="480"/>
                        </a:spcBef>
                        <a:spcAft>
                          <a:spcPts val="0"/>
                        </a:spcAft>
                      </a:pPr>
                      <a:r>
                        <a:rPr lang="en-US" sz="1000" b="1" kern="1200">
                          <a:solidFill>
                            <a:srgbClr val="000000"/>
                          </a:solidFill>
                          <a:effectLst/>
                          <a:latin typeface="+mj-lt"/>
                          <a:ea typeface="Times New Roman"/>
                          <a:cs typeface="Times New Roman"/>
                        </a:rPr>
                        <a:t>BTMS (Med Chem)</a:t>
                      </a:r>
                      <a:endParaRPr lang="en-US" sz="1000" b="1">
                        <a:effectLst/>
                        <a:latin typeface="+mj-lt"/>
                        <a:ea typeface="Calibri"/>
                        <a:cs typeface="Times New Roman"/>
                      </a:endParaRP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8285">
                <a:tc>
                  <a:txBody>
                    <a:bodyPr/>
                    <a:lstStyle/>
                    <a:p>
                      <a:pPr marL="0" marR="0" algn="ctr" fontAlgn="base">
                        <a:lnSpc>
                          <a:spcPct val="115000"/>
                        </a:lnSpc>
                        <a:spcBef>
                          <a:spcPts val="480"/>
                        </a:spcBef>
                        <a:spcAft>
                          <a:spcPts val="0"/>
                        </a:spcAft>
                      </a:pPr>
                      <a:r>
                        <a:rPr lang="en-US" sz="1000" b="1">
                          <a:solidFill>
                            <a:srgbClr val="000000"/>
                          </a:solidFill>
                          <a:effectLst/>
                          <a:latin typeface="+mj-lt"/>
                          <a:ea typeface="Calibri"/>
                          <a:cs typeface="Times New Roman"/>
                        </a:rPr>
                        <a:t>BHTS</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B2BB"/>
                    </a:solidFill>
                  </a:tcPr>
                </a:tc>
                <a:extLst>
                  <a:ext uri="{0D108BD9-81ED-4DB2-BD59-A6C34878D82A}">
                    <a16:rowId xmlns:a16="http://schemas.microsoft.com/office/drawing/2014/main" val="1070372012"/>
                  </a:ext>
                </a:extLst>
              </a:tr>
              <a:tr h="248285">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GTB</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451778201"/>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GTB / HTVC</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9999FF"/>
                    </a:solidFill>
                  </a:tcPr>
                </a:tc>
                <a:extLst>
                  <a:ext uri="{0D108BD9-81ED-4DB2-BD59-A6C34878D82A}">
                    <a16:rowId xmlns:a16="http://schemas.microsoft.com/office/drawing/2014/main" val="3102207198"/>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NDRU / GTB / PB</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481525303"/>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NDRU / TIVS / DMPK</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5984068"/>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err="1">
                          <a:solidFill>
                            <a:srgbClr val="000000"/>
                          </a:solidFill>
                          <a:effectLst/>
                          <a:latin typeface="+mj-lt"/>
                          <a:ea typeface="Calibri"/>
                          <a:cs typeface="Times New Roman"/>
                        </a:rPr>
                        <a:t>Preclin</a:t>
                      </a:r>
                      <a:r>
                        <a:rPr lang="en-US" sz="1000" b="1">
                          <a:solidFill>
                            <a:srgbClr val="000000"/>
                          </a:solidFill>
                          <a:effectLst/>
                          <a:latin typeface="+mj-lt"/>
                          <a:ea typeface="Calibri"/>
                          <a:cs typeface="Times New Roman"/>
                        </a:rPr>
                        <a:t> Safety</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88056981"/>
                  </a:ext>
                </a:extLst>
              </a:tr>
              <a:tr h="156761">
                <a:tc>
                  <a:txBody>
                    <a:bodyPr/>
                    <a:lstStyle/>
                    <a:p>
                      <a:pPr marL="0" marR="0" lvl="0" indent="0" algn="ctr" defTabSz="609585" rtl="0" eaLnBrk="1" fontAlgn="base" latinLnBrk="0" hangingPunct="1">
                        <a:lnSpc>
                          <a:spcPct val="115000"/>
                        </a:lnSpc>
                        <a:spcBef>
                          <a:spcPts val="480"/>
                        </a:spcBef>
                        <a:spcAft>
                          <a:spcPts val="0"/>
                        </a:spcAft>
                        <a:buClrTx/>
                        <a:buSzTx/>
                        <a:buFontTx/>
                        <a:buNone/>
                        <a:tabLst/>
                        <a:defRPr/>
                      </a:pPr>
                      <a:r>
                        <a:rPr lang="en-US" sz="1000" b="1">
                          <a:solidFill>
                            <a:srgbClr val="000000"/>
                          </a:solidFill>
                          <a:effectLst/>
                          <a:latin typeface="+mj-lt"/>
                          <a:ea typeface="Calibri"/>
                          <a:cs typeface="Times New Roman"/>
                        </a:rPr>
                        <a:t>TIVS</a:t>
                      </a:r>
                    </a:p>
                  </a:txBody>
                  <a:tcPr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748089375"/>
                  </a:ext>
                </a:extLst>
              </a:tr>
            </a:tbl>
          </a:graphicData>
        </a:graphic>
      </p:graphicFrame>
      <p:sp>
        <p:nvSpPr>
          <p:cNvPr id="66" name="Arrow: Chevron 325">
            <a:extLst>
              <a:ext uri="{FF2B5EF4-FFF2-40B4-BE49-F238E27FC236}">
                <a16:creationId xmlns:a16="http://schemas.microsoft.com/office/drawing/2014/main" id="{126B0281-1740-4FE3-ACA1-627AE8F329C3}"/>
              </a:ext>
            </a:extLst>
          </p:cNvPr>
          <p:cNvSpPr/>
          <p:nvPr/>
        </p:nvSpPr>
        <p:spPr>
          <a:xfrm>
            <a:off x="176752" y="1393387"/>
            <a:ext cx="8185195" cy="365760"/>
          </a:xfrm>
          <a:prstGeom prst="chevron">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Optimization of lead scaffolds, synthesis and ADME</a:t>
            </a:r>
          </a:p>
        </p:txBody>
      </p:sp>
      <p:sp>
        <p:nvSpPr>
          <p:cNvPr id="57" name="Arrow: Chevron 325">
            <a:extLst>
              <a:ext uri="{FF2B5EF4-FFF2-40B4-BE49-F238E27FC236}">
                <a16:creationId xmlns:a16="http://schemas.microsoft.com/office/drawing/2014/main" id="{C99894AF-030B-48E5-9978-0888DC2BD321}"/>
              </a:ext>
            </a:extLst>
          </p:cNvPr>
          <p:cNvSpPr/>
          <p:nvPr/>
        </p:nvSpPr>
        <p:spPr>
          <a:xfrm>
            <a:off x="176752" y="1873942"/>
            <a:ext cx="8185194" cy="365760"/>
          </a:xfrm>
          <a:prstGeom prst="chevron">
            <a:avLst/>
          </a:prstGeom>
          <a:solidFill>
            <a:srgbClr val="FFB2B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HTRF SAR assay support</a:t>
            </a:r>
          </a:p>
        </p:txBody>
      </p:sp>
      <p:sp>
        <p:nvSpPr>
          <p:cNvPr id="80" name="Arrow: Chevron 325">
            <a:extLst>
              <a:ext uri="{FF2B5EF4-FFF2-40B4-BE49-F238E27FC236}">
                <a16:creationId xmlns:a16="http://schemas.microsoft.com/office/drawing/2014/main" id="{CEB3143E-A2FB-4345-AE6D-7502B613C2CF}"/>
              </a:ext>
            </a:extLst>
          </p:cNvPr>
          <p:cNvSpPr/>
          <p:nvPr/>
        </p:nvSpPr>
        <p:spPr>
          <a:xfrm>
            <a:off x="176752" y="5704850"/>
            <a:ext cx="4030618" cy="365760"/>
          </a:xfrm>
          <a:prstGeom prst="chevron">
            <a:avLst/>
          </a:prstGeom>
          <a:solidFill>
            <a:schemeClr val="accent2">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Completion of YAC128 characterization study</a:t>
            </a:r>
          </a:p>
        </p:txBody>
      </p:sp>
      <p:sp>
        <p:nvSpPr>
          <p:cNvPr id="51" name="Rectangle 8">
            <a:extLst>
              <a:ext uri="{FF2B5EF4-FFF2-40B4-BE49-F238E27FC236}">
                <a16:creationId xmlns:a16="http://schemas.microsoft.com/office/drawing/2014/main" id="{81E4A1A1-373F-4D77-A04B-811ABD39B78F}"/>
              </a:ext>
            </a:extLst>
          </p:cNvPr>
          <p:cNvSpPr>
            <a:spLocks noChangeArrowheads="1"/>
          </p:cNvSpPr>
          <p:nvPr/>
        </p:nvSpPr>
        <p:spPr bwMode="auto">
          <a:xfrm>
            <a:off x="3553464"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Q4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2" name="Rectangle 9">
            <a:extLst>
              <a:ext uri="{FF2B5EF4-FFF2-40B4-BE49-F238E27FC236}">
                <a16:creationId xmlns:a16="http://schemas.microsoft.com/office/drawing/2014/main" id="{7B643EA3-0D1C-4C70-A196-CBD128D2DD8A}"/>
              </a:ext>
            </a:extLst>
          </p:cNvPr>
          <p:cNvSpPr>
            <a:spLocks noChangeArrowheads="1"/>
          </p:cNvSpPr>
          <p:nvPr/>
        </p:nvSpPr>
        <p:spPr bwMode="auto">
          <a:xfrm>
            <a:off x="5273040"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Q1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3" name="Rectangle 15">
            <a:extLst>
              <a:ext uri="{FF2B5EF4-FFF2-40B4-BE49-F238E27FC236}">
                <a16:creationId xmlns:a16="http://schemas.microsoft.com/office/drawing/2014/main" id="{56B195D1-F6A5-49B6-BFCE-333E372AE32A}"/>
              </a:ext>
            </a:extLst>
          </p:cNvPr>
          <p:cNvSpPr>
            <a:spLocks noChangeArrowheads="1"/>
          </p:cNvSpPr>
          <p:nvPr/>
        </p:nvSpPr>
        <p:spPr bwMode="auto">
          <a:xfrm>
            <a:off x="6992616"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Q2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54" name="Rectangle 19">
            <a:extLst>
              <a:ext uri="{FF2B5EF4-FFF2-40B4-BE49-F238E27FC236}">
                <a16:creationId xmlns:a16="http://schemas.microsoft.com/office/drawing/2014/main" id="{57C96D1A-AA90-447A-9C09-FDB7598BA226}"/>
              </a:ext>
            </a:extLst>
          </p:cNvPr>
          <p:cNvSpPr>
            <a:spLocks noChangeArrowheads="1"/>
          </p:cNvSpPr>
          <p:nvPr/>
        </p:nvSpPr>
        <p:spPr bwMode="auto">
          <a:xfrm>
            <a:off x="1833888"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Q3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65" name="Rectangle 19">
            <a:extLst>
              <a:ext uri="{FF2B5EF4-FFF2-40B4-BE49-F238E27FC236}">
                <a16:creationId xmlns:a16="http://schemas.microsoft.com/office/drawing/2014/main" id="{9604BE5D-02D5-4B8F-91CC-35F7D53D690E}"/>
              </a:ext>
            </a:extLst>
          </p:cNvPr>
          <p:cNvSpPr>
            <a:spLocks noChangeArrowheads="1"/>
          </p:cNvSpPr>
          <p:nvPr/>
        </p:nvSpPr>
        <p:spPr bwMode="auto">
          <a:xfrm>
            <a:off x="114312"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Q2 2022</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79" name="Rectangle 15">
            <a:extLst>
              <a:ext uri="{FF2B5EF4-FFF2-40B4-BE49-F238E27FC236}">
                <a16:creationId xmlns:a16="http://schemas.microsoft.com/office/drawing/2014/main" id="{39B625EB-703F-4C8C-B170-57D5FF386A14}"/>
              </a:ext>
            </a:extLst>
          </p:cNvPr>
          <p:cNvSpPr>
            <a:spLocks noChangeArrowheads="1"/>
          </p:cNvSpPr>
          <p:nvPr/>
        </p:nvSpPr>
        <p:spPr bwMode="auto">
          <a:xfrm>
            <a:off x="8712192"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Q3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27" name="Rectangle 15">
            <a:extLst>
              <a:ext uri="{FF2B5EF4-FFF2-40B4-BE49-F238E27FC236}">
                <a16:creationId xmlns:a16="http://schemas.microsoft.com/office/drawing/2014/main" id="{E892517E-517D-4E73-A336-E3982EFCE807}"/>
              </a:ext>
            </a:extLst>
          </p:cNvPr>
          <p:cNvSpPr>
            <a:spLocks noChangeArrowheads="1"/>
          </p:cNvSpPr>
          <p:nvPr/>
        </p:nvSpPr>
        <p:spPr bwMode="auto">
          <a:xfrm>
            <a:off x="10431766" y="915406"/>
            <a:ext cx="1645920" cy="359028"/>
          </a:xfrm>
          <a:prstGeom prst="rect">
            <a:avLst/>
          </a:prstGeom>
          <a:solidFill>
            <a:srgbClr val="CCCCFF"/>
          </a:solidFill>
          <a:ln w="3175">
            <a:solidFill>
              <a:srgbClr val="000000"/>
            </a:solidFill>
            <a:miter lim="800000"/>
            <a:headEnd/>
            <a:tailEnd/>
          </a:ln>
        </p:spPr>
        <p:txBody>
          <a:bodyPr anchor="ctr"/>
          <a:lstStyle>
            <a:lvl1pPr eaLnBrk="0" hangingPunct="0">
              <a:spcBef>
                <a:spcPct val="20000"/>
              </a:spcBef>
              <a:buChar char="•"/>
              <a:defRPr sz="2400">
                <a:solidFill>
                  <a:schemeClr val="tx1"/>
                </a:solidFill>
                <a:latin typeface="Arial" charset="0"/>
                <a:ea typeface="ＭＳ Ｐゴシック" pitchFamily="34" charset="-128"/>
              </a:defRPr>
            </a:lvl1pPr>
            <a:lvl2pPr marL="742950" indent="-285750" eaLnBrk="0" hangingPunct="0">
              <a:spcBef>
                <a:spcPct val="20000"/>
              </a:spcBef>
              <a:buChar char="–"/>
              <a:defRPr sz="2000">
                <a:solidFill>
                  <a:schemeClr val="tx1"/>
                </a:solidFill>
                <a:latin typeface="Arial" charset="0"/>
                <a:ea typeface="ＭＳ Ｐゴシック" pitchFamily="34" charset="-128"/>
              </a:defRPr>
            </a:lvl2pPr>
            <a:lvl3pPr marL="1143000" indent="-228600" eaLnBrk="0" hangingPunct="0">
              <a:spcBef>
                <a:spcPct val="20000"/>
              </a:spcBef>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6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chemeClr val="tx1"/>
                </a:solidFill>
                <a:latin typeface="Arial" charset="0"/>
                <a:ea typeface="ＭＳ Ｐゴシック" pitchFamily="34" charset="-128"/>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altLang="en-US" sz="1400" b="1" i="0" u="none" strike="noStrike" kern="1200" cap="none" spc="0" normalizeH="0" baseline="0" noProof="0">
                <a:ln>
                  <a:noFill/>
                </a:ln>
                <a:solidFill>
                  <a:srgbClr val="2573BA"/>
                </a:solidFill>
                <a:effectLst/>
                <a:uLnTx/>
                <a:uFillTx/>
                <a:latin typeface="Arial" charset="0"/>
                <a:ea typeface="ＭＳ Ｐゴシック" pitchFamily="34" charset="-128"/>
                <a:cs typeface="+mn-cs"/>
              </a:rPr>
              <a:t>Q4 2023</a:t>
            </a:r>
            <a:endParaRPr kumimoji="0" lang="en-US" altLang="en-US" sz="1400" b="0" i="0" u="none" strike="noStrike" kern="1200" cap="none" spc="0" normalizeH="0" baseline="0" noProof="0">
              <a:ln>
                <a:noFill/>
              </a:ln>
              <a:solidFill>
                <a:srgbClr val="2573BA"/>
              </a:solidFill>
              <a:effectLst/>
              <a:uLnTx/>
              <a:uFillTx/>
              <a:latin typeface="Arial" charset="0"/>
              <a:ea typeface="ＭＳ Ｐゴシック" pitchFamily="34" charset="-128"/>
              <a:cs typeface="+mn-cs"/>
            </a:endParaRPr>
          </a:p>
        </p:txBody>
      </p:sp>
      <p:sp>
        <p:nvSpPr>
          <p:cNvPr id="34" name="Arrow: Chevron 325">
            <a:extLst>
              <a:ext uri="{FF2B5EF4-FFF2-40B4-BE49-F238E27FC236}">
                <a16:creationId xmlns:a16="http://schemas.microsoft.com/office/drawing/2014/main" id="{F34D9A28-09A7-C046-82DF-B7C11DA2C135}"/>
              </a:ext>
            </a:extLst>
          </p:cNvPr>
          <p:cNvSpPr/>
          <p:nvPr/>
        </p:nvSpPr>
        <p:spPr>
          <a:xfrm>
            <a:off x="176752" y="2348666"/>
            <a:ext cx="8185194" cy="365760"/>
          </a:xfrm>
          <a:prstGeom prst="chevron">
            <a:avLst/>
          </a:prstGeom>
          <a:solidFill>
            <a:srgbClr val="FFC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dirty="0">
                <a:solidFill>
                  <a:srgbClr val="000000"/>
                </a:solidFill>
              </a:rPr>
              <a:t>MoA confirmation/studies (RT-</a:t>
            </a:r>
            <a:r>
              <a:rPr lang="en-US" sz="1200" b="1" dirty="0" err="1">
                <a:solidFill>
                  <a:srgbClr val="000000"/>
                </a:solidFill>
              </a:rPr>
              <a:t>ddPCR</a:t>
            </a:r>
            <a:r>
              <a:rPr lang="en-US" sz="1200" b="1" dirty="0">
                <a:solidFill>
                  <a:srgbClr val="000000"/>
                </a:solidFill>
              </a:rPr>
              <a:t>, mini-gene assay support)</a:t>
            </a:r>
          </a:p>
        </p:txBody>
      </p:sp>
      <p:sp>
        <p:nvSpPr>
          <p:cNvPr id="32" name="Arrow: Chevron 325">
            <a:extLst>
              <a:ext uri="{FF2B5EF4-FFF2-40B4-BE49-F238E27FC236}">
                <a16:creationId xmlns:a16="http://schemas.microsoft.com/office/drawing/2014/main" id="{611FB868-B628-AA45-9404-407CE6E981E1}"/>
              </a:ext>
            </a:extLst>
          </p:cNvPr>
          <p:cNvSpPr/>
          <p:nvPr/>
        </p:nvSpPr>
        <p:spPr>
          <a:xfrm>
            <a:off x="176752" y="3318241"/>
            <a:ext cx="2482227"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algn="ctr" defTabSz="95232">
              <a:defRPr/>
            </a:pPr>
            <a:r>
              <a:rPr lang="en-US" sz="1200" b="1">
                <a:solidFill>
                  <a:srgbClr val="000000"/>
                </a:solidFill>
              </a:rPr>
              <a:t>RNA-seq and OT analysis of lead compounds</a:t>
            </a:r>
          </a:p>
        </p:txBody>
      </p:sp>
      <p:sp>
        <p:nvSpPr>
          <p:cNvPr id="33" name="Arrow: Chevron 325">
            <a:extLst>
              <a:ext uri="{FF2B5EF4-FFF2-40B4-BE49-F238E27FC236}">
                <a16:creationId xmlns:a16="http://schemas.microsoft.com/office/drawing/2014/main" id="{29465ADB-D7A9-F74A-A804-B81725F5BA8E}"/>
              </a:ext>
            </a:extLst>
          </p:cNvPr>
          <p:cNvSpPr/>
          <p:nvPr/>
        </p:nvSpPr>
        <p:spPr>
          <a:xfrm>
            <a:off x="1995861" y="2833528"/>
            <a:ext cx="6366085"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OT analysis of lead compounds via RASL-seq</a:t>
            </a:r>
          </a:p>
        </p:txBody>
      </p:sp>
      <p:sp>
        <p:nvSpPr>
          <p:cNvPr id="36" name="Arrow: Chevron 325">
            <a:extLst>
              <a:ext uri="{FF2B5EF4-FFF2-40B4-BE49-F238E27FC236}">
                <a16:creationId xmlns:a16="http://schemas.microsoft.com/office/drawing/2014/main" id="{988F7E4B-BE10-304D-BF8C-FD23DB80F8BA}"/>
              </a:ext>
            </a:extLst>
          </p:cNvPr>
          <p:cNvSpPr/>
          <p:nvPr/>
        </p:nvSpPr>
        <p:spPr>
          <a:xfrm>
            <a:off x="176752" y="2833528"/>
            <a:ext cx="1874716"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RASL-seq assay development</a:t>
            </a:r>
          </a:p>
        </p:txBody>
      </p:sp>
      <p:sp>
        <p:nvSpPr>
          <p:cNvPr id="37" name="Arrow: Chevron 325">
            <a:extLst>
              <a:ext uri="{FF2B5EF4-FFF2-40B4-BE49-F238E27FC236}">
                <a16:creationId xmlns:a16="http://schemas.microsoft.com/office/drawing/2014/main" id="{A3CC9A69-26BF-C742-BC05-C0E8E4AA5AD6}"/>
              </a:ext>
            </a:extLst>
          </p:cNvPr>
          <p:cNvSpPr/>
          <p:nvPr/>
        </p:nvSpPr>
        <p:spPr>
          <a:xfrm>
            <a:off x="2462949" y="3795779"/>
            <a:ext cx="1591694" cy="365760"/>
          </a:xfrm>
          <a:prstGeom prst="chevron">
            <a:avLst/>
          </a:prstGeom>
          <a:solidFill>
            <a:srgbClr val="00B0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In vivo PK/PD</a:t>
            </a:r>
          </a:p>
        </p:txBody>
      </p:sp>
      <p:sp>
        <p:nvSpPr>
          <p:cNvPr id="38" name="Arrow: Chevron 325">
            <a:extLst>
              <a:ext uri="{FF2B5EF4-FFF2-40B4-BE49-F238E27FC236}">
                <a16:creationId xmlns:a16="http://schemas.microsoft.com/office/drawing/2014/main" id="{1901BDF3-159E-C84C-8834-41CF0B0A13D1}"/>
              </a:ext>
            </a:extLst>
          </p:cNvPr>
          <p:cNvSpPr/>
          <p:nvPr/>
        </p:nvSpPr>
        <p:spPr>
          <a:xfrm>
            <a:off x="176752" y="3795779"/>
            <a:ext cx="2350402" cy="365760"/>
          </a:xfrm>
          <a:prstGeom prst="chevron">
            <a:avLst/>
          </a:prstGeom>
          <a:solidFill>
            <a:srgbClr val="00B0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Benchmark YAC128 PK/PD</a:t>
            </a:r>
          </a:p>
        </p:txBody>
      </p:sp>
      <p:sp>
        <p:nvSpPr>
          <p:cNvPr id="31" name="TextBox 30">
            <a:extLst>
              <a:ext uri="{FF2B5EF4-FFF2-40B4-BE49-F238E27FC236}">
                <a16:creationId xmlns:a16="http://schemas.microsoft.com/office/drawing/2014/main" id="{2BF876E3-C4D0-1747-996F-AB7FC6CC4F7E}"/>
              </a:ext>
            </a:extLst>
          </p:cNvPr>
          <p:cNvSpPr txBox="1"/>
          <p:nvPr/>
        </p:nvSpPr>
        <p:spPr>
          <a:xfrm>
            <a:off x="2502723" y="6475222"/>
            <a:ext cx="7186583" cy="276999"/>
          </a:xfrm>
          <a:prstGeom prst="rect">
            <a:avLst/>
          </a:prstGeom>
          <a:noFill/>
        </p:spPr>
        <p:txBody>
          <a:bodyPr wrap="none" rtlCol="0">
            <a:spAutoFit/>
          </a:bodyPr>
          <a:lstStyle/>
          <a:p>
            <a:pPr algn="ctr"/>
            <a:r>
              <a:rPr lang="en-US" sz="1200" b="1" i="1">
                <a:solidFill>
                  <a:srgbClr val="FF0000"/>
                </a:solidFill>
              </a:rPr>
              <a:t>Go fast </a:t>
            </a:r>
            <a:r>
              <a:rPr lang="en-US" sz="1200">
                <a:solidFill>
                  <a:srgbClr val="000000"/>
                </a:solidFill>
              </a:rPr>
              <a:t>timeline assuming early identification of potent, brain-penetrant compound with good selectivity</a:t>
            </a:r>
          </a:p>
        </p:txBody>
      </p:sp>
      <p:sp>
        <p:nvSpPr>
          <p:cNvPr id="35" name="Arrow: Chevron 325">
            <a:extLst>
              <a:ext uri="{FF2B5EF4-FFF2-40B4-BE49-F238E27FC236}">
                <a16:creationId xmlns:a16="http://schemas.microsoft.com/office/drawing/2014/main" id="{169EA9CB-A454-164A-B2CB-C4BC7247BD90}"/>
              </a:ext>
            </a:extLst>
          </p:cNvPr>
          <p:cNvSpPr/>
          <p:nvPr/>
        </p:nvSpPr>
        <p:spPr>
          <a:xfrm>
            <a:off x="2590935" y="3312814"/>
            <a:ext cx="5771011" cy="365760"/>
          </a:xfrm>
          <a:prstGeom prst="chevron">
            <a:avLst/>
          </a:prstGeom>
          <a:solidFill>
            <a:srgbClr val="9999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algn="ctr" defTabSz="95232">
              <a:defRPr/>
            </a:pPr>
            <a:r>
              <a:rPr lang="en-US" sz="1200" b="1">
                <a:solidFill>
                  <a:srgbClr val="000000"/>
                </a:solidFill>
              </a:rPr>
              <a:t>RNA-seq and OT analysis of lead compounds</a:t>
            </a:r>
          </a:p>
        </p:txBody>
      </p:sp>
      <p:sp>
        <p:nvSpPr>
          <p:cNvPr id="39" name="Star: 4 Points 4">
            <a:extLst>
              <a:ext uri="{FF2B5EF4-FFF2-40B4-BE49-F238E27FC236}">
                <a16:creationId xmlns:a16="http://schemas.microsoft.com/office/drawing/2014/main" id="{857C4CC6-43A5-9B45-9996-A3F156F6EFA6}"/>
              </a:ext>
            </a:extLst>
          </p:cNvPr>
          <p:cNvSpPr/>
          <p:nvPr/>
        </p:nvSpPr>
        <p:spPr>
          <a:xfrm>
            <a:off x="5620851" y="4615867"/>
            <a:ext cx="425605" cy="425605"/>
          </a:xfrm>
          <a:prstGeom prst="star4">
            <a:avLst>
              <a:gd name="adj" fmla="val 211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endParaRPr kumimoji="0" lang="en-US" sz="751" b="1"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21A72AF4-33F8-8E4C-B038-CD63F505B3BA}"/>
              </a:ext>
            </a:extLst>
          </p:cNvPr>
          <p:cNvSpPr txBox="1"/>
          <p:nvPr/>
        </p:nvSpPr>
        <p:spPr>
          <a:xfrm>
            <a:off x="6031044" y="4568943"/>
            <a:ext cx="1363019" cy="523220"/>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573BA"/>
                </a:solidFill>
                <a:effectLst/>
                <a:uLnTx/>
                <a:uFillTx/>
                <a:latin typeface="Arial"/>
                <a:ea typeface="+mn-ea"/>
                <a:cs typeface="+mn-cs"/>
              </a:rPr>
              <a:t>Projected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573BA"/>
                </a:solidFill>
                <a:effectLst/>
                <a:uLnTx/>
                <a:uFillTx/>
                <a:latin typeface="Arial"/>
                <a:ea typeface="+mn-ea"/>
                <a:cs typeface="+mn-cs"/>
              </a:rPr>
              <a:t>Lead </a:t>
            </a:r>
            <a:r>
              <a:rPr lang="en-US" sz="1400" i="1">
                <a:solidFill>
                  <a:srgbClr val="2573BA"/>
                </a:solidFill>
                <a:latin typeface="Arial"/>
              </a:rPr>
              <a:t>OP </a:t>
            </a:r>
            <a:r>
              <a:rPr kumimoji="0" lang="en-US" sz="1400" b="0" i="1" u="none" strike="noStrike" kern="1200" cap="none" spc="0" normalizeH="0" baseline="0" noProof="0">
                <a:ln>
                  <a:noFill/>
                </a:ln>
                <a:solidFill>
                  <a:srgbClr val="2573BA"/>
                </a:solidFill>
                <a:effectLst/>
                <a:uLnTx/>
                <a:uFillTx/>
                <a:latin typeface="Arial"/>
                <a:ea typeface="+mn-ea"/>
                <a:cs typeface="+mn-cs"/>
              </a:rPr>
              <a:t>Entry</a:t>
            </a:r>
            <a:endParaRPr lang="en-US" sz="1400" b="0" i="1" u="none" strike="noStrike" kern="1200" cap="none" spc="0" normalizeH="0" baseline="0" noProof="0">
              <a:ln>
                <a:noFill/>
              </a:ln>
              <a:solidFill>
                <a:srgbClr val="2573BA"/>
              </a:solidFill>
              <a:effectLst/>
              <a:uLnTx/>
              <a:uFillTx/>
              <a:latin typeface="Arial"/>
              <a:cs typeface="Arial"/>
            </a:endParaRPr>
          </a:p>
        </p:txBody>
      </p:sp>
      <p:sp>
        <p:nvSpPr>
          <p:cNvPr id="41" name="Arrow: Chevron 325">
            <a:extLst>
              <a:ext uri="{FF2B5EF4-FFF2-40B4-BE49-F238E27FC236}">
                <a16:creationId xmlns:a16="http://schemas.microsoft.com/office/drawing/2014/main" id="{88DA5684-4D09-8649-A5C6-96A69C5ED629}"/>
              </a:ext>
            </a:extLst>
          </p:cNvPr>
          <p:cNvSpPr/>
          <p:nvPr/>
        </p:nvSpPr>
        <p:spPr>
          <a:xfrm>
            <a:off x="4230559" y="4763249"/>
            <a:ext cx="1363020" cy="365760"/>
          </a:xfrm>
          <a:prstGeom prst="chevron">
            <a:avLst/>
          </a:prstGeom>
          <a:solidFill>
            <a:srgbClr val="B2B2B2"/>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marL="0" marR="0" lvl="0" indent="0" algn="ctr" defTabSz="9523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DRF mouse tolerability</a:t>
            </a:r>
          </a:p>
        </p:txBody>
      </p:sp>
      <p:sp>
        <p:nvSpPr>
          <p:cNvPr id="43" name="Arrow: Chevron 325">
            <a:extLst>
              <a:ext uri="{FF2B5EF4-FFF2-40B4-BE49-F238E27FC236}">
                <a16:creationId xmlns:a16="http://schemas.microsoft.com/office/drawing/2014/main" id="{031648DD-7834-1C4E-9A06-E434EEAD9028}"/>
              </a:ext>
            </a:extLst>
          </p:cNvPr>
          <p:cNvSpPr/>
          <p:nvPr/>
        </p:nvSpPr>
        <p:spPr>
          <a:xfrm>
            <a:off x="3140243" y="4250347"/>
            <a:ext cx="1944304" cy="365760"/>
          </a:xfrm>
          <a:prstGeom prst="chevron">
            <a:avLst/>
          </a:prstGeom>
          <a:solidFill>
            <a:srgbClr val="B2B2B2"/>
          </a:solidFill>
          <a:ln>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In vitro safety/tox</a:t>
            </a:r>
          </a:p>
        </p:txBody>
      </p:sp>
      <p:sp>
        <p:nvSpPr>
          <p:cNvPr id="29" name="Star: 5 Points 28">
            <a:extLst>
              <a:ext uri="{FF2B5EF4-FFF2-40B4-BE49-F238E27FC236}">
                <a16:creationId xmlns:a16="http://schemas.microsoft.com/office/drawing/2014/main" id="{E4E87041-D7A5-4DF4-BCCC-1E6A5A173ADB}"/>
              </a:ext>
            </a:extLst>
          </p:cNvPr>
          <p:cNvSpPr/>
          <p:nvPr/>
        </p:nvSpPr>
        <p:spPr>
          <a:xfrm flipH="1">
            <a:off x="5219963" y="4268046"/>
            <a:ext cx="289249" cy="265922"/>
          </a:xfrm>
          <a:prstGeom prst="star5">
            <a:avLst>
              <a:gd name="adj" fmla="val 19098"/>
              <a:gd name="hf" fmla="val 105146"/>
              <a:gd name="vf" fmla="val 11055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id="{9A4A4614-61D9-40E6-AC35-A8939B78C07B}"/>
              </a:ext>
            </a:extLst>
          </p:cNvPr>
          <p:cNvSpPr txBox="1"/>
          <p:nvPr/>
        </p:nvSpPr>
        <p:spPr>
          <a:xfrm>
            <a:off x="5487905" y="4279912"/>
            <a:ext cx="244363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2573BA"/>
                </a:solidFill>
                <a:effectLst/>
                <a:uLnTx/>
                <a:uFillTx/>
                <a:latin typeface="Arial"/>
                <a:ea typeface="+mn-ea"/>
                <a:cs typeface="+mn-cs"/>
              </a:rPr>
              <a:t>G/NG Safety Assessment</a:t>
            </a:r>
          </a:p>
        </p:txBody>
      </p:sp>
      <p:sp>
        <p:nvSpPr>
          <p:cNvPr id="44" name="Arrow: Chevron 325">
            <a:extLst>
              <a:ext uri="{FF2B5EF4-FFF2-40B4-BE49-F238E27FC236}">
                <a16:creationId xmlns:a16="http://schemas.microsoft.com/office/drawing/2014/main" id="{632FC24F-2A53-C54C-8771-F56AE1F75D52}"/>
              </a:ext>
            </a:extLst>
          </p:cNvPr>
          <p:cNvSpPr/>
          <p:nvPr/>
        </p:nvSpPr>
        <p:spPr>
          <a:xfrm>
            <a:off x="3994486" y="3790339"/>
            <a:ext cx="4367460" cy="365760"/>
          </a:xfrm>
          <a:prstGeom prst="chevron">
            <a:avLst/>
          </a:prstGeom>
          <a:solidFill>
            <a:srgbClr val="00B0F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In vivo PK/PD studies with lead compounds</a:t>
            </a:r>
          </a:p>
        </p:txBody>
      </p:sp>
      <p:sp>
        <p:nvSpPr>
          <p:cNvPr id="45" name="Arrow: Chevron 325">
            <a:extLst>
              <a:ext uri="{FF2B5EF4-FFF2-40B4-BE49-F238E27FC236}">
                <a16:creationId xmlns:a16="http://schemas.microsoft.com/office/drawing/2014/main" id="{C0D6A02B-1670-5B47-8357-C0583C1878B4}"/>
              </a:ext>
            </a:extLst>
          </p:cNvPr>
          <p:cNvSpPr/>
          <p:nvPr/>
        </p:nvSpPr>
        <p:spPr>
          <a:xfrm>
            <a:off x="176752" y="5229477"/>
            <a:ext cx="8185194" cy="365760"/>
          </a:xfrm>
          <a:prstGeom prst="chevron">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9051" tIns="9525" rIns="19051" bIns="9525" numCol="1" spcCol="0" rtlCol="0" fromWordArt="0" anchor="ctr" anchorCtr="0" forceAA="0" compatLnSpc="1">
            <a:prstTxWarp prst="textNoShape">
              <a:avLst/>
            </a:prstTxWarp>
            <a:noAutofit/>
          </a:bodyPr>
          <a:lstStyle/>
          <a:p>
            <a:pPr lvl="0" algn="ctr" defTabSz="95232">
              <a:defRPr/>
            </a:pPr>
            <a:r>
              <a:rPr lang="en-US" sz="1200" b="1">
                <a:solidFill>
                  <a:srgbClr val="000000"/>
                </a:solidFill>
              </a:rPr>
              <a:t>Secondary confirmation of lead compounds (Biophysical binding, RNA/protein in HD cells)</a:t>
            </a:r>
          </a:p>
        </p:txBody>
      </p:sp>
      <p:sp>
        <p:nvSpPr>
          <p:cNvPr id="46" name="TextBox 45">
            <a:extLst>
              <a:ext uri="{FF2B5EF4-FFF2-40B4-BE49-F238E27FC236}">
                <a16:creationId xmlns:a16="http://schemas.microsoft.com/office/drawing/2014/main" id="{8366E2BC-6170-E141-AEB7-CC98302369A4}"/>
              </a:ext>
            </a:extLst>
          </p:cNvPr>
          <p:cNvSpPr txBox="1"/>
          <p:nvPr/>
        </p:nvSpPr>
        <p:spPr>
          <a:xfrm>
            <a:off x="2646879" y="4686365"/>
            <a:ext cx="1237924"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Arial"/>
                <a:ea typeface="+mn-ea"/>
                <a:cs typeface="+mn-cs"/>
              </a:rPr>
              <a:t>Initiated at-risk</a:t>
            </a:r>
          </a:p>
        </p:txBody>
      </p:sp>
      <p:cxnSp>
        <p:nvCxnSpPr>
          <p:cNvPr id="3" name="Elbow Connector 2">
            <a:extLst>
              <a:ext uri="{FF2B5EF4-FFF2-40B4-BE49-F238E27FC236}">
                <a16:creationId xmlns:a16="http://schemas.microsoft.com/office/drawing/2014/main" id="{9383F01E-F9C5-2A42-B2F8-D0DD2484506C}"/>
              </a:ext>
            </a:extLst>
          </p:cNvPr>
          <p:cNvCxnSpPr>
            <a:cxnSpLocks/>
          </p:cNvCxnSpPr>
          <p:nvPr/>
        </p:nvCxnSpPr>
        <p:spPr>
          <a:xfrm rot="16200000" flipH="1">
            <a:off x="2360641" y="3601549"/>
            <a:ext cx="420832" cy="336746"/>
          </a:xfrm>
          <a:prstGeom prst="bent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80BBAE7D-4CA4-044F-B3FF-59AA78387FD4}"/>
              </a:ext>
            </a:extLst>
          </p:cNvPr>
          <p:cNvCxnSpPr>
            <a:cxnSpLocks/>
          </p:cNvCxnSpPr>
          <p:nvPr/>
        </p:nvCxnSpPr>
        <p:spPr>
          <a:xfrm rot="16200000" flipH="1">
            <a:off x="2555439" y="4206581"/>
            <a:ext cx="548640" cy="365760"/>
          </a:xfrm>
          <a:prstGeom prst="bent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754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2090081" y="1510322"/>
            <a:ext cx="7955751" cy="2136128"/>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600"/>
              </a:spcBef>
              <a:buFont typeface="Arial" panose="020B0604020202020204" pitchFamily="34" charset="0"/>
              <a:buChar char="•"/>
            </a:pPr>
            <a:r>
              <a:rPr lang="en-US" sz="2000" b="1">
                <a:solidFill>
                  <a:schemeClr val="tx2"/>
                </a:solidFill>
              </a:rPr>
              <a:t>Summarize resources to next stage gate</a:t>
            </a:r>
          </a:p>
          <a:p>
            <a:pPr marL="285750" indent="-285750">
              <a:spcBef>
                <a:spcPts val="600"/>
              </a:spcBef>
              <a:buFont typeface="Arial" panose="020B0604020202020204" pitchFamily="34" charset="0"/>
              <a:buChar char="•"/>
            </a:pPr>
            <a:r>
              <a:rPr lang="en-US" sz="2000" b="1">
                <a:solidFill>
                  <a:schemeClr val="tx2"/>
                </a:solidFill>
              </a:rPr>
              <a:t>Highlight resources for key GNG experiments</a:t>
            </a:r>
          </a:p>
          <a:p>
            <a:pPr marL="285750" indent="-285750">
              <a:spcBef>
                <a:spcPts val="600"/>
              </a:spcBef>
              <a:buFont typeface="Arial" panose="020B0604020202020204" pitchFamily="34" charset="0"/>
              <a:buChar char="•"/>
            </a:pPr>
            <a:r>
              <a:rPr lang="en-US" sz="2000">
                <a:solidFill>
                  <a:schemeClr val="tx2"/>
                </a:solidFill>
              </a:rPr>
              <a:t>Present resources required for ‘accelerated’ option</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30941"/>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Resources to Lead Op Entry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895999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1"/>
            <a:ext cx="12191999" cy="1030941"/>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Resources to Lead Op Entry (DRAFT)</a:t>
            </a:r>
            <a:endParaRPr lang="en-US" i="1">
              <a:solidFill>
                <a:schemeClr val="bg1"/>
              </a:solidFill>
              <a:latin typeface="Arial Narrow" panose="020B0606020202030204" pitchFamily="34" charset="0"/>
            </a:endParaRPr>
          </a:p>
        </p:txBody>
      </p:sp>
      <p:graphicFrame>
        <p:nvGraphicFramePr>
          <p:cNvPr id="6" name="Table 5">
            <a:extLst>
              <a:ext uri="{FF2B5EF4-FFF2-40B4-BE49-F238E27FC236}">
                <a16:creationId xmlns:a16="http://schemas.microsoft.com/office/drawing/2014/main" id="{62289942-0066-7647-9938-34A7DDD235B1}"/>
              </a:ext>
            </a:extLst>
          </p:cNvPr>
          <p:cNvGraphicFramePr>
            <a:graphicFrameLocks noGrp="1"/>
          </p:cNvGraphicFramePr>
          <p:nvPr>
            <p:extLst>
              <p:ext uri="{D42A27DB-BD31-4B8C-83A1-F6EECF244321}">
                <p14:modId xmlns:p14="http://schemas.microsoft.com/office/powerpoint/2010/main" val="1513039442"/>
              </p:ext>
            </p:extLst>
          </p:nvPr>
        </p:nvGraphicFramePr>
        <p:xfrm>
          <a:off x="329015" y="1787510"/>
          <a:ext cx="11533965" cy="3749040"/>
        </p:xfrm>
        <a:graphic>
          <a:graphicData uri="http://schemas.openxmlformats.org/drawingml/2006/table">
            <a:tbl>
              <a:tblPr firstRow="1" bandRow="1">
                <a:tableStyleId>{073A0DAA-6AF3-43AB-8588-CEC1D06C72B9}</a:tableStyleId>
              </a:tblPr>
              <a:tblGrid>
                <a:gridCol w="1609044">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gridCol w="953641">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69818">
                  <a:extLst>
                    <a:ext uri="{9D8B030D-6E8A-4147-A177-3AD203B41FA5}">
                      <a16:colId xmlns:a16="http://schemas.microsoft.com/office/drawing/2014/main" val="20005"/>
                    </a:ext>
                  </a:extLst>
                </a:gridCol>
                <a:gridCol w="960582">
                  <a:extLst>
                    <a:ext uri="{9D8B030D-6E8A-4147-A177-3AD203B41FA5}">
                      <a16:colId xmlns:a16="http://schemas.microsoft.com/office/drawing/2014/main" val="1785859302"/>
                    </a:ext>
                  </a:extLst>
                </a:gridCol>
                <a:gridCol w="1097280">
                  <a:extLst>
                    <a:ext uri="{9D8B030D-6E8A-4147-A177-3AD203B41FA5}">
                      <a16:colId xmlns:a16="http://schemas.microsoft.com/office/drawing/2014/main" val="2748931671"/>
                    </a:ext>
                  </a:extLst>
                </a:gridCol>
              </a:tblGrid>
              <a:tr h="365760">
                <a:tc>
                  <a:txBody>
                    <a:bodyPr/>
                    <a:lstStyle/>
                    <a:p>
                      <a:r>
                        <a:rPr lang="en-US" sz="1200" b="1">
                          <a:latin typeface="Franklin Gothic Medium"/>
                        </a:rPr>
                        <a:t>Line Function</a:t>
                      </a:r>
                    </a:p>
                  </a:txBody>
                  <a:tcPr/>
                </a:tc>
                <a:tc>
                  <a:txBody>
                    <a:bodyPr/>
                    <a:lstStyle/>
                    <a:p>
                      <a:r>
                        <a:rPr lang="en-US" sz="1200" b="1">
                          <a:latin typeface="Franklin Gothic Medium"/>
                        </a:rPr>
                        <a:t>Activities</a:t>
                      </a:r>
                    </a:p>
                  </a:txBody>
                  <a:tcPr/>
                </a:tc>
                <a:tc>
                  <a:txBody>
                    <a:bodyPr/>
                    <a:lstStyle/>
                    <a:p>
                      <a:r>
                        <a:rPr lang="en-US" sz="1200" b="1">
                          <a:latin typeface="Franklin Gothic Medium"/>
                        </a:rPr>
                        <a:t>Q2 2022</a:t>
                      </a:r>
                    </a:p>
                  </a:txBody>
                  <a:tcPr/>
                </a:tc>
                <a:tc>
                  <a:txBody>
                    <a:bodyPr/>
                    <a:lstStyle/>
                    <a:p>
                      <a:r>
                        <a:rPr lang="en-US" sz="1200" b="1">
                          <a:latin typeface="Franklin Gothic Medium"/>
                        </a:rPr>
                        <a:t>Q3 2022</a:t>
                      </a:r>
                    </a:p>
                  </a:txBody>
                  <a:tcPr/>
                </a:tc>
                <a:tc>
                  <a:txBody>
                    <a:bodyPr/>
                    <a:lstStyle/>
                    <a:p>
                      <a:r>
                        <a:rPr lang="en-US" sz="1200" b="1">
                          <a:latin typeface="Franklin Gothic Medium"/>
                        </a:rPr>
                        <a:t>Q4 2022</a:t>
                      </a:r>
                    </a:p>
                  </a:txBody>
                  <a:tcPr/>
                </a:tc>
                <a:tc>
                  <a:txBody>
                    <a:bodyPr/>
                    <a:lstStyle/>
                    <a:p>
                      <a:r>
                        <a:rPr lang="en-US" sz="1200" b="1">
                          <a:latin typeface="Franklin Gothic Medium"/>
                        </a:rPr>
                        <a:t>Q1 2023</a:t>
                      </a:r>
                    </a:p>
                  </a:txBody>
                  <a:tcPr/>
                </a:tc>
                <a:tc>
                  <a:txBody>
                    <a:bodyPr/>
                    <a:lstStyle/>
                    <a:p>
                      <a:r>
                        <a:rPr lang="en-US" sz="1200" b="1">
                          <a:latin typeface="Franklin Gothic Medium"/>
                        </a:rPr>
                        <a:t>Q2 2023</a:t>
                      </a:r>
                    </a:p>
                  </a:txBody>
                  <a:tcPr/>
                </a:tc>
                <a:tc>
                  <a:txBody>
                    <a:bodyPr/>
                    <a:lstStyle/>
                    <a:p>
                      <a:r>
                        <a:rPr lang="en-US" sz="1200" b="1">
                          <a:solidFill>
                            <a:srgbClr val="FF0000"/>
                          </a:solidFill>
                          <a:latin typeface="Franklin Gothic Medium"/>
                        </a:rPr>
                        <a:t>Current Gap</a:t>
                      </a:r>
                    </a:p>
                  </a:txBody>
                  <a:tcPr/>
                </a:tc>
                <a:extLst>
                  <a:ext uri="{0D108BD9-81ED-4DB2-BD59-A6C34878D82A}">
                    <a16:rowId xmlns:a16="http://schemas.microsoft.com/office/drawing/2014/main" val="10000"/>
                  </a:ext>
                </a:extLst>
              </a:tr>
              <a:tr h="0">
                <a:tc>
                  <a:txBody>
                    <a:bodyPr/>
                    <a:lstStyle/>
                    <a:p>
                      <a:r>
                        <a:rPr lang="en-US" sz="1200" b="0">
                          <a:latin typeface="Franklin Gothic Medium"/>
                        </a:rPr>
                        <a:t>NDRU</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a:latin typeface="Franklin Gothic Medium"/>
                        </a:rPr>
                        <a:t>RDPL, RNA/protein confirmation assays for lead compounds in HD cells, in vivo PD study support</a:t>
                      </a:r>
                    </a:p>
                  </a:txBody>
                  <a:tcPr/>
                </a:tc>
                <a:tc>
                  <a:txBody>
                    <a:bodyPr/>
                    <a:lstStyle/>
                    <a:p>
                      <a:r>
                        <a:rPr lang="en-US" sz="1200">
                          <a:latin typeface="Franklin Gothic Medium"/>
                        </a:rPr>
                        <a:t>1.25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1.25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1.25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1.25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1.25</a:t>
                      </a:r>
                    </a:p>
                  </a:txBody>
                  <a:tcPr/>
                </a:tc>
                <a:tc>
                  <a:txBody>
                    <a:bodyPr/>
                    <a:lstStyle/>
                    <a:p>
                      <a:pPr algn="ctr"/>
                      <a:r>
                        <a:rPr lang="en-US" sz="1200">
                          <a:solidFill>
                            <a:srgbClr val="FF0000"/>
                          </a:solidFill>
                          <a:latin typeface="Franklin Gothic Medium"/>
                        </a:rPr>
                        <a:t>0</a:t>
                      </a:r>
                      <a:endParaRPr lang="en-US" sz="1200">
                        <a:solidFill>
                          <a:srgbClr val="FF0000"/>
                        </a:solidFill>
                        <a:latin typeface="Franklin Gothic Medium" panose="020B0603020102020204" pitchFamily="34" charset="0"/>
                      </a:endParaRPr>
                    </a:p>
                  </a:txBody>
                  <a:tcPr/>
                </a:tc>
                <a:extLst>
                  <a:ext uri="{0D108BD9-81ED-4DB2-BD59-A6C34878D82A}">
                    <a16:rowId xmlns:a16="http://schemas.microsoft.com/office/drawing/2014/main" val="1636648987"/>
                  </a:ext>
                </a:extLst>
              </a:tr>
              <a:tr h="0">
                <a:tc>
                  <a:txBody>
                    <a:bodyPr/>
                    <a:lstStyle/>
                    <a:p>
                      <a:r>
                        <a:rPr lang="en-US" sz="1200" b="0">
                          <a:latin typeface="Franklin Gothic Medium"/>
                        </a:rPr>
                        <a:t>BHTS</a:t>
                      </a:r>
                    </a:p>
                  </a:txBody>
                  <a:tcPr/>
                </a:tc>
                <a:tc>
                  <a:txBody>
                    <a:bodyPr/>
                    <a:lstStyle/>
                    <a:p>
                      <a:r>
                        <a:rPr lang="en-US" sz="1200" b="0">
                          <a:latin typeface="Franklin Gothic Medium"/>
                        </a:rPr>
                        <a:t>HTT HTRF SAR-driving assay and data upload</a:t>
                      </a:r>
                    </a:p>
                  </a:txBody>
                  <a:tcPr/>
                </a:tc>
                <a:tc>
                  <a:txBody>
                    <a:bodyPr/>
                    <a:lstStyle/>
                    <a:p>
                      <a:r>
                        <a:rPr lang="en-US" sz="1200">
                          <a:latin typeface="Franklin Gothic Medium"/>
                        </a:rPr>
                        <a:t>1.05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rgbClr val="2573BA"/>
                          </a:solidFill>
                          <a:effectLst/>
                          <a:uLnTx/>
                          <a:uFillTx/>
                          <a:latin typeface="Franklin Gothic Medium"/>
                          <a:ea typeface="+mn-ea"/>
                          <a:cs typeface="+mn-cs"/>
                        </a:rPr>
                        <a:t>1.05</a:t>
                      </a: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rgbClr val="2573BA"/>
                          </a:solidFill>
                          <a:effectLst/>
                          <a:uLnTx/>
                          <a:uFillTx/>
                          <a:latin typeface="Franklin Gothic Medium"/>
                          <a:ea typeface="+mn-ea"/>
                          <a:cs typeface="+mn-cs"/>
                        </a:rPr>
                        <a:t>1.05</a:t>
                      </a: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rgbClr val="2573BA"/>
                          </a:solidFill>
                          <a:effectLst/>
                          <a:uLnTx/>
                          <a:uFillTx/>
                          <a:latin typeface="Franklin Gothic Medium"/>
                          <a:ea typeface="+mn-ea"/>
                          <a:cs typeface="+mn-cs"/>
                        </a:rPr>
                        <a:t>1.05</a:t>
                      </a: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i="0" u="none" strike="noStrike" kern="1200" cap="none" spc="0" normalizeH="0" baseline="0" noProof="0">
                          <a:ln>
                            <a:noFill/>
                          </a:ln>
                          <a:solidFill>
                            <a:srgbClr val="2573BA"/>
                          </a:solidFill>
                          <a:effectLst/>
                          <a:uLnTx/>
                          <a:uFillTx/>
                          <a:latin typeface="Franklin Gothic Medium"/>
                          <a:ea typeface="+mn-ea"/>
                          <a:cs typeface="+mn-cs"/>
                        </a:rPr>
                        <a:t>1.05</a:t>
                      </a: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algn="ctr"/>
                      <a:r>
                        <a:rPr lang="en-US" sz="1200">
                          <a:solidFill>
                            <a:srgbClr val="FF0000"/>
                          </a:solidFill>
                          <a:latin typeface="Franklin Gothic Medium"/>
                        </a:rPr>
                        <a:t>0</a:t>
                      </a:r>
                      <a:endParaRPr lang="en-US" sz="1200">
                        <a:solidFill>
                          <a:srgbClr val="FF0000"/>
                        </a:solidFill>
                        <a:latin typeface="Franklin Gothic Medium" panose="020B0603020102020204" pitchFamily="34" charset="0"/>
                      </a:endParaRPr>
                    </a:p>
                  </a:txBody>
                  <a:tcPr/>
                </a:tc>
                <a:extLst>
                  <a:ext uri="{0D108BD9-81ED-4DB2-BD59-A6C34878D82A}">
                    <a16:rowId xmlns:a16="http://schemas.microsoft.com/office/drawing/2014/main" val="3820004405"/>
                  </a:ext>
                </a:extLst>
              </a:tr>
              <a:tr h="0">
                <a:tc>
                  <a:txBody>
                    <a:bodyPr/>
                    <a:lstStyle/>
                    <a:p>
                      <a:r>
                        <a:rPr lang="en-US" sz="1200" b="0">
                          <a:latin typeface="Franklin Gothic Medium"/>
                        </a:rPr>
                        <a:t>Physical biochemistry</a:t>
                      </a:r>
                    </a:p>
                  </a:txBody>
                  <a:tcPr/>
                </a:tc>
                <a:tc>
                  <a:txBody>
                    <a:bodyPr/>
                    <a:lstStyle/>
                    <a:p>
                      <a:r>
                        <a:rPr lang="en-US" sz="1200" b="0">
                          <a:latin typeface="Franklin Gothic Medium"/>
                        </a:rPr>
                        <a:t>HTT binding assay development and support</a:t>
                      </a:r>
                    </a:p>
                  </a:txBody>
                  <a:tcPr/>
                </a:tc>
                <a:tc>
                  <a:txBody>
                    <a:bodyPr/>
                    <a:lstStyle/>
                    <a:p>
                      <a:r>
                        <a:rPr lang="en-US" sz="1200">
                          <a:latin typeface="Franklin Gothic Medium"/>
                        </a:rPr>
                        <a:t>0.5</a:t>
                      </a:r>
                    </a:p>
                  </a:txBody>
                  <a:tcPr/>
                </a:tc>
                <a:tc>
                  <a:txBody>
                    <a:bodyPr/>
                    <a:lstStyle/>
                    <a:p>
                      <a:r>
                        <a:rPr lang="en-US" sz="1200">
                          <a:latin typeface="Franklin Gothic Medium"/>
                        </a:rPr>
                        <a:t>0.5</a:t>
                      </a:r>
                    </a:p>
                  </a:txBody>
                  <a:tcPr/>
                </a:tc>
                <a:tc>
                  <a:txBody>
                    <a:bodyPr/>
                    <a:lstStyle/>
                    <a:p>
                      <a:r>
                        <a:rPr lang="en-US" sz="1200">
                          <a:latin typeface="Franklin Gothic Medium"/>
                        </a:rPr>
                        <a:t>0.5</a:t>
                      </a:r>
                    </a:p>
                  </a:txBody>
                  <a:tcPr/>
                </a:tc>
                <a:tc>
                  <a:txBody>
                    <a:bodyPr/>
                    <a:lstStyle/>
                    <a:p>
                      <a:r>
                        <a:rPr lang="en-US" sz="1200">
                          <a:latin typeface="Franklin Gothic Medium"/>
                        </a:rPr>
                        <a:t>0.5</a:t>
                      </a:r>
                    </a:p>
                  </a:txBody>
                  <a:tcPr/>
                </a:tc>
                <a:tc>
                  <a:txBody>
                    <a:bodyPr/>
                    <a:lstStyle/>
                    <a:p>
                      <a:r>
                        <a:rPr lang="en-US" sz="1200">
                          <a:latin typeface="Franklin Gothic Medium"/>
                        </a:rPr>
                        <a:t>0.5</a:t>
                      </a:r>
                    </a:p>
                  </a:txBody>
                  <a:tcPr/>
                </a:tc>
                <a:tc>
                  <a:txBody>
                    <a:bodyPr/>
                    <a:lstStyle/>
                    <a:p>
                      <a:pPr algn="ctr"/>
                      <a:r>
                        <a:rPr lang="en-US" sz="1200">
                          <a:solidFill>
                            <a:srgbClr val="FF0000"/>
                          </a:solidFill>
                          <a:latin typeface="Franklin Gothic Medium"/>
                        </a:rPr>
                        <a:t>0</a:t>
                      </a:r>
                      <a:endParaRPr lang="en-US" sz="1200">
                        <a:solidFill>
                          <a:srgbClr val="FF0000"/>
                        </a:solidFill>
                        <a:latin typeface="Franklin Gothic Medium" panose="020B0603020102020204" pitchFamily="34" charset="0"/>
                      </a:endParaRPr>
                    </a:p>
                  </a:txBody>
                  <a:tcPr/>
                </a:tc>
                <a:extLst>
                  <a:ext uri="{0D108BD9-81ED-4DB2-BD59-A6C34878D82A}">
                    <a16:rowId xmlns:a16="http://schemas.microsoft.com/office/drawing/2014/main" val="959607345"/>
                  </a:ext>
                </a:extLst>
              </a:tr>
              <a:tr h="0">
                <a:tc>
                  <a:txBody>
                    <a:bodyPr/>
                    <a:lstStyle/>
                    <a:p>
                      <a:r>
                        <a:rPr lang="en-US" sz="1200" b="0">
                          <a:latin typeface="Franklin Gothic Medium"/>
                        </a:rPr>
                        <a:t>Medicinal Chemistry</a:t>
                      </a:r>
                    </a:p>
                  </a:txBody>
                  <a:tcPr/>
                </a:tc>
                <a:tc>
                  <a:txBody>
                    <a:bodyPr/>
                    <a:lstStyle/>
                    <a:p>
                      <a:r>
                        <a:rPr lang="en-US" sz="1200" b="0">
                          <a:latin typeface="Franklin Gothic Medium"/>
                        </a:rPr>
                        <a:t>Modelling, informatics, design, and compound synthesis</a:t>
                      </a:r>
                    </a:p>
                  </a:txBody>
                  <a:tcPr/>
                </a:tc>
                <a:tc>
                  <a:txBody>
                    <a:bodyPr/>
                    <a:lstStyle/>
                    <a:p>
                      <a:r>
                        <a:rPr lang="en-US" sz="1200">
                          <a:latin typeface="Franklin Gothic Medium"/>
                        </a:rPr>
                        <a:t>X + X external</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txBody>
                  <a:tcPr/>
                </a:tc>
                <a:tc>
                  <a:txBody>
                    <a:bodyPr/>
                    <a:lstStyle/>
                    <a:p>
                      <a:pPr algn="ctr"/>
                      <a:r>
                        <a:rPr lang="en-US" sz="1200">
                          <a:solidFill>
                            <a:srgbClr val="FF0000"/>
                          </a:solidFill>
                          <a:latin typeface="Franklin Gothic Medium"/>
                        </a:rPr>
                        <a:t>0</a:t>
                      </a:r>
                    </a:p>
                  </a:txBody>
                  <a:tcPr/>
                </a:tc>
                <a:extLst>
                  <a:ext uri="{0D108BD9-81ED-4DB2-BD59-A6C34878D82A}">
                    <a16:rowId xmlns:a16="http://schemas.microsoft.com/office/drawing/2014/main" val="1416200548"/>
                  </a:ext>
                </a:extLst>
              </a:tr>
              <a:tr h="0">
                <a:tc>
                  <a:txBody>
                    <a:bodyPr/>
                    <a:lstStyle/>
                    <a:p>
                      <a:r>
                        <a:rPr lang="en-US" sz="1200" b="0">
                          <a:latin typeface="Franklin Gothic Medium"/>
                        </a:rPr>
                        <a:t>DMPK</a:t>
                      </a:r>
                    </a:p>
                  </a:txBody>
                  <a:tcPr/>
                </a:tc>
                <a:tc>
                  <a:txBody>
                    <a:bodyPr/>
                    <a:lstStyle/>
                    <a:p>
                      <a:r>
                        <a:rPr lang="en-US" sz="1200" b="0">
                          <a:latin typeface="Franklin Gothic Medium"/>
                        </a:rPr>
                        <a:t>In vitro and in vivo DMPK support</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algn="ctr"/>
                      <a:r>
                        <a:rPr lang="en-US" sz="1200">
                          <a:solidFill>
                            <a:srgbClr val="FF0000"/>
                          </a:solidFill>
                          <a:latin typeface="Franklin Gothic Medium"/>
                        </a:rPr>
                        <a:t>0</a:t>
                      </a:r>
                      <a:endParaRPr lang="en-US" sz="1200">
                        <a:solidFill>
                          <a:srgbClr val="FF0000"/>
                        </a:solidFill>
                        <a:latin typeface="Franklin Gothic Medium" panose="020B0603020102020204" pitchFamily="34" charset="0"/>
                      </a:endParaRPr>
                    </a:p>
                  </a:txBody>
                  <a:tcPr/>
                </a:tc>
                <a:extLst>
                  <a:ext uri="{0D108BD9-81ED-4DB2-BD59-A6C34878D82A}">
                    <a16:rowId xmlns:a16="http://schemas.microsoft.com/office/drawing/2014/main" val="3261598534"/>
                  </a:ext>
                </a:extLst>
              </a:tr>
              <a:tr h="0">
                <a:tc>
                  <a:txBody>
                    <a:bodyPr/>
                    <a:lstStyle/>
                    <a:p>
                      <a:r>
                        <a:rPr lang="en-US" sz="1200" b="0">
                          <a:latin typeface="Franklin Gothic Medium"/>
                        </a:rPr>
                        <a:t>Translational Biology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i="0" u="none" strike="noStrike" noProof="0">
                          <a:latin typeface="Franklin Gothic Medium"/>
                        </a:rPr>
                        <a:t>GTB: RASL-seq, RT-</a:t>
                      </a:r>
                      <a:r>
                        <a:rPr lang="en-US" sz="1200" b="0" i="0" u="none" strike="noStrike" noProof="0" err="1">
                          <a:latin typeface="Franklin Gothic Medium"/>
                        </a:rPr>
                        <a:t>ddPCR</a:t>
                      </a:r>
                      <a:r>
                        <a:rPr lang="en-US" sz="1200" b="0" i="0" u="none" strike="noStrike" noProof="0">
                          <a:latin typeface="Franklin Gothic Medium"/>
                        </a:rPr>
                        <a:t>, mini-gene reporter assay</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latin typeface="Franklin Gothic Medium"/>
                        </a:rPr>
                        <a:t>HTVC: RNA-sequencing and analysis</a:t>
                      </a:r>
                      <a:endParaRPr lang="en-US" sz="1200" b="0" i="0" u="none" strike="noStrike" noProof="0">
                        <a:latin typeface="Franklin Gothic Medium"/>
                      </a:endParaRPr>
                    </a:p>
                    <a:p>
                      <a:r>
                        <a:rPr lang="en-US" sz="1200" b="0">
                          <a:latin typeface="Franklin Gothic Medium"/>
                        </a:rPr>
                        <a:t>TCS: Human iPSC-derived cell production</a:t>
                      </a:r>
                    </a:p>
                    <a:p>
                      <a:r>
                        <a:rPr lang="en-US" sz="1200" b="0" i="0" u="none" strike="noStrike" noProof="0">
                          <a:latin typeface="Franklin Gothic Medium"/>
                        </a:rPr>
                        <a:t>TIVS: YAC128 mouse breeding, PK/PD study support</a:t>
                      </a:r>
                      <a:endParaRPr lang="en-US" sz="1200" b="0">
                        <a:latin typeface="Franklin Gothic Medium"/>
                      </a:endParaRPr>
                    </a:p>
                  </a:txBody>
                  <a:tcPr anchor="ctr"/>
                </a:tc>
                <a:tc>
                  <a:txBody>
                    <a:bodyPr/>
                    <a:lstStyle/>
                    <a:p>
                      <a:r>
                        <a:rPr lang="en-US" sz="1200">
                          <a:latin typeface="Franklin Gothic Medium"/>
                        </a:rPr>
                        <a:t>0.8</a:t>
                      </a:r>
                    </a:p>
                    <a:p>
                      <a:r>
                        <a:rPr lang="en-US" sz="1200">
                          <a:latin typeface="Franklin Gothic Medium"/>
                        </a:rPr>
                        <a:t>0.1</a:t>
                      </a:r>
                    </a:p>
                    <a:p>
                      <a:endParaRPr lang="en-US" sz="1200">
                        <a:latin typeface="Franklin Gothic Medium"/>
                      </a:endParaRPr>
                    </a:p>
                    <a:p>
                      <a:r>
                        <a:rPr lang="en-US" sz="1200">
                          <a:latin typeface="Franklin Gothic Medium"/>
                        </a:rPr>
                        <a:t>0.4</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0.1</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0.4</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0.1</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0.4</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0.1</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0.4</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0.1</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573BA"/>
                        </a:solidFill>
                        <a:effectLst/>
                        <a:uLnTx/>
                        <a:uFillTx/>
                        <a:latin typeface="Franklin Gothic Medium"/>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rgbClr val="FF0000"/>
                          </a:solidFill>
                          <a:latin typeface="Franklin Gothic Medium"/>
                        </a:rPr>
                        <a:t>0</a:t>
                      </a:r>
                      <a:endParaRPr lang="en-US" sz="1200">
                        <a:solidFill>
                          <a:srgbClr val="FF0000"/>
                        </a:solidFill>
                        <a:latin typeface="Franklin Gothic Medium" panose="020B0603020102020204" pitchFamily="34" charset="0"/>
                      </a:endParaRPr>
                    </a:p>
                  </a:txBody>
                  <a:tcPr anchor="ctr"/>
                </a:tc>
                <a:extLst>
                  <a:ext uri="{0D108BD9-81ED-4DB2-BD59-A6C34878D82A}">
                    <a16:rowId xmlns:a16="http://schemas.microsoft.com/office/drawing/2014/main" val="2181243734"/>
                  </a:ext>
                </a:extLst>
              </a:tr>
              <a:tr h="0">
                <a:tc>
                  <a:txBody>
                    <a:bodyPr/>
                    <a:lstStyle/>
                    <a:p>
                      <a:r>
                        <a:rPr lang="en-US" sz="1200" b="0">
                          <a:solidFill>
                            <a:schemeClr val="accent3"/>
                          </a:solidFill>
                          <a:latin typeface="Franklin Gothic Medium"/>
                        </a:rPr>
                        <a:t>Preclinical Safety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accent3"/>
                          </a:solidFill>
                          <a:latin typeface="Franklin Gothic Medium"/>
                        </a:rPr>
                        <a:t>Evaluate in vitro and in vivo tox</a:t>
                      </a:r>
                    </a:p>
                  </a:txBody>
                  <a:tcPr/>
                </a:tc>
                <a:tc>
                  <a:txBody>
                    <a:bodyPr/>
                    <a:lstStyle/>
                    <a:p>
                      <a:endParaRPr lang="en-US" sz="1200">
                        <a:latin typeface="Franklin Gothic Medium"/>
                      </a:endParaRPr>
                    </a:p>
                  </a:txBody>
                  <a:tcPr/>
                </a:tc>
                <a:tc>
                  <a:txBody>
                    <a:bodyPr/>
                    <a:lstStyle/>
                    <a:p>
                      <a:endParaRPr lang="en-US" sz="1200">
                        <a:latin typeface="Franklin Gothic Medium"/>
                      </a:endParaRPr>
                    </a:p>
                  </a:txBody>
                  <a:tcPr/>
                </a:tc>
                <a:tc>
                  <a:txBody>
                    <a:bodyPr/>
                    <a:lstStyle/>
                    <a:p>
                      <a:endParaRPr lang="en-US" sz="1200">
                        <a:latin typeface="Franklin Gothic Medium"/>
                      </a:endParaRPr>
                    </a:p>
                  </a:txBody>
                  <a:tcPr/>
                </a:tc>
                <a:tc>
                  <a:txBody>
                    <a:bodyPr/>
                    <a:lstStyle/>
                    <a:p>
                      <a:endParaRPr lang="en-US" sz="1200">
                        <a:latin typeface="Franklin Gothic Medium"/>
                      </a:endParaRPr>
                    </a:p>
                  </a:txBody>
                  <a:tcPr/>
                </a:tc>
                <a:tc>
                  <a:txBody>
                    <a:bodyPr/>
                    <a:lstStyle/>
                    <a:p>
                      <a:endParaRPr lang="en-US" sz="1200">
                        <a:latin typeface="Franklin Gothic Medium"/>
                      </a:endParaRPr>
                    </a:p>
                  </a:txBody>
                  <a:tcPr/>
                </a:tc>
                <a:tc>
                  <a:txBody>
                    <a:bodyPr/>
                    <a:lstStyle/>
                    <a:p>
                      <a:pPr algn="ctr"/>
                      <a:r>
                        <a:rPr lang="en-US" sz="1200">
                          <a:solidFill>
                            <a:srgbClr val="FF0000"/>
                          </a:solidFill>
                          <a:latin typeface="Franklin Gothic Medium"/>
                        </a:rPr>
                        <a:t>0</a:t>
                      </a:r>
                    </a:p>
                  </a:txBody>
                  <a:tcPr/>
                </a:tc>
                <a:extLst>
                  <a:ext uri="{0D108BD9-81ED-4DB2-BD59-A6C34878D82A}">
                    <a16:rowId xmlns:a16="http://schemas.microsoft.com/office/drawing/2014/main" val="4264281269"/>
                  </a:ext>
                </a:extLst>
              </a:tr>
              <a:tr h="0">
                <a:tc>
                  <a:txBody>
                    <a:bodyPr/>
                    <a:lstStyle/>
                    <a:p>
                      <a:r>
                        <a:rPr lang="en-US" sz="1200" b="0">
                          <a:solidFill>
                            <a:schemeClr val="accent3"/>
                          </a:solidFill>
                          <a:latin typeface="Franklin Gothic Medium"/>
                        </a:rPr>
                        <a:t>PMO</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solidFill>
                            <a:schemeClr val="accent3"/>
                          </a:solidFill>
                          <a:latin typeface="Franklin Gothic Medium"/>
                        </a:rPr>
                        <a:t>Program Management</a:t>
                      </a:r>
                    </a:p>
                  </a:txBody>
                  <a:tcPr/>
                </a:tc>
                <a:tc>
                  <a:txBody>
                    <a:bodyPr/>
                    <a:lstStyle/>
                    <a:p>
                      <a:endParaRPr lang="en-US" sz="1200">
                        <a:latin typeface="Franklin Gothic Medium"/>
                      </a:endParaRP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73BA"/>
                          </a:solidFill>
                          <a:effectLst/>
                          <a:uLnTx/>
                          <a:uFillTx/>
                          <a:latin typeface="Franklin Gothic Medium"/>
                          <a:ea typeface="+mn-ea"/>
                          <a:cs typeface="+mn-cs"/>
                        </a:rPr>
                        <a:t>0.25</a:t>
                      </a:r>
                    </a:p>
                  </a:txBody>
                  <a:tcPr/>
                </a:tc>
                <a:tc>
                  <a:txBody>
                    <a:bodyPr/>
                    <a:lstStyle/>
                    <a:p>
                      <a:pPr algn="ctr"/>
                      <a:endParaRPr lang="en-US" sz="1200">
                        <a:solidFill>
                          <a:srgbClr val="FF0000"/>
                        </a:solidFill>
                        <a:latin typeface="Franklin Gothic Medium"/>
                      </a:endParaRPr>
                    </a:p>
                  </a:txBody>
                  <a:tcPr/>
                </a:tc>
                <a:extLst>
                  <a:ext uri="{0D108BD9-81ED-4DB2-BD59-A6C34878D82A}">
                    <a16:rowId xmlns:a16="http://schemas.microsoft.com/office/drawing/2014/main" val="60140329"/>
                  </a:ext>
                </a:extLst>
              </a:tr>
              <a:tr h="0">
                <a:tc>
                  <a:txBody>
                    <a:bodyPr/>
                    <a:lstStyle/>
                    <a:p>
                      <a:r>
                        <a:rPr lang="en-US" sz="1200">
                          <a:latin typeface="Franklin Gothic Medium"/>
                        </a:rPr>
                        <a:t>Total</a:t>
                      </a:r>
                      <a:endParaRPr lang="en-US" sz="1200" b="1">
                        <a:latin typeface="Franklin Gothic Medium"/>
                      </a:endParaRPr>
                    </a:p>
                  </a:txBody>
                  <a:tcPr/>
                </a:tc>
                <a:tc>
                  <a:txBody>
                    <a:bodyPr/>
                    <a:lstStyle/>
                    <a:p>
                      <a:endParaRPr lang="en-US" sz="1200" b="1">
                        <a:latin typeface="Franklin Gothic Medium" panose="020B0603020102020204" pitchFamily="34" charset="0"/>
                      </a:endParaRPr>
                    </a:p>
                  </a:txBody>
                  <a:tcPr/>
                </a:tc>
                <a:tc>
                  <a:txBody>
                    <a:bodyPr/>
                    <a:lstStyle/>
                    <a:p>
                      <a:endParaRPr lang="en-US" sz="1200" b="0">
                        <a:highlight>
                          <a:srgbClr val="FFFF00"/>
                        </a:highlight>
                        <a:latin typeface="Franklin Gothic Medium"/>
                      </a:endParaRPr>
                    </a:p>
                  </a:txBody>
                  <a:tcPr/>
                </a:tc>
                <a:tc>
                  <a:txBody>
                    <a:bodyPr/>
                    <a:lstStyle/>
                    <a:p>
                      <a:endParaRPr lang="en-US" sz="1200" b="0">
                        <a:highlight>
                          <a:srgbClr val="FFFF00"/>
                        </a:highlight>
                        <a:latin typeface="Franklin Gothic Medium"/>
                      </a:endParaRPr>
                    </a:p>
                  </a:txBody>
                  <a:tcPr/>
                </a:tc>
                <a:tc>
                  <a:txBody>
                    <a:bodyPr/>
                    <a:lstStyle/>
                    <a:p>
                      <a:endParaRPr lang="en-US" sz="1200" b="0">
                        <a:highlight>
                          <a:srgbClr val="FFFF00"/>
                        </a:highlight>
                        <a:latin typeface="Franklin Gothic Medium"/>
                      </a:endParaRPr>
                    </a:p>
                  </a:txBody>
                  <a:tcPr/>
                </a:tc>
                <a:tc>
                  <a:txBody>
                    <a:bodyPr/>
                    <a:lstStyle/>
                    <a:p>
                      <a:endParaRPr lang="en-US" sz="1200" b="0">
                        <a:highlight>
                          <a:srgbClr val="FFFF00"/>
                        </a:highlight>
                        <a:latin typeface="Franklin Gothic Medium"/>
                      </a:endParaRPr>
                    </a:p>
                  </a:txBody>
                  <a:tcPr/>
                </a:tc>
                <a:tc>
                  <a:txBody>
                    <a:bodyPr/>
                    <a:lstStyle/>
                    <a:p>
                      <a:endParaRPr lang="en-US" sz="1200" b="0">
                        <a:highlight>
                          <a:srgbClr val="FFFF00"/>
                        </a:highlight>
                        <a:latin typeface="Franklin Gothic Medium" panose="020B0603020102020204" pitchFamily="34" charset="0"/>
                      </a:endParaRPr>
                    </a:p>
                  </a:txBody>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a:solidFill>
                            <a:srgbClr val="FF0000"/>
                          </a:solidFill>
                          <a:latin typeface="Franklin Gothic Medium"/>
                        </a:rPr>
                        <a:t>0</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7283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2090081" y="1510322"/>
            <a:ext cx="7955751" cy="2136128"/>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600"/>
              </a:spcBef>
              <a:buFont typeface="Arial" panose="020B0604020202020204" pitchFamily="34" charset="0"/>
              <a:buChar char="•"/>
            </a:pPr>
            <a:r>
              <a:rPr lang="en-US" sz="2000" b="1">
                <a:solidFill>
                  <a:schemeClr val="tx2"/>
                </a:solidFill>
              </a:rPr>
              <a:t>Repeat decisions requested: Stage gate &amp; resources</a:t>
            </a:r>
          </a:p>
          <a:p>
            <a:pPr marL="285750" indent="-285750">
              <a:spcBef>
                <a:spcPts val="600"/>
              </a:spcBef>
              <a:buFont typeface="Arial" panose="020B0604020202020204" pitchFamily="34" charset="0"/>
              <a:buChar char="•"/>
            </a:pPr>
            <a:r>
              <a:rPr lang="en-US" sz="2000" b="1">
                <a:solidFill>
                  <a:schemeClr val="tx2"/>
                </a:solidFill>
              </a:rPr>
              <a:t>Illustrate heatmap:  Highlight priority, portfolio fit, and key program opportunities &amp; challenges</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898634"/>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Decisions Requested</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3937864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898634"/>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HTT Small Molecule Splice Modulator Team Members</a:t>
            </a:r>
            <a:endParaRPr lang="en-US" i="1">
              <a:solidFill>
                <a:schemeClr val="bg1"/>
              </a:solidFill>
              <a:latin typeface="Arial Narrow" panose="020B0606020202030204" pitchFamily="34" charset="0"/>
            </a:endParaRPr>
          </a:p>
        </p:txBody>
      </p:sp>
      <p:sp>
        <p:nvSpPr>
          <p:cNvPr id="6" name="TextBox 5">
            <a:extLst>
              <a:ext uri="{FF2B5EF4-FFF2-40B4-BE49-F238E27FC236}">
                <a16:creationId xmlns:a16="http://schemas.microsoft.com/office/drawing/2014/main" id="{FE6225E1-3C9A-5B4A-A04D-CB2E80C1223C}"/>
              </a:ext>
            </a:extLst>
          </p:cNvPr>
          <p:cNvSpPr txBox="1"/>
          <p:nvPr/>
        </p:nvSpPr>
        <p:spPr>
          <a:xfrm>
            <a:off x="1953806" y="5623236"/>
            <a:ext cx="8284383" cy="954107"/>
          </a:xfrm>
          <a:prstGeom prst="rect">
            <a:avLst/>
          </a:prstGeom>
          <a:noFill/>
        </p:spPr>
        <p:txBody>
          <a:bodyPr wrap="none" rtlCol="0">
            <a:spAutoFit/>
          </a:bodyPr>
          <a:lstStyle/>
          <a:p>
            <a:pPr algn="ctr"/>
            <a:r>
              <a:rPr lang="en-US" sz="1400" b="1"/>
              <a:t>Other internal contributors: </a:t>
            </a:r>
            <a:r>
              <a:rPr lang="en-US" sz="1400"/>
              <a:t>RNA splice modulator working group led by Eric Stefan &amp; James Harvey</a:t>
            </a:r>
          </a:p>
          <a:p>
            <a:pPr algn="ctr"/>
            <a:endParaRPr lang="en-US" sz="1400"/>
          </a:p>
          <a:p>
            <a:pPr algn="ctr"/>
            <a:r>
              <a:rPr lang="en-US" sz="1400" b="1"/>
              <a:t>External contributors: </a:t>
            </a:r>
            <a:r>
              <a:rPr lang="en-US" sz="1400"/>
              <a:t>Marta Stebbeds (CRL Discovery UK) </a:t>
            </a:r>
          </a:p>
          <a:p>
            <a:pPr algn="ctr"/>
            <a:r>
              <a:rPr lang="en-US" sz="1400"/>
              <a:t>   </a:t>
            </a:r>
          </a:p>
        </p:txBody>
      </p:sp>
      <p:graphicFrame>
        <p:nvGraphicFramePr>
          <p:cNvPr id="8" name="Table 7">
            <a:extLst>
              <a:ext uri="{FF2B5EF4-FFF2-40B4-BE49-F238E27FC236}">
                <a16:creationId xmlns:a16="http://schemas.microsoft.com/office/drawing/2014/main" id="{4B8C8178-411C-A948-A3FE-5EBBDCDBD66E}"/>
              </a:ext>
            </a:extLst>
          </p:cNvPr>
          <p:cNvGraphicFramePr>
            <a:graphicFrameLocks noGrp="1"/>
          </p:cNvGraphicFramePr>
          <p:nvPr>
            <p:extLst>
              <p:ext uri="{D42A27DB-BD31-4B8C-83A1-F6EECF244321}">
                <p14:modId xmlns:p14="http://schemas.microsoft.com/office/powerpoint/2010/main" val="502873030"/>
              </p:ext>
            </p:extLst>
          </p:nvPr>
        </p:nvGraphicFramePr>
        <p:xfrm>
          <a:off x="1593749" y="1147932"/>
          <a:ext cx="9004497" cy="4226005"/>
        </p:xfrm>
        <a:graphic>
          <a:graphicData uri="http://schemas.openxmlformats.org/drawingml/2006/table">
            <a:tbl>
              <a:tblPr firstRow="1" bandRow="1"/>
              <a:tblGrid>
                <a:gridCol w="3001499">
                  <a:extLst>
                    <a:ext uri="{9D8B030D-6E8A-4147-A177-3AD203B41FA5}">
                      <a16:colId xmlns:a16="http://schemas.microsoft.com/office/drawing/2014/main" val="780851071"/>
                    </a:ext>
                  </a:extLst>
                </a:gridCol>
                <a:gridCol w="3001499">
                  <a:extLst>
                    <a:ext uri="{9D8B030D-6E8A-4147-A177-3AD203B41FA5}">
                      <a16:colId xmlns:a16="http://schemas.microsoft.com/office/drawing/2014/main" val="2352575960"/>
                    </a:ext>
                  </a:extLst>
                </a:gridCol>
                <a:gridCol w="3001499">
                  <a:extLst>
                    <a:ext uri="{9D8B030D-6E8A-4147-A177-3AD203B41FA5}">
                      <a16:colId xmlns:a16="http://schemas.microsoft.com/office/drawing/2014/main" val="2246586483"/>
                    </a:ext>
                  </a:extLst>
                </a:gridCol>
              </a:tblGrid>
              <a:tr h="273137">
                <a:tc>
                  <a:txBody>
                    <a:bodyPr/>
                    <a:lstStyle/>
                    <a:p>
                      <a:pPr algn="ctr" fontAlgn="ctr"/>
                      <a:r>
                        <a:rPr lang="en-US" sz="1400" b="1" i="0" u="none" strike="noStrike">
                          <a:solidFill>
                            <a:srgbClr val="000000"/>
                          </a:solidFill>
                          <a:effectLst/>
                          <a:latin typeface="Calibri"/>
                        </a:rPr>
                        <a:t>Function</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alibri"/>
                        </a:rPr>
                        <a:t>Core</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alibri"/>
                        </a:rPr>
                        <a:t>Extended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610421"/>
                  </a:ext>
                </a:extLst>
              </a:tr>
              <a:tr h="273137">
                <a:tc>
                  <a:txBody>
                    <a:bodyPr/>
                    <a:lstStyle/>
                    <a:p>
                      <a:pPr algn="ctr" fontAlgn="ctr"/>
                      <a:r>
                        <a:rPr lang="en-US" sz="1400" b="0" i="0" u="none" strike="noStrike">
                          <a:solidFill>
                            <a:srgbClr val="000000"/>
                          </a:solidFill>
                          <a:effectLst/>
                          <a:latin typeface="Calibri"/>
                        </a:rPr>
                        <a:t>RDPL</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Catherine Nezich</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9458520"/>
                  </a:ext>
                </a:extLst>
              </a:tr>
              <a:tr h="273137">
                <a:tc>
                  <a:txBody>
                    <a:bodyPr/>
                    <a:lstStyle/>
                    <a:p>
                      <a:pPr algn="ctr" fontAlgn="ctr"/>
                      <a:r>
                        <a:rPr lang="en-US" sz="1400" b="0" i="0" u="none" strike="noStrike">
                          <a:solidFill>
                            <a:srgbClr val="000000"/>
                          </a:solidFill>
                          <a:effectLst/>
                          <a:latin typeface="Calibri"/>
                        </a:rPr>
                        <a:t>Disease Area Biology/RU, RED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189"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alibri"/>
                        </a:rPr>
                        <a:t>Andreas Weihofen</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04981"/>
                  </a:ext>
                </a:extLst>
              </a:tr>
              <a:tr h="273137">
                <a:tc>
                  <a:txBody>
                    <a:bodyPr/>
                    <a:lstStyle/>
                    <a:p>
                      <a:pPr algn="ctr" fontAlgn="ctr"/>
                      <a:r>
                        <a:rPr lang="en-US" sz="1400" b="0" i="0" u="none" strike="noStrike">
                          <a:solidFill>
                            <a:srgbClr val="000000"/>
                          </a:solidFill>
                          <a:effectLst/>
                          <a:latin typeface="Calibri"/>
                        </a:rPr>
                        <a:t>In vitro Pharmacology/BTMS</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609570"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alibri"/>
                        </a:rPr>
                        <a:t>Joe Santoro</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795105"/>
                  </a:ext>
                </a:extLst>
              </a:tr>
              <a:tr h="273137">
                <a:tc>
                  <a:txBody>
                    <a:bodyPr/>
                    <a:lstStyle/>
                    <a:p>
                      <a:pPr algn="ctr" fontAlgn="ctr"/>
                      <a:r>
                        <a:rPr lang="en-US" sz="1400" b="0" i="0" u="none" strike="noStrike">
                          <a:solidFill>
                            <a:srgbClr val="000000"/>
                          </a:solidFill>
                          <a:effectLst/>
                          <a:latin typeface="Calibri"/>
                        </a:rPr>
                        <a:t>In vivo Pharmacology/RU or COE, RED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189" rtl="0" eaLnBrk="1" fontAlgn="ctr"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alibri"/>
                        </a:rPr>
                        <a:t>Moore Arnold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Rachelle Driscoll</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781243"/>
                  </a:ext>
                </a:extLst>
              </a:tr>
              <a:tr h="273137">
                <a:tc>
                  <a:txBody>
                    <a:bodyPr/>
                    <a:lstStyle/>
                    <a:p>
                      <a:pPr algn="ctr" fontAlgn="ctr"/>
                      <a:r>
                        <a:rPr lang="es-ES" sz="1400" b="0" i="0" u="none" strike="noStrike" err="1">
                          <a:solidFill>
                            <a:srgbClr val="000000"/>
                          </a:solidFill>
                          <a:effectLst/>
                          <a:latin typeface="Calibri"/>
                        </a:rPr>
                        <a:t>Clinical</a:t>
                      </a:r>
                      <a:r>
                        <a:rPr lang="es-ES" sz="1400" b="0" i="0" u="none" strike="noStrike">
                          <a:solidFill>
                            <a:srgbClr val="000000"/>
                          </a:solidFill>
                          <a:effectLst/>
                          <a:latin typeface="Calibri"/>
                        </a:rPr>
                        <a:t> Medical Director/RU, RED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s-E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s-ES" sz="1400" b="0" i="0" u="none" strike="noStrike" err="1">
                          <a:solidFill>
                            <a:srgbClr val="000000"/>
                          </a:solidFill>
                          <a:effectLst/>
                          <a:latin typeface="Calibri"/>
                        </a:rPr>
                        <a:t>Rosalind</a:t>
                      </a:r>
                      <a:r>
                        <a:rPr lang="es-ES" sz="1400" b="0" i="0" u="none" strike="noStrike">
                          <a:solidFill>
                            <a:srgbClr val="000000"/>
                          </a:solidFill>
                          <a:effectLst/>
                          <a:latin typeface="Calibri"/>
                        </a:rPr>
                        <a:t> </a:t>
                      </a:r>
                      <a:r>
                        <a:rPr lang="es-ES" sz="1400" b="0" i="0" u="none" strike="noStrike" err="1">
                          <a:solidFill>
                            <a:srgbClr val="000000"/>
                          </a:solidFill>
                          <a:effectLst/>
                          <a:latin typeface="Calibri"/>
                        </a:rPr>
                        <a:t>Chuang</a:t>
                      </a:r>
                      <a:endParaRPr lang="es-E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2334833"/>
                  </a:ext>
                </a:extLst>
              </a:tr>
              <a:tr h="273137">
                <a:tc>
                  <a:txBody>
                    <a:bodyPr/>
                    <a:lstStyle/>
                    <a:p>
                      <a:pPr algn="ctr" fontAlgn="ctr"/>
                      <a:r>
                        <a:rPr lang="en-US" sz="1400" b="0" i="0" u="none" strike="noStrike">
                          <a:solidFill>
                            <a:srgbClr val="000000"/>
                          </a:solidFill>
                          <a:effectLst/>
                          <a:latin typeface="Calibri"/>
                        </a:rPr>
                        <a:t>Translational Biology/COE, RED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Jessica Hurt / Joon Lee</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Viraj Shah, Sandi Engle</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4078796"/>
                  </a:ext>
                </a:extLst>
              </a:tr>
              <a:tr h="273137">
                <a:tc>
                  <a:txBody>
                    <a:bodyPr/>
                    <a:lstStyle/>
                    <a:p>
                      <a:pPr algn="ctr" fontAlgn="ctr"/>
                      <a:r>
                        <a:rPr lang="en-US" sz="1400" b="0" i="0" u="none" strike="noStrike">
                          <a:solidFill>
                            <a:srgbClr val="000000"/>
                          </a:solidFill>
                          <a:effectLst/>
                          <a:latin typeface="Calibri"/>
                        </a:rPr>
                        <a:t>Biomarkers/COE, RED</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Amanda Edwards</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0240033"/>
                  </a:ext>
                </a:extLst>
              </a:tr>
              <a:tr h="445601">
                <a:tc>
                  <a:txBody>
                    <a:bodyPr/>
                    <a:lstStyle/>
                    <a:p>
                      <a:pPr algn="ctr" fontAlgn="ctr"/>
                      <a:r>
                        <a:rPr lang="en-US" sz="1400" b="0" i="0" u="none" strike="noStrike">
                          <a:solidFill>
                            <a:srgbClr val="000000"/>
                          </a:solidFill>
                          <a:effectLst/>
                          <a:latin typeface="Calibri"/>
                        </a:rPr>
                        <a:t>Chemistry/BTMS</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Magnus Pfaffenbach</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Philippe Bolduc, Daniel Smith</a:t>
                      </a:r>
                    </a:p>
                    <a:p>
                      <a:pPr algn="ctr" fontAlgn="ctr"/>
                      <a:r>
                        <a:rPr lang="en-US" sz="1400" b="0" i="0" u="none" strike="noStrike">
                          <a:solidFill>
                            <a:srgbClr val="000000"/>
                          </a:solidFill>
                          <a:effectLst/>
                          <a:latin typeface="Calibri"/>
                        </a:rPr>
                        <a:t>Chaofan Xu, Emily Peterson</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1978345"/>
                  </a:ext>
                </a:extLst>
              </a:tr>
              <a:tr h="289650">
                <a:tc>
                  <a:txBody>
                    <a:bodyPr/>
                    <a:lstStyle/>
                    <a:p>
                      <a:pPr algn="ctr" fontAlgn="ctr"/>
                      <a:r>
                        <a:rPr lang="en-US" sz="1400" b="0" i="0" u="none" strike="noStrike">
                          <a:solidFill>
                            <a:srgbClr val="000000"/>
                          </a:solidFill>
                          <a:effectLst/>
                          <a:latin typeface="Calibri"/>
                        </a:rPr>
                        <a:t>Physical Biochemistry/BTMS</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Linlong Xue, Rajesh Kumar</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245965"/>
                  </a:ext>
                </a:extLst>
              </a:tr>
              <a:tr h="379692">
                <a:tc>
                  <a:txBody>
                    <a:bodyPr/>
                    <a:lstStyle/>
                    <a:p>
                      <a:pPr algn="ctr" fontAlgn="ctr"/>
                      <a:r>
                        <a:rPr lang="en-US" sz="1400" b="0" i="0" u="none" strike="noStrike">
                          <a:solidFill>
                            <a:srgbClr val="000000"/>
                          </a:solidFill>
                          <a:effectLst/>
                          <a:latin typeface="Calibri"/>
                        </a:rPr>
                        <a:t>Preclinical Safety/GSRS</a:t>
                      </a:r>
                      <a:endParaRPr lang="en-US" sz="3600">
                        <a:solidFill>
                          <a:srgbClr val="000000"/>
                        </a:solidFill>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a:solidFill>
                          <a:srgbClr val="000000"/>
                        </a:solidFill>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a:solidFill>
                            <a:srgbClr val="000000"/>
                          </a:solidFill>
                          <a:latin typeface="Calibri" panose="020F0502020204030204" pitchFamily="34" charset="0"/>
                          <a:cs typeface="Calibri" panose="020F0502020204030204" pitchFamily="34" charset="0"/>
                        </a:rPr>
                        <a:t>Colin Choi</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9090523"/>
                  </a:ext>
                </a:extLst>
              </a:tr>
              <a:tr h="379692">
                <a:tc>
                  <a:txBody>
                    <a:bodyPr/>
                    <a:lstStyle/>
                    <a:p>
                      <a:pPr algn="ctr" fontAlgn="ctr"/>
                      <a:r>
                        <a:rPr lang="en-US" sz="1400">
                          <a:solidFill>
                            <a:srgbClr val="000000"/>
                          </a:solidFill>
                          <a:latin typeface="Calibri" panose="020F0502020204030204" pitchFamily="34" charset="0"/>
                          <a:cs typeface="Calibri" panose="020F0502020204030204" pitchFamily="34" charset="0"/>
                        </a:rPr>
                        <a:t>Formulation</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a:solidFill>
                          <a:srgbClr val="000000"/>
                        </a:solidFill>
                        <a:latin typeface="Calibri" panose="020F0502020204030204" pitchFamily="34" charset="0"/>
                        <a:cs typeface="Calibri" panose="020F0502020204030204" pitchFamily="34" charset="0"/>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a:solidFill>
                            <a:srgbClr val="000000"/>
                          </a:solidFill>
                          <a:latin typeface="Calibri" panose="020F0502020204030204" pitchFamily="34" charset="0"/>
                          <a:cs typeface="Calibri" panose="020F0502020204030204" pitchFamily="34" charset="0"/>
                        </a:rPr>
                        <a:t>Chengxiang Liu</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6463801"/>
                  </a:ext>
                </a:extLst>
              </a:tr>
              <a:tr h="273137">
                <a:tc>
                  <a:txBody>
                    <a:bodyPr/>
                    <a:lstStyle/>
                    <a:p>
                      <a:pPr algn="ctr" fontAlgn="ctr"/>
                      <a:r>
                        <a:rPr lang="en-US" sz="1400" b="0" i="0" u="none" strike="noStrike">
                          <a:solidFill>
                            <a:srgbClr val="000000"/>
                          </a:solidFill>
                          <a:effectLst/>
                          <a:latin typeface="Calibri"/>
                        </a:rPr>
                        <a:t>DMPK/BTMS</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Mukesh Lulla</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6949127"/>
                  </a:ext>
                </a:extLst>
              </a:tr>
              <a:tr h="273137">
                <a:tc>
                  <a:txBody>
                    <a:bodyPr/>
                    <a:lstStyle/>
                    <a:p>
                      <a:pPr algn="ctr" fontAlgn="ctr"/>
                      <a:r>
                        <a:rPr lang="en-US" sz="1400" b="0" i="0" u="none" strike="noStrike">
                          <a:solidFill>
                            <a:srgbClr val="000000"/>
                          </a:solidFill>
                          <a:effectLst/>
                          <a:latin typeface="Calibri"/>
                        </a:rPr>
                        <a:t>EEPC/Commercial</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a:solidFill>
                          <a:srgbClr val="000000"/>
                        </a:solidFill>
                        <a:effectLst/>
                        <a:latin typeface="Calibri"/>
                      </a:endParaRP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Mayank </a:t>
                      </a:r>
                      <a:r>
                        <a:rPr lang="en-US" sz="1400" b="0" i="0" u="none" strike="noStrike" err="1">
                          <a:solidFill>
                            <a:srgbClr val="000000"/>
                          </a:solidFill>
                          <a:effectLst/>
                          <a:latin typeface="Calibri"/>
                        </a:rPr>
                        <a:t>Saksensa</a:t>
                      </a:r>
                      <a:r>
                        <a:rPr lang="en-US" sz="1400" b="0" i="0" u="none" strike="noStrike">
                          <a:solidFill>
                            <a:srgbClr val="000000"/>
                          </a:solidFill>
                          <a:effectLst/>
                          <a:latin typeface="Calibri"/>
                        </a:rPr>
                        <a:t> / Collette Laflamme</a:t>
                      </a:r>
                    </a:p>
                  </a:txBody>
                  <a:tcPr marL="6519" marR="6519" marT="651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192606"/>
                  </a:ext>
                </a:extLst>
              </a:tr>
            </a:tbl>
          </a:graphicData>
        </a:graphic>
      </p:graphicFrame>
    </p:spTree>
    <p:extLst>
      <p:ext uri="{BB962C8B-B14F-4D97-AF65-F5344CB8AC3E}">
        <p14:creationId xmlns:p14="http://schemas.microsoft.com/office/powerpoint/2010/main" val="3410599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cument">
            <a:extLst>
              <a:ext uri="{FF2B5EF4-FFF2-40B4-BE49-F238E27FC236}">
                <a16:creationId xmlns:a16="http://schemas.microsoft.com/office/drawing/2014/main" id="{640AE296-4AF9-4931-B037-B651C1677B9A}"/>
              </a:ext>
            </a:extLst>
          </p:cNvPr>
          <p:cNvSpPr>
            <a:spLocks noEditPoints="1" noChangeArrowheads="1"/>
          </p:cNvSpPr>
          <p:nvPr/>
        </p:nvSpPr>
        <p:spPr bwMode="auto">
          <a:xfrm>
            <a:off x="2090081" y="1510322"/>
            <a:ext cx="7955751" cy="2136128"/>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spcBef>
                <a:spcPts val="600"/>
              </a:spcBef>
              <a:buFont typeface="Arial" panose="020B0604020202020204" pitchFamily="34" charset="0"/>
              <a:buChar char="•"/>
            </a:pPr>
            <a:r>
              <a:rPr lang="en-US" sz="2000">
                <a:solidFill>
                  <a:schemeClr val="tx2"/>
                </a:solidFill>
              </a:rPr>
              <a:t>Utilize backup slides to go more in depth on any topics</a:t>
            </a:r>
          </a:p>
          <a:p>
            <a:pPr marL="285750" indent="-285750">
              <a:spcBef>
                <a:spcPts val="600"/>
              </a:spcBef>
              <a:buFont typeface="Arial" panose="020B0604020202020204" pitchFamily="34" charset="0"/>
              <a:buChar char="•"/>
            </a:pPr>
            <a:r>
              <a:rPr lang="en-US" sz="2000">
                <a:solidFill>
                  <a:schemeClr val="tx2"/>
                </a:solidFill>
              </a:rPr>
              <a:t>Ideally backup slides should be organized with hyperlinks</a:t>
            </a:r>
          </a:p>
        </p:txBody>
      </p:sp>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1039906"/>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Backup Slides</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2717786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397EF0-C208-4D59-A8D4-AEA880C0DB43}"/>
              </a:ext>
            </a:extLst>
          </p:cNvPr>
          <p:cNvSpPr txBox="1">
            <a:spLocks/>
          </p:cNvSpPr>
          <p:nvPr/>
        </p:nvSpPr>
        <p:spPr>
          <a:xfrm>
            <a:off x="0" y="19336"/>
            <a:ext cx="10415837" cy="447912"/>
          </a:xfrm>
          <a:prstGeom prst="rect">
            <a:avLst/>
          </a:prstGeom>
          <a:solidFill>
            <a:srgbClr val="416B7D"/>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1219170" rtl="0" eaLnBrk="1" fontAlgn="auto" latinLnBrk="0" hangingPunct="1">
              <a:lnSpc>
                <a:spcPct val="90000"/>
              </a:lnSpc>
              <a:spcBef>
                <a:spcPct val="0"/>
              </a:spcBef>
              <a:spcAft>
                <a:spcPts val="0"/>
              </a:spcAft>
              <a:buClrTx/>
              <a:buSzTx/>
              <a:buFontTx/>
              <a:buNone/>
              <a:tabLst/>
              <a:defRPr/>
            </a:pPr>
            <a:r>
              <a:rPr kumimoji="0" lang="en-US" sz="2667" b="1" i="0" u="none" strike="noStrike" kern="1200" cap="none" spc="0" normalizeH="0" baseline="0" noProof="0">
                <a:ln>
                  <a:noFill/>
                </a:ln>
                <a:solidFill>
                  <a:srgbClr val="FFFFFF"/>
                </a:solidFill>
                <a:effectLst/>
                <a:uLnTx/>
                <a:uFillTx/>
                <a:latin typeface="Arial"/>
                <a:ea typeface="+mj-ea"/>
                <a:cs typeface="+mj-cs"/>
              </a:rPr>
              <a:t>HTT SM Splice Modulator Target Candidate Profile</a:t>
            </a:r>
          </a:p>
        </p:txBody>
      </p:sp>
      <p:graphicFrame>
        <p:nvGraphicFramePr>
          <p:cNvPr id="25" name="Table 24">
            <a:extLst>
              <a:ext uri="{FF2B5EF4-FFF2-40B4-BE49-F238E27FC236}">
                <a16:creationId xmlns:a16="http://schemas.microsoft.com/office/drawing/2014/main" id="{1E7730A2-BCE7-4D2E-8D08-389757F478EA}"/>
              </a:ext>
            </a:extLst>
          </p:cNvPr>
          <p:cNvGraphicFramePr>
            <a:graphicFrameLocks noGrp="1"/>
          </p:cNvGraphicFramePr>
          <p:nvPr>
            <p:extLst>
              <p:ext uri="{D42A27DB-BD31-4B8C-83A1-F6EECF244321}">
                <p14:modId xmlns:p14="http://schemas.microsoft.com/office/powerpoint/2010/main" val="3170134183"/>
              </p:ext>
            </p:extLst>
          </p:nvPr>
        </p:nvGraphicFramePr>
        <p:xfrm>
          <a:off x="0" y="479808"/>
          <a:ext cx="10415831" cy="6157724"/>
        </p:xfrm>
        <a:graphic>
          <a:graphicData uri="http://schemas.openxmlformats.org/drawingml/2006/table">
            <a:tbl>
              <a:tblPr/>
              <a:tblGrid>
                <a:gridCol w="675163">
                  <a:extLst>
                    <a:ext uri="{9D8B030D-6E8A-4147-A177-3AD203B41FA5}">
                      <a16:colId xmlns:a16="http://schemas.microsoft.com/office/drawing/2014/main" val="20000"/>
                    </a:ext>
                  </a:extLst>
                </a:gridCol>
                <a:gridCol w="640660">
                  <a:extLst>
                    <a:ext uri="{9D8B030D-6E8A-4147-A177-3AD203B41FA5}">
                      <a16:colId xmlns:a16="http://schemas.microsoft.com/office/drawing/2014/main" val="20001"/>
                    </a:ext>
                  </a:extLst>
                </a:gridCol>
                <a:gridCol w="1824191">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371600">
                  <a:extLst>
                    <a:ext uri="{9D8B030D-6E8A-4147-A177-3AD203B41FA5}">
                      <a16:colId xmlns:a16="http://schemas.microsoft.com/office/drawing/2014/main" val="2092826931"/>
                    </a:ext>
                  </a:extLst>
                </a:gridCol>
                <a:gridCol w="1276708">
                  <a:extLst>
                    <a:ext uri="{9D8B030D-6E8A-4147-A177-3AD203B41FA5}">
                      <a16:colId xmlns:a16="http://schemas.microsoft.com/office/drawing/2014/main" val="198792687"/>
                    </a:ext>
                  </a:extLst>
                </a:gridCol>
                <a:gridCol w="1342571">
                  <a:extLst>
                    <a:ext uri="{9D8B030D-6E8A-4147-A177-3AD203B41FA5}">
                      <a16:colId xmlns:a16="http://schemas.microsoft.com/office/drawing/2014/main" val="20006"/>
                    </a:ext>
                  </a:extLst>
                </a:gridCol>
                <a:gridCol w="1115211">
                  <a:extLst>
                    <a:ext uri="{9D8B030D-6E8A-4147-A177-3AD203B41FA5}">
                      <a16:colId xmlns:a16="http://schemas.microsoft.com/office/drawing/2014/main" val="3853392996"/>
                    </a:ext>
                  </a:extLst>
                </a:gridCol>
                <a:gridCol w="1255327">
                  <a:extLst>
                    <a:ext uri="{9D8B030D-6E8A-4147-A177-3AD203B41FA5}">
                      <a16:colId xmlns:a16="http://schemas.microsoft.com/office/drawing/2014/main" val="3965289990"/>
                    </a:ext>
                  </a:extLst>
                </a:gridCol>
              </a:tblGrid>
              <a:tr h="379120">
                <a:tc gridSpan="2">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1">
                          <a:effectLst/>
                          <a:latin typeface="Calibri"/>
                          <a:ea typeface="Times New Roman"/>
                          <a:cs typeface="Calibri"/>
                        </a:rPr>
                        <a:t>Category</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1">
                          <a:effectLst/>
                          <a:latin typeface="Calibri"/>
                          <a:ea typeface="Times New Roman"/>
                          <a:cs typeface="Calibri"/>
                        </a:rPr>
                        <a:t>Specific Measure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1" i="1">
                          <a:effectLst/>
                          <a:latin typeface="Calibri"/>
                          <a:ea typeface="Times New Roman"/>
                          <a:cs typeface="Calibri"/>
                        </a:rPr>
                        <a:t>Preferred Criteria</a:t>
                      </a:r>
                      <a:endParaRPr lang="en-US" sz="1000" b="1">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algn="ctr">
                        <a:spcBef>
                          <a:spcPts val="0"/>
                        </a:spcBef>
                        <a:spcAft>
                          <a:spcPts val="0"/>
                        </a:spcAft>
                      </a:pPr>
                      <a:r>
                        <a:rPr lang="en-US" sz="1000" b="1">
                          <a:effectLst/>
                          <a:latin typeface="Calibri"/>
                          <a:ea typeface="Times New Roman"/>
                          <a:cs typeface="Calibri"/>
                        </a:rPr>
                        <a:t>BIO-1755497</a:t>
                      </a:r>
                    </a:p>
                    <a:p>
                      <a:pPr marL="0" marR="0" algn="ctr">
                        <a:spcBef>
                          <a:spcPts val="0"/>
                        </a:spcBef>
                        <a:spcAft>
                          <a:spcPts val="0"/>
                        </a:spcAft>
                      </a:pPr>
                      <a:r>
                        <a:rPr lang="en-US" sz="1000" b="1">
                          <a:effectLst/>
                          <a:latin typeface="Calibri"/>
                          <a:ea typeface="Times New Roman"/>
                          <a:cs typeface="Calibri"/>
                        </a:rPr>
                        <a:t>(</a:t>
                      </a:r>
                      <a:r>
                        <a:rPr lang="en-US" sz="1000" b="1" err="1">
                          <a:effectLst/>
                          <a:latin typeface="Calibri"/>
                          <a:ea typeface="Times New Roman"/>
                          <a:cs typeface="Calibri"/>
                        </a:rPr>
                        <a:t>Branaplam</a:t>
                      </a:r>
                      <a:r>
                        <a:rPr lang="en-US" sz="1000" b="1">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CBE7F3"/>
                    </a:solidFill>
                  </a:tcPr>
                </a:tc>
                <a:tc>
                  <a:txBody>
                    <a:bodyPr/>
                    <a:lstStyle/>
                    <a:p>
                      <a:pPr marL="0" marR="0" algn="ctr">
                        <a:spcBef>
                          <a:spcPts val="0"/>
                        </a:spcBef>
                        <a:spcAft>
                          <a:spcPts val="0"/>
                        </a:spcAft>
                      </a:pPr>
                      <a:r>
                        <a:rPr lang="en-US" sz="1000" b="1">
                          <a:effectLst/>
                          <a:latin typeface="Calibri"/>
                          <a:ea typeface="Times New Roman"/>
                          <a:cs typeface="Calibri"/>
                        </a:rPr>
                        <a:t>BIO-2006152</a:t>
                      </a:r>
                    </a:p>
                    <a:p>
                      <a:pPr marL="0" marR="0" algn="ctr">
                        <a:spcBef>
                          <a:spcPts val="0"/>
                        </a:spcBef>
                        <a:spcAft>
                          <a:spcPts val="0"/>
                        </a:spcAft>
                      </a:pPr>
                      <a:r>
                        <a:rPr lang="en-US" sz="1000" b="1">
                          <a:effectLst/>
                          <a:latin typeface="Calibri"/>
                          <a:ea typeface="Times New Roman"/>
                          <a:cs typeface="Calibri"/>
                        </a:rPr>
                        <a:t>(PTC518 guess)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1">
                          <a:effectLst/>
                          <a:latin typeface="Calibri"/>
                          <a:ea typeface="Times New Roman"/>
                          <a:cs typeface="Calibri"/>
                        </a:rPr>
                        <a:t>BIO-2184741</a:t>
                      </a:r>
                      <a:endParaRPr lang="en-US" sz="1000" b="1">
                        <a:effectLst/>
                        <a:latin typeface="Calibri" panose="020F0502020204030204" pitchFamily="34" charset="0"/>
                        <a:ea typeface="Times New Roman"/>
                        <a:cs typeface="Calibri" panose="020F0502020204030204" pitchFamily="34" charset="0"/>
                      </a:endParaRPr>
                    </a:p>
                    <a:p>
                      <a:pPr marL="0" marR="0" lvl="0" algn="ctr">
                        <a:spcBef>
                          <a:spcPts val="0"/>
                        </a:spcBef>
                        <a:spcAft>
                          <a:spcPts val="0"/>
                        </a:spcAft>
                        <a:buNone/>
                      </a:pPr>
                      <a:r>
                        <a:rPr lang="en-US" sz="1000" b="1">
                          <a:effectLst/>
                          <a:latin typeface="Calibri"/>
                          <a:ea typeface="Times New Roman"/>
                          <a:cs typeface="Calibri"/>
                        </a:rPr>
                        <a:t>(Remix lead)</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64A2">
                        <a:lumMod val="20000"/>
                        <a:lumOff val="80000"/>
                      </a:srgbClr>
                    </a:solidFill>
                  </a:tcPr>
                </a:tc>
                <a:tc>
                  <a:txBody>
                    <a:bodyPr/>
                    <a:lstStyle/>
                    <a:p>
                      <a:pPr marL="0" marR="0" algn="ctr">
                        <a:spcBef>
                          <a:spcPts val="0"/>
                        </a:spcBef>
                        <a:spcAft>
                          <a:spcPts val="0"/>
                        </a:spcAft>
                      </a:pPr>
                      <a:endParaRPr lang="en-US" sz="1000" b="1">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DDD9C3"/>
                    </a:solidFill>
                  </a:tcPr>
                </a:tc>
                <a:tc>
                  <a:txBody>
                    <a:bodyPr/>
                    <a:lstStyle/>
                    <a:p>
                      <a:pPr marL="0" marR="0" algn="ctr">
                        <a:spcBef>
                          <a:spcPts val="0"/>
                        </a:spcBef>
                        <a:spcAft>
                          <a:spcPts val="0"/>
                        </a:spcAft>
                      </a:pPr>
                      <a:endParaRPr lang="en-US" sz="1000" b="1">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6D4FF"/>
                    </a:solidFill>
                  </a:tcPr>
                </a:tc>
                <a:extLst>
                  <a:ext uri="{0D108BD9-81ED-4DB2-BD59-A6C34878D82A}">
                    <a16:rowId xmlns:a16="http://schemas.microsoft.com/office/drawing/2014/main" val="10000"/>
                  </a:ext>
                </a:extLst>
              </a:tr>
              <a:tr h="192225">
                <a:tc gridSpan="2">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Potency</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Protein / RNA lowering IC50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baseline="0">
                          <a:solidFill>
                            <a:srgbClr val="000000"/>
                          </a:solidFill>
                          <a:effectLst/>
                          <a:latin typeface="Calibri"/>
                          <a:ea typeface="Times New Roman"/>
                          <a:cs typeface="Calibri"/>
                        </a:rPr>
                        <a:t>&lt;25 </a:t>
                      </a:r>
                      <a:r>
                        <a:rPr lang="en-US" sz="1000" b="0" baseline="0" err="1">
                          <a:solidFill>
                            <a:srgbClr val="000000"/>
                          </a:solidFill>
                          <a:effectLst/>
                          <a:latin typeface="Calibri"/>
                          <a:ea typeface="Times New Roman"/>
                          <a:cs typeface="Calibri"/>
                        </a:rPr>
                        <a:t>nM</a:t>
                      </a:r>
                      <a:endParaRPr lang="en-US" sz="1000" b="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12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 4.8 </a:t>
                      </a:r>
                      <a:r>
                        <a:rPr lang="en-US" sz="1000" err="1">
                          <a:solidFill>
                            <a:srgbClr val="000000"/>
                          </a:solidFill>
                          <a:effectLst/>
                          <a:latin typeface="Calibri"/>
                          <a:ea typeface="Times New Roman"/>
                          <a:cs typeface="Calibri"/>
                        </a:rPr>
                        <a:t>nM</a:t>
                      </a:r>
                      <a:endParaRPr lang="en-US" sz="1000" err="1">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13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 16 </a:t>
                      </a:r>
                      <a:r>
                        <a:rPr lang="en-US" sz="1000" err="1">
                          <a:solidFill>
                            <a:srgbClr val="000000"/>
                          </a:solidFill>
                          <a:effectLst/>
                          <a:latin typeface="Calibri"/>
                          <a:ea typeface="Times New Roman"/>
                          <a:cs typeface="Calibri"/>
                        </a:rPr>
                        <a:t>nM</a:t>
                      </a:r>
                      <a:endParaRPr lang="en-US" sz="1000" err="1">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56 </a:t>
                      </a:r>
                      <a:r>
                        <a:rPr lang="en-US" sz="1000" b="0" err="1">
                          <a:solidFill>
                            <a:srgbClr val="000000"/>
                          </a:solidFill>
                          <a:effectLst/>
                          <a:latin typeface="Calibri"/>
                          <a:ea typeface="Times New Roman"/>
                          <a:cs typeface="Calibri"/>
                        </a:rPr>
                        <a:t>nM</a:t>
                      </a:r>
                      <a:r>
                        <a:rPr lang="en-US" sz="1000" b="0">
                          <a:solidFill>
                            <a:srgbClr val="000000"/>
                          </a:solidFill>
                          <a:effectLst/>
                          <a:latin typeface="Calibri"/>
                          <a:ea typeface="Times New Roman"/>
                          <a:cs typeface="Calibri"/>
                        </a:rPr>
                        <a:t> / </a:t>
                      </a:r>
                      <a:r>
                        <a:rPr lang="en-US" sz="1000" b="0" err="1">
                          <a:solidFill>
                            <a:srgbClr val="000000"/>
                          </a:solidFill>
                          <a:effectLst/>
                          <a:latin typeface="Calibri"/>
                          <a:ea typeface="Times New Roman"/>
                          <a:cs typeface="Calibri"/>
                        </a:rPr>
                        <a:t>ip</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4925">
                <a:tc rowSpan="7" gridSpan="2">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i="1">
                          <a:solidFill>
                            <a:srgbClr val="000000"/>
                          </a:solidFill>
                          <a:effectLst/>
                          <a:latin typeface="Calibri"/>
                          <a:ea typeface="Times New Roman"/>
                          <a:cs typeface="Calibri"/>
                        </a:rPr>
                        <a:t>in vitro</a:t>
                      </a:r>
                    </a:p>
                    <a:p>
                      <a:pPr marL="0" marR="0" algn="ctr">
                        <a:spcBef>
                          <a:spcPts val="0"/>
                        </a:spcBef>
                        <a:spcAft>
                          <a:spcPts val="0"/>
                        </a:spcAft>
                      </a:pPr>
                      <a:r>
                        <a:rPr lang="en-US" sz="1000">
                          <a:solidFill>
                            <a:srgbClr val="000000"/>
                          </a:solidFill>
                          <a:effectLst/>
                          <a:latin typeface="Calibri"/>
                          <a:ea typeface="Times New Roman"/>
                          <a:cs typeface="Calibri"/>
                        </a:rPr>
                        <a:t>ADMET</a:t>
                      </a:r>
                    </a:p>
                    <a:p>
                      <a:pPr marL="0" marR="0" algn="ctr">
                        <a:spcBef>
                          <a:spcPts val="0"/>
                        </a:spcBef>
                        <a:spcAft>
                          <a:spcPts val="0"/>
                        </a:spcAft>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7" h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H,RLM / </a:t>
                      </a:r>
                      <a:r>
                        <a:rPr lang="en-US" sz="1000" err="1">
                          <a:solidFill>
                            <a:srgbClr val="000000"/>
                          </a:solidFill>
                          <a:effectLst/>
                          <a:latin typeface="Calibri"/>
                          <a:ea typeface="Times New Roman"/>
                          <a:cs typeface="Calibri"/>
                        </a:rPr>
                        <a:t>H,Rheps</a:t>
                      </a:r>
                      <a:r>
                        <a:rPr lang="en-US" sz="1000">
                          <a:solidFill>
                            <a:srgbClr val="000000"/>
                          </a:solidFill>
                          <a:effectLst/>
                          <a:latin typeface="Calibri"/>
                          <a:ea typeface="Times New Roman"/>
                          <a:cs typeface="Calibri"/>
                        </a:rPr>
                        <a:t> </a:t>
                      </a:r>
                      <a:r>
                        <a:rPr lang="en-US" sz="1000" kern="1200">
                          <a:solidFill>
                            <a:srgbClr val="000000"/>
                          </a:solidFill>
                          <a:effectLst/>
                          <a:latin typeface="Calibri"/>
                          <a:ea typeface="Times New Roman"/>
                          <a:cs typeface="Calibri"/>
                        </a:rPr>
                        <a:t>(</a:t>
                      </a:r>
                      <a:r>
                        <a:rPr lang="en-US" sz="1000" kern="1200" baseline="0">
                          <a:solidFill>
                            <a:srgbClr val="000000"/>
                          </a:solidFill>
                          <a:effectLst/>
                          <a:latin typeface="Calibri"/>
                          <a:ea typeface="Times New Roman"/>
                          <a:cs typeface="Calibri"/>
                        </a:rPr>
                        <a:t>mL min</a:t>
                      </a:r>
                      <a:r>
                        <a:rPr lang="en-US" sz="1000" kern="1200" baseline="30000">
                          <a:solidFill>
                            <a:srgbClr val="000000"/>
                          </a:solidFill>
                          <a:effectLst/>
                          <a:latin typeface="Calibri"/>
                          <a:ea typeface="Times New Roman"/>
                          <a:cs typeface="Calibri"/>
                        </a:rPr>
                        <a:t>-1</a:t>
                      </a:r>
                      <a:r>
                        <a:rPr lang="en-US" sz="1000" kern="1200" baseline="0">
                          <a:solidFill>
                            <a:srgbClr val="000000"/>
                          </a:solidFill>
                          <a:effectLst/>
                          <a:latin typeface="Calibri"/>
                          <a:ea typeface="Times New Roman"/>
                          <a:cs typeface="Calibri"/>
                        </a:rPr>
                        <a:t> kg</a:t>
                      </a:r>
                      <a:r>
                        <a:rPr lang="en-US" sz="1000" kern="1200" baseline="30000">
                          <a:solidFill>
                            <a:srgbClr val="000000"/>
                          </a:solidFill>
                          <a:effectLst/>
                          <a:latin typeface="Calibri"/>
                          <a:ea typeface="Times New Roman"/>
                          <a:cs typeface="Calibri"/>
                        </a:rPr>
                        <a:t>-1</a:t>
                      </a:r>
                      <a:r>
                        <a:rPr lang="en-US" sz="1000" kern="1200" baseline="0">
                          <a:solidFill>
                            <a:srgbClr val="000000"/>
                          </a:solidFill>
                          <a:effectLst/>
                          <a:latin typeface="Calibri"/>
                          <a:ea typeface="Times New Roman"/>
                          <a:cs typeface="Calibri"/>
                        </a:rPr>
                        <a:t>)</a:t>
                      </a:r>
                      <a:endParaRPr lang="en-US" sz="1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12065" marR="0" indent="0" algn="ctr" defTabSz="457200"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&lt;20,</a:t>
                      </a:r>
                      <a:r>
                        <a:rPr lang="en-US" sz="1000" b="0" baseline="0">
                          <a:solidFill>
                            <a:srgbClr val="000000"/>
                          </a:solidFill>
                          <a:effectLst/>
                          <a:latin typeface="Calibri"/>
                          <a:ea typeface="Times New Roman"/>
                          <a:cs typeface="Calibri"/>
                        </a:rPr>
                        <a:t> &lt;30</a:t>
                      </a:r>
                      <a:endParaRPr lang="en-US" sz="1000" b="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15.2, </a:t>
                      </a:r>
                      <a:r>
                        <a:rPr lang="en-US" sz="1000">
                          <a:solidFill>
                            <a:srgbClr val="FF0000"/>
                          </a:solidFill>
                          <a:effectLst/>
                          <a:latin typeface="Calibri"/>
                          <a:ea typeface="Times New Roman"/>
                          <a:cs typeface="Calibri"/>
                        </a:rPr>
                        <a:t>31.2</a:t>
                      </a:r>
                      <a:r>
                        <a:rPr lang="en-US" sz="1000">
                          <a:solidFill>
                            <a:srgbClr val="000000"/>
                          </a:solidFill>
                          <a:effectLst/>
                          <a:latin typeface="Calibri"/>
                          <a:ea typeface="Times New Roman"/>
                          <a:cs typeface="Calibri"/>
                        </a:rPr>
                        <a:t> / 9.3, 24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&lt;4.7,&lt;10.7 / 3.8, </a:t>
                      </a:r>
                      <a:r>
                        <a:rPr lang="en-US" sz="1000">
                          <a:solidFill>
                            <a:srgbClr val="FF0000"/>
                          </a:solidFill>
                          <a:effectLst/>
                          <a:latin typeface="Calibri"/>
                          <a:ea typeface="Times New Roman"/>
                          <a:cs typeface="Calibri"/>
                        </a:rPr>
                        <a:t>42.2</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&lt;4.7,&lt;10.7 / 8.0, 23.5</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0587">
                <a:tc gridSpan="2" vMerge="1">
                  <a:txBody>
                    <a:bodyPr/>
                    <a:lstStyle/>
                    <a:p>
                      <a:endParaRPr lang="en-US"/>
                    </a:p>
                  </a:txBody>
                  <a:tcPr>
                    <a:lnT w="9525" cap="flat" cmpd="sng" algn="ctr">
                      <a:solidFill>
                        <a:srgbClr val="000000"/>
                      </a:solidFill>
                      <a:prstDash val="solid"/>
                      <a:round/>
                      <a:headEnd type="none" w="med" len="med"/>
                      <a:tailEnd type="none" w="med" len="med"/>
                    </a:lnT>
                  </a:tcPr>
                </a:tc>
                <a:tc hMerge="1" v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PPB Fu% (h,</a:t>
                      </a:r>
                      <a:r>
                        <a:rPr lang="en-US" sz="1000" baseline="0">
                          <a:solidFill>
                            <a:srgbClr val="000000"/>
                          </a:solidFill>
                          <a:effectLst/>
                          <a:latin typeface="Calibri"/>
                          <a:ea typeface="Times New Roman"/>
                          <a:cs typeface="Calibri"/>
                        </a:rPr>
                        <a:t> m, r) / </a:t>
                      </a:r>
                      <a:r>
                        <a:rPr lang="en-US" sz="1000" baseline="0" err="1">
                          <a:solidFill>
                            <a:srgbClr val="000000"/>
                          </a:solidFill>
                          <a:effectLst/>
                          <a:latin typeface="Calibri"/>
                          <a:ea typeface="Times New Roman"/>
                          <a:cs typeface="Calibri"/>
                        </a:rPr>
                        <a:t>BrPB</a:t>
                      </a:r>
                      <a:r>
                        <a:rPr lang="en-US" sz="1000" baseline="0">
                          <a:solidFill>
                            <a:srgbClr val="000000"/>
                          </a:solidFill>
                          <a:effectLst/>
                          <a:latin typeface="Calibri"/>
                          <a:ea typeface="Times New Roman"/>
                          <a:cs typeface="Calibri"/>
                        </a:rPr>
                        <a:t> (r)</a:t>
                      </a:r>
                      <a:endParaRPr lang="en-US" sz="1000">
                        <a:solidFill>
                          <a:srgbClr val="000000"/>
                        </a:solidFill>
                        <a:effectLst/>
                        <a:latin typeface="Calibri"/>
                        <a:ea typeface="Times New Roman"/>
                        <a:cs typeface="Calibri"/>
                      </a:endParaRPr>
                    </a:p>
                  </a:txBody>
                  <a:tcPr marL="8690" marR="8690" marT="0" marB="0" anchor="ctr">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fontAlgn="base">
                        <a:lnSpc>
                          <a:spcPts val="1010"/>
                        </a:lnSpc>
                        <a:spcBef>
                          <a:spcPts val="0"/>
                        </a:spcBef>
                        <a:spcAft>
                          <a:spcPts val="0"/>
                        </a:spcAft>
                      </a:pPr>
                      <a:r>
                        <a:rPr lang="en-US" sz="1000" b="0">
                          <a:solidFill>
                            <a:srgbClr val="000000"/>
                          </a:solidFill>
                          <a:effectLst/>
                          <a:latin typeface="Calibri"/>
                          <a:ea typeface="Times New Roman"/>
                          <a:cs typeface="Calibri"/>
                        </a:rPr>
                        <a:t>&gt;1</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12.7, 9.6, 15.0 / 1.7</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16.1, 13.6, 15.1 / 1.9</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rtl="0" eaLnBrk="1" fontAlgn="auto" latinLnBrk="0" hangingPunct="1">
                        <a:lnSpc>
                          <a:spcPct val="100000"/>
                        </a:lnSpc>
                        <a:spcBef>
                          <a:spcPts val="0"/>
                        </a:spcBef>
                        <a:spcAft>
                          <a:spcPts val="0"/>
                        </a:spcAft>
                        <a:buClrTx/>
                        <a:buSzTx/>
                        <a:buFontTx/>
                        <a:buNone/>
                      </a:pPr>
                      <a:r>
                        <a:rPr lang="en-US" sz="1000" b="0">
                          <a:solidFill>
                            <a:srgbClr val="000000"/>
                          </a:solidFill>
                          <a:effectLst/>
                          <a:latin typeface="Calibri"/>
                          <a:ea typeface="Times New Roman"/>
                          <a:cs typeface="Calibri"/>
                        </a:rPr>
                        <a:t>23.4, 19.0, 23.3 / 3.4</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91918">
                <a:tc gridSpan="2" vMerge="1">
                  <a:txBody>
                    <a:bodyPr/>
                    <a:lstStyle/>
                    <a:p>
                      <a:endParaRPr lang="en-US"/>
                    </a:p>
                  </a:txBody>
                  <a:tcPr/>
                </a:tc>
                <a:tc hMerge="1" v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IC</a:t>
                      </a:r>
                      <a:r>
                        <a:rPr lang="en-US" sz="1000" baseline="-25000">
                          <a:solidFill>
                            <a:srgbClr val="000000"/>
                          </a:solidFill>
                          <a:effectLst/>
                          <a:latin typeface="Calibri"/>
                          <a:ea typeface="Times New Roman"/>
                          <a:cs typeface="Calibri"/>
                        </a:rPr>
                        <a:t>50</a:t>
                      </a:r>
                      <a:r>
                        <a:rPr lang="en-US" sz="1000">
                          <a:solidFill>
                            <a:srgbClr val="000000"/>
                          </a:solidFill>
                          <a:effectLst/>
                          <a:latin typeface="Calibri"/>
                          <a:ea typeface="Times New Roman"/>
                          <a:cs typeface="Calibri"/>
                        </a:rPr>
                        <a:t> CYPs, TDI (CYP)</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fontAlgn="base">
                        <a:lnSpc>
                          <a:spcPts val="1010"/>
                        </a:lnSpc>
                        <a:spcBef>
                          <a:spcPts val="0"/>
                        </a:spcBef>
                        <a:spcAft>
                          <a:spcPts val="0"/>
                        </a:spcAft>
                      </a:pPr>
                      <a:r>
                        <a:rPr lang="en-US" sz="1000" b="0">
                          <a:solidFill>
                            <a:srgbClr val="000000"/>
                          </a:solidFill>
                          <a:effectLst/>
                          <a:latin typeface="Calibri"/>
                          <a:ea typeface="Times New Roman"/>
                          <a:cs typeface="Calibri"/>
                        </a:rPr>
                        <a:t>&gt;10 </a:t>
                      </a:r>
                      <a:r>
                        <a:rPr lang="en-US" sz="1000">
                          <a:solidFill>
                            <a:srgbClr val="000000"/>
                          </a:solidFill>
                          <a:effectLst/>
                          <a:latin typeface="Calibri"/>
                          <a:ea typeface="Times New Roman"/>
                          <a:cs typeface="Calibri"/>
                        </a:rPr>
                        <a:t>µM</a:t>
                      </a:r>
                      <a:r>
                        <a:rPr lang="en-US" sz="1000" b="0">
                          <a:solidFill>
                            <a:srgbClr val="000000"/>
                          </a:solidFill>
                          <a:effectLst/>
                          <a:latin typeface="Calibri"/>
                          <a:ea typeface="Times New Roman"/>
                          <a:cs typeface="Calibri"/>
                        </a:rPr>
                        <a:t>, no TDI</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&gt;10 (all), </a:t>
                      </a:r>
                      <a:r>
                        <a:rPr lang="en-US" sz="1000" err="1">
                          <a:solidFill>
                            <a:srgbClr val="000000"/>
                          </a:solidFill>
                          <a:effectLst/>
                          <a:latin typeface="Calibri"/>
                          <a:ea typeface="Times New Roman"/>
                          <a:cs typeface="Calibri"/>
                        </a:rPr>
                        <a:t>nd</a:t>
                      </a:r>
                      <a:endParaRPr lang="en-US" sz="1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&gt;10 (all), </a:t>
                      </a:r>
                      <a:r>
                        <a:rPr lang="en-US" sz="1000" err="1">
                          <a:solidFill>
                            <a:srgbClr val="000000"/>
                          </a:solidFill>
                          <a:effectLst/>
                          <a:latin typeface="Calibri"/>
                          <a:ea typeface="Times New Roman"/>
                          <a:cs typeface="Calibri"/>
                        </a:rPr>
                        <a:t>nd</a:t>
                      </a:r>
                      <a:endParaRPr lang="en-US" sz="1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err="1">
                          <a:solidFill>
                            <a:srgbClr val="000000"/>
                          </a:solidFill>
                          <a:effectLst/>
                          <a:latin typeface="Calibri"/>
                          <a:ea typeface="Times New Roman"/>
                          <a:cs typeface="Calibri"/>
                        </a:rPr>
                        <a:t>ip</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0587">
                <a:tc gridSpan="2" vMerge="1">
                  <a:txBody>
                    <a:bodyPr/>
                    <a:lstStyle/>
                    <a:p>
                      <a:endParaRPr lang="en-US"/>
                    </a:p>
                  </a:txBody>
                  <a:tcPr/>
                </a:tc>
                <a:tc hMerge="1" v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Solubility [</a:t>
                      </a:r>
                      <a:r>
                        <a:rPr lang="en-US" sz="1000" err="1">
                          <a:solidFill>
                            <a:srgbClr val="000000"/>
                          </a:solidFill>
                          <a:effectLst/>
                          <a:latin typeface="Calibri"/>
                          <a:ea typeface="Times New Roman"/>
                          <a:cs typeface="Calibri"/>
                        </a:rPr>
                        <a:t>ELogD</a:t>
                      </a:r>
                      <a:r>
                        <a:rPr lang="en-US" sz="100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fontAlgn="base">
                        <a:lnSpc>
                          <a:spcPts val="1010"/>
                        </a:lnSpc>
                        <a:spcBef>
                          <a:spcPts val="0"/>
                        </a:spcBef>
                        <a:spcAft>
                          <a:spcPts val="0"/>
                        </a:spcAft>
                      </a:pPr>
                      <a:r>
                        <a:rPr lang="en-US" sz="1000" b="0">
                          <a:solidFill>
                            <a:srgbClr val="000000"/>
                          </a:solidFill>
                          <a:effectLst/>
                          <a:latin typeface="Calibri"/>
                          <a:ea typeface="Times New Roman"/>
                          <a:cs typeface="Calibri"/>
                        </a:rPr>
                        <a:t>&gt;20 </a:t>
                      </a:r>
                      <a:r>
                        <a:rPr lang="en-US" sz="1000">
                          <a:solidFill>
                            <a:srgbClr val="000000"/>
                          </a:solidFill>
                          <a:effectLst/>
                          <a:latin typeface="Calibri"/>
                          <a:ea typeface="Times New Roman"/>
                          <a:cs typeface="Calibri"/>
                        </a:rPr>
                        <a:t>µg/mL</a:t>
                      </a:r>
                      <a:endParaRPr lang="en-US" sz="1000" b="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i="0">
                          <a:solidFill>
                            <a:srgbClr val="000000"/>
                          </a:solidFill>
                          <a:effectLst/>
                          <a:latin typeface="Calibri"/>
                          <a:ea typeface="Times New Roman"/>
                          <a:cs typeface="Calibri"/>
                        </a:rPr>
                        <a:t>16.6 [1.0]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25.5 [1.5]</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rtl="0" eaLnBrk="1" fontAlgn="auto" latinLnBrk="0" hangingPunct="1">
                        <a:lnSpc>
                          <a:spcPct val="100000"/>
                        </a:lnSpc>
                        <a:spcBef>
                          <a:spcPts val="0"/>
                        </a:spcBef>
                        <a:spcAft>
                          <a:spcPts val="0"/>
                        </a:spcAft>
                        <a:buClrTx/>
                        <a:buSzTx/>
                        <a:buFontTx/>
                        <a:buNone/>
                      </a:pPr>
                      <a:r>
                        <a:rPr lang="en-US" sz="1000" b="0">
                          <a:solidFill>
                            <a:srgbClr val="000000"/>
                          </a:solidFill>
                          <a:effectLst/>
                          <a:latin typeface="Calibri"/>
                          <a:ea typeface="Times New Roman"/>
                          <a:cs typeface="Calibri"/>
                        </a:rPr>
                        <a:t>33 [1.8]</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endParaRPr lang="en-US" sz="1000" b="1" i="0">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i="0">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5885">
                <a:tc gridSpan="2" vMerge="1">
                  <a:txBody>
                    <a:bodyPr/>
                    <a:lstStyle/>
                    <a:p>
                      <a:endParaRPr lang="en-US"/>
                    </a:p>
                  </a:txBody>
                  <a:tcPr/>
                </a:tc>
                <a:tc hMerge="1" v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MDR1-MDCK / BCRP Efflux ratio</a:t>
                      </a:r>
                      <a:endParaRPr lang="en-US" sz="1000" baseline="-25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fontAlgn="base">
                        <a:lnSpc>
                          <a:spcPts val="1010"/>
                        </a:lnSpc>
                        <a:spcBef>
                          <a:spcPts val="0"/>
                        </a:spcBef>
                        <a:spcAft>
                          <a:spcPts val="0"/>
                        </a:spcAft>
                      </a:pPr>
                      <a:r>
                        <a:rPr lang="en-US" sz="1000" b="0">
                          <a:solidFill>
                            <a:srgbClr val="000308"/>
                          </a:solidFill>
                          <a:effectLst/>
                          <a:latin typeface="Calibri"/>
                          <a:ea typeface="Times New Roman"/>
                          <a:cs typeface="Calibri"/>
                        </a:rPr>
                        <a:t>&lt;8, &lt;3</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i="0">
                          <a:solidFill>
                            <a:srgbClr val="FF0000"/>
                          </a:solidFill>
                          <a:effectLst/>
                          <a:latin typeface="Calibri"/>
                          <a:ea typeface="Times New Roman"/>
                          <a:cs typeface="Calibri"/>
                        </a:rPr>
                        <a:t>29</a:t>
                      </a:r>
                      <a:r>
                        <a:rPr lang="en-US" sz="1000" i="0">
                          <a:solidFill>
                            <a:srgbClr val="000000"/>
                          </a:solidFill>
                          <a:effectLst/>
                          <a:latin typeface="Calibri"/>
                          <a:ea typeface="Times New Roman"/>
                          <a:cs typeface="Calibri"/>
                        </a:rPr>
                        <a:t> / 1.4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5.8 / 1.3</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i="0">
                          <a:solidFill>
                            <a:srgbClr val="000000"/>
                          </a:solidFill>
                          <a:effectLst/>
                          <a:latin typeface="Calibri"/>
                          <a:ea typeface="Times New Roman"/>
                          <a:cs typeface="Calibri"/>
                        </a:rPr>
                        <a:t>7.4 / 5.1</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788"/>
                    </a:solidFill>
                  </a:tcPr>
                </a:tc>
                <a:tc>
                  <a:txBody>
                    <a:bodyPr/>
                    <a:lstStyle/>
                    <a:p>
                      <a:pPr marL="0" marR="0" algn="ctr">
                        <a:spcBef>
                          <a:spcPts val="0"/>
                        </a:spcBef>
                        <a:spcAft>
                          <a:spcPts val="0"/>
                        </a:spcAft>
                      </a:pPr>
                      <a:endParaRPr lang="en-US" sz="1000" b="1" i="0">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i="0">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70587">
                <a:tc gridSpan="2" vMerge="1">
                  <a:txBody>
                    <a:bodyPr/>
                    <a:lstStyle/>
                    <a:p>
                      <a:endParaRPr lang="en-US"/>
                    </a:p>
                  </a:txBody>
                  <a:tcPr>
                    <a:lnT w="9525" cap="flat" cmpd="sng" algn="ctr">
                      <a:solidFill>
                        <a:srgbClr val="000000"/>
                      </a:solidFill>
                      <a:prstDash val="solid"/>
                      <a:round/>
                      <a:headEnd type="none" w="med" len="med"/>
                      <a:tailEnd type="none" w="med" len="med"/>
                    </a:lnT>
                  </a:tcPr>
                </a:tc>
                <a:tc hMerge="1" v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err="1">
                          <a:solidFill>
                            <a:srgbClr val="000000"/>
                          </a:solidFill>
                          <a:effectLst/>
                          <a:latin typeface="Calibri"/>
                          <a:ea typeface="Times New Roman"/>
                          <a:cs typeface="Calibri"/>
                        </a:rPr>
                        <a:t>hERG</a:t>
                      </a:r>
                      <a:r>
                        <a:rPr lang="en-US" sz="1000">
                          <a:solidFill>
                            <a:srgbClr val="000000"/>
                          </a:solidFill>
                          <a:effectLst/>
                          <a:latin typeface="Calibri"/>
                          <a:ea typeface="Times New Roman"/>
                          <a:cs typeface="Calibri"/>
                        </a:rPr>
                        <a:t> inhibition IC</a:t>
                      </a:r>
                      <a:r>
                        <a:rPr lang="en-US" sz="1000" baseline="-25000">
                          <a:solidFill>
                            <a:srgbClr val="000000"/>
                          </a:solidFill>
                          <a:effectLst/>
                          <a:latin typeface="Calibri"/>
                          <a:ea typeface="Times New Roman"/>
                          <a:cs typeface="Calibri"/>
                        </a:rPr>
                        <a:t>50 </a:t>
                      </a:r>
                      <a:r>
                        <a:rPr lang="en-US" sz="1000">
                          <a:solidFill>
                            <a:srgbClr val="000000"/>
                          </a:solidFill>
                          <a:effectLst/>
                          <a:latin typeface="Calibri"/>
                          <a:ea typeface="Times New Roman"/>
                          <a:cs typeface="Calibri"/>
                        </a:rPr>
                        <a:t>µM</a:t>
                      </a:r>
                    </a:p>
                  </a:txBody>
                  <a:tcPr marL="8690" marR="8690" marT="0" marB="0" anchor="ctr">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fontAlgn="base">
                        <a:lnSpc>
                          <a:spcPts val="1010"/>
                        </a:lnSpc>
                        <a:spcBef>
                          <a:spcPts val="0"/>
                        </a:spcBef>
                        <a:spcAft>
                          <a:spcPts val="0"/>
                        </a:spcAft>
                      </a:pPr>
                      <a:r>
                        <a:rPr lang="en-US" sz="1000" b="0">
                          <a:solidFill>
                            <a:srgbClr val="000308"/>
                          </a:solidFill>
                          <a:effectLst/>
                          <a:latin typeface="Calibri"/>
                          <a:ea typeface="Times New Roman"/>
                          <a:cs typeface="Calibri"/>
                        </a:rPr>
                        <a:t>&gt;10 mM</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4.7</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&gt;30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&gt;30</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162467">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HepG2 </a:t>
                      </a:r>
                      <a:r>
                        <a:rPr lang="en-US" sz="1000" err="1">
                          <a:solidFill>
                            <a:srgbClr val="000000"/>
                          </a:solidFill>
                          <a:effectLst/>
                          <a:latin typeface="Calibri"/>
                          <a:ea typeface="Times New Roman"/>
                          <a:cs typeface="Calibri"/>
                        </a:rPr>
                        <a:t>Cytotox</a:t>
                      </a:r>
                      <a:r>
                        <a:rPr lang="en-US" sz="1000">
                          <a:solidFill>
                            <a:srgbClr val="000000"/>
                          </a:solidFill>
                          <a:effectLst/>
                          <a:latin typeface="Calibri"/>
                          <a:ea typeface="Times New Roman"/>
                          <a:cs typeface="Calibri"/>
                        </a:rPr>
                        <a:t> IC50 [GLU,GAL]</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fontAlgn="base">
                        <a:lnSpc>
                          <a:spcPts val="1010"/>
                        </a:lnSpc>
                        <a:spcBef>
                          <a:spcPts val="0"/>
                        </a:spcBef>
                        <a:spcAft>
                          <a:spcPts val="0"/>
                        </a:spcAft>
                      </a:pPr>
                      <a:r>
                        <a:rPr lang="en-US" sz="1000" b="0">
                          <a:solidFill>
                            <a:srgbClr val="000308"/>
                          </a:solidFill>
                          <a:effectLst/>
                          <a:latin typeface="Calibri"/>
                          <a:ea typeface="Times New Roman"/>
                          <a:cs typeface="Calibri"/>
                        </a:rPr>
                        <a:t>&gt;1 mM</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0.07, 0.64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0.04, 0.31</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0" err="1">
                          <a:solidFill>
                            <a:srgbClr val="000000"/>
                          </a:solidFill>
                          <a:effectLst/>
                          <a:latin typeface="Calibri"/>
                          <a:ea typeface="Times New Roman"/>
                          <a:cs typeface="Calibri"/>
                        </a:rPr>
                        <a:t>ip</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2123956"/>
                  </a:ext>
                </a:extLst>
              </a:tr>
              <a:tr h="213865">
                <a:tc gridSpan="2">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i="0">
                          <a:solidFill>
                            <a:srgbClr val="000000"/>
                          </a:solidFill>
                          <a:effectLst/>
                          <a:latin typeface="Calibri"/>
                          <a:ea typeface="Times New Roman"/>
                          <a:cs typeface="Calibri"/>
                        </a:rPr>
                        <a:t>Physicochemical</a:t>
                      </a:r>
                    </a:p>
                    <a:p>
                      <a:pPr marL="0" marR="0" algn="ctr">
                        <a:spcBef>
                          <a:spcPts val="0"/>
                        </a:spcBef>
                        <a:spcAft>
                          <a:spcPts val="0"/>
                        </a:spcAft>
                      </a:pPr>
                      <a:r>
                        <a:rPr lang="en-US" sz="1000" i="0">
                          <a:solidFill>
                            <a:srgbClr val="000000"/>
                          </a:solidFill>
                          <a:effectLst/>
                          <a:latin typeface="Calibri"/>
                          <a:ea typeface="Times New Roman"/>
                          <a:cs typeface="Calibri"/>
                        </a:rPr>
                        <a:t>Properties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MW / </a:t>
                      </a:r>
                      <a:r>
                        <a:rPr lang="en-US" sz="1000" err="1">
                          <a:solidFill>
                            <a:srgbClr val="000000"/>
                          </a:solidFill>
                          <a:effectLst/>
                          <a:latin typeface="Calibri"/>
                          <a:ea typeface="Times New Roman"/>
                          <a:cs typeface="Calibri"/>
                        </a:rPr>
                        <a:t>cLogP</a:t>
                      </a:r>
                      <a:r>
                        <a:rPr lang="en-US" sz="1000">
                          <a:solidFill>
                            <a:srgbClr val="000000"/>
                          </a:solidFill>
                          <a:effectLst/>
                          <a:latin typeface="Calibri"/>
                          <a:ea typeface="Times New Roman"/>
                          <a:cs typeface="Calibri"/>
                        </a:rPr>
                        <a:t> /</a:t>
                      </a:r>
                      <a:r>
                        <a:rPr lang="en-US" sz="1000" baseline="0">
                          <a:solidFill>
                            <a:srgbClr val="000000"/>
                          </a:solidFill>
                          <a:effectLst/>
                          <a:latin typeface="Calibri"/>
                          <a:ea typeface="Times New Roman"/>
                          <a:cs typeface="Calibri"/>
                        </a:rPr>
                        <a:t> PSA / </a:t>
                      </a:r>
                      <a:r>
                        <a:rPr lang="en-US" sz="1000" baseline="0" err="1">
                          <a:solidFill>
                            <a:srgbClr val="000000"/>
                          </a:solidFill>
                          <a:effectLst/>
                          <a:latin typeface="Calibri"/>
                          <a:ea typeface="Times New Roman"/>
                          <a:cs typeface="Calibri"/>
                        </a:rPr>
                        <a:t>pka</a:t>
                      </a:r>
                      <a:r>
                        <a:rPr lang="en-US" sz="1000" baseline="0">
                          <a:solidFill>
                            <a:srgbClr val="000000"/>
                          </a:solidFill>
                          <a:effectLst/>
                          <a:latin typeface="Calibri"/>
                          <a:ea typeface="Times New Roman"/>
                          <a:cs typeface="Calibri"/>
                        </a:rPr>
                        <a:t> / </a:t>
                      </a:r>
                      <a:r>
                        <a:rPr lang="en-US" sz="1000" baseline="0" err="1">
                          <a:solidFill>
                            <a:srgbClr val="000000"/>
                          </a:solidFill>
                          <a:effectLst/>
                          <a:latin typeface="Calibri"/>
                          <a:ea typeface="Times New Roman"/>
                          <a:cs typeface="Calibri"/>
                        </a:rPr>
                        <a:t>cnsMPO</a:t>
                      </a:r>
                      <a:r>
                        <a:rPr lang="en-US" sz="1000" baseline="0">
                          <a:solidFill>
                            <a:srgbClr val="000000"/>
                          </a:solidFill>
                          <a:effectLst/>
                          <a:latin typeface="Calibri"/>
                          <a:ea typeface="Times New Roman"/>
                          <a:cs typeface="Calibri"/>
                        </a:rPr>
                        <a:t> </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&lt;450, &lt;3.5,</a:t>
                      </a:r>
                      <a:r>
                        <a:rPr lang="en-US" sz="1000" b="0" baseline="0">
                          <a:solidFill>
                            <a:srgbClr val="000000"/>
                          </a:solidFill>
                          <a:effectLst/>
                          <a:latin typeface="Calibri"/>
                          <a:ea typeface="Times New Roman"/>
                          <a:cs typeface="Calibri"/>
                        </a:rPr>
                        <a:t> </a:t>
                      </a:r>
                      <a:r>
                        <a:rPr lang="en-US" sz="1000" b="0">
                          <a:solidFill>
                            <a:srgbClr val="000000"/>
                          </a:solidFill>
                          <a:effectLst/>
                          <a:latin typeface="Calibri"/>
                          <a:ea typeface="Times New Roman"/>
                          <a:cs typeface="Calibri"/>
                        </a:rPr>
                        <a:t>&lt;90, &lt;10, &gt;4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393 / 3.2 / 96 / </a:t>
                      </a:r>
                      <a:r>
                        <a:rPr lang="en-US" sz="1000">
                          <a:solidFill>
                            <a:srgbClr val="FF0000"/>
                          </a:solidFill>
                          <a:effectLst/>
                          <a:latin typeface="Calibri"/>
                          <a:ea typeface="Times New Roman"/>
                          <a:cs typeface="Calibri"/>
                        </a:rPr>
                        <a:t>10.0</a:t>
                      </a:r>
                      <a:r>
                        <a:rPr lang="en-US" sz="1000">
                          <a:solidFill>
                            <a:srgbClr val="000000"/>
                          </a:solidFill>
                          <a:effectLst/>
                          <a:latin typeface="Calibri"/>
                          <a:ea typeface="Times New Roman"/>
                          <a:cs typeface="Calibri"/>
                        </a:rPr>
                        <a:t> / </a:t>
                      </a:r>
                      <a:r>
                        <a:rPr lang="en-US" sz="1000">
                          <a:solidFill>
                            <a:srgbClr val="FF0000"/>
                          </a:solidFill>
                          <a:effectLst/>
                          <a:latin typeface="Calibri"/>
                          <a:ea typeface="Times New Roman"/>
                          <a:cs typeface="Calibri"/>
                        </a:rPr>
                        <a:t>3.5</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390 / 2.9 / 59 / 9.3 / 5.1</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lvl="0" indent="0" algn="ctr" rtl="0" eaLnBrk="1" fontAlgn="auto" latinLnBrk="0" hangingPunct="1">
                        <a:lnSpc>
                          <a:spcPct val="100000"/>
                        </a:lnSpc>
                        <a:spcBef>
                          <a:spcPts val="0"/>
                        </a:spcBef>
                        <a:spcAft>
                          <a:spcPts val="0"/>
                        </a:spcAft>
                        <a:buClrTx/>
                        <a:buSzTx/>
                        <a:buFontTx/>
                        <a:buNone/>
                      </a:pPr>
                      <a:r>
                        <a:rPr lang="en-US" sz="1000" b="0">
                          <a:solidFill>
                            <a:srgbClr val="000000"/>
                          </a:solidFill>
                          <a:effectLst/>
                          <a:latin typeface="Calibri"/>
                          <a:ea typeface="Times New Roman"/>
                          <a:cs typeface="Calibri"/>
                        </a:rPr>
                        <a:t>406 / 2.1 / 66 / 10.1 / 4.7</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3865">
                <a:tc rowSpan="9" gridSpan="2">
                  <a:txBody>
                    <a:bodyPr/>
                    <a:lstStyle/>
                    <a:p>
                      <a:pPr marL="0" marR="0" algn="ctr">
                        <a:spcBef>
                          <a:spcPts val="0"/>
                        </a:spcBef>
                        <a:spcAft>
                          <a:spcPts val="0"/>
                        </a:spcAft>
                      </a:pPr>
                      <a:r>
                        <a:rPr lang="en-US" sz="1000" i="0">
                          <a:solidFill>
                            <a:srgbClr val="000000"/>
                          </a:solidFill>
                          <a:effectLst/>
                          <a:latin typeface="Calibri"/>
                          <a:ea typeface="Times New Roman"/>
                          <a:cs typeface="Calibri"/>
                        </a:rPr>
                        <a:t>Selectivity </a:t>
                      </a:r>
                      <a:endParaRPr lang="en-US" sz="1000" i="0">
                        <a:solidFill>
                          <a:srgbClr val="000000"/>
                        </a:solidFill>
                        <a:effectLst/>
                        <a:latin typeface="Calibri" panose="020F0502020204030204" pitchFamily="34" charset="0"/>
                        <a:ea typeface="Times New Roman"/>
                        <a:cs typeface="Calibri" panose="020F0502020204030204" pitchFamily="34" charset="0"/>
                      </a:endParaRPr>
                    </a:p>
                    <a:p>
                      <a:pPr marL="0" marR="0" algn="ctr">
                        <a:spcBef>
                          <a:spcPts val="0"/>
                        </a:spcBef>
                        <a:spcAft>
                          <a:spcPts val="0"/>
                        </a:spcAft>
                      </a:pPr>
                      <a:r>
                        <a:rPr lang="en-US" sz="1000" i="0">
                          <a:solidFill>
                            <a:srgbClr val="000000"/>
                          </a:solidFill>
                          <a:effectLst/>
                          <a:latin typeface="Calibri"/>
                          <a:ea typeface="Times New Roman"/>
                          <a:cs typeface="Calibri"/>
                        </a:rPr>
                        <a:t>&amp;</a:t>
                      </a:r>
                    </a:p>
                    <a:p>
                      <a:pPr marL="0" marR="0" algn="ctr">
                        <a:spcBef>
                          <a:spcPts val="0"/>
                        </a:spcBef>
                        <a:spcAft>
                          <a:spcPts val="0"/>
                        </a:spcAft>
                      </a:pPr>
                      <a:r>
                        <a:rPr lang="en-US" sz="1000" i="0">
                          <a:solidFill>
                            <a:srgbClr val="000000"/>
                          </a:solidFill>
                          <a:effectLst/>
                          <a:latin typeface="Calibri"/>
                          <a:ea typeface="Times New Roman"/>
                          <a:cs typeface="Calibri"/>
                        </a:rPr>
                        <a:t>Safety</a:t>
                      </a:r>
                    </a:p>
                  </a:txBody>
                  <a:tcPr marL="8690" marR="8690" marT="0" marB="0" anchor="ctr">
                    <a:lnL w="9525" cap="flat" cmpd="sng" algn="ctr">
                      <a:solidFill>
                        <a:srgbClr val="000000"/>
                      </a:solidFill>
                      <a:prstDash val="solid"/>
                      <a:round/>
                      <a:headEnd type="none" w="med" len="med"/>
                      <a:tailEnd type="none" w="med" len="med"/>
                    </a:lnL>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hMerge="1">
                  <a:txBody>
                    <a:bodyPr/>
                    <a:lstStyle/>
                    <a:p>
                      <a:endParaRPr lang="en-US"/>
                    </a:p>
                  </a:txBody>
                  <a:tcPr/>
                </a:tc>
                <a:tc>
                  <a:txBody>
                    <a:bodyPr/>
                    <a:lstStyle/>
                    <a:p>
                      <a:pPr marL="0" marR="0" algn="ctr">
                        <a:spcBef>
                          <a:spcPts val="0"/>
                        </a:spcBef>
                        <a:spcAft>
                          <a:spcPts val="0"/>
                        </a:spcAft>
                      </a:pPr>
                      <a:r>
                        <a:rPr lang="en-US" sz="1000" err="1">
                          <a:solidFill>
                            <a:srgbClr val="000000"/>
                          </a:solidFill>
                          <a:effectLst/>
                          <a:latin typeface="Calibri"/>
                          <a:ea typeface="Times New Roman"/>
                          <a:cs typeface="Calibri"/>
                        </a:rPr>
                        <a:t>Kinome</a:t>
                      </a:r>
                      <a:r>
                        <a:rPr lang="en-US" sz="1000">
                          <a:solidFill>
                            <a:srgbClr val="000000"/>
                          </a:solidFill>
                          <a:effectLst/>
                          <a:latin typeface="Calibri"/>
                          <a:ea typeface="Times New Roman"/>
                          <a:cs typeface="Calibri"/>
                        </a:rPr>
                        <a:t> Scan at 1 mM</a:t>
                      </a:r>
                    </a:p>
                  </a:txBody>
                  <a:tcPr marL="8690" marR="8690" marT="0" marB="0" anchor="ctr">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&lt;80% binding</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1/468 (IRAK4)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16863"/>
                  </a:ext>
                </a:extLst>
              </a:tr>
              <a:tr h="186010">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Safety47 Panel (&lt;1 </a:t>
                      </a:r>
                      <a:r>
                        <a:rPr lang="en-US" sz="1000" b="0" i="0" u="none" strike="noStrike" noProof="0">
                          <a:solidFill>
                            <a:srgbClr val="000000"/>
                          </a:solidFill>
                          <a:effectLst/>
                          <a:latin typeface="Calibri"/>
                        </a:rPr>
                        <a:t>µ</a:t>
                      </a:r>
                      <a:r>
                        <a:rPr lang="en-US" sz="1000">
                          <a:solidFill>
                            <a:srgbClr val="000000"/>
                          </a:solidFill>
                          <a:effectLst/>
                          <a:latin typeface="Calibri"/>
                          <a:ea typeface="Times New Roman"/>
                          <a:cs typeface="Calibri"/>
                        </a:rPr>
                        <a:t>M)</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&lt;50% response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rPr>
                        <a:t>ROCK1: 0.58 µM</a:t>
                      </a:r>
                      <a:endParaRPr lang="en-US">
                        <a:solidFill>
                          <a:srgbClr val="000000"/>
                        </a:solidFill>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spcBef>
                          <a:spcPts val="0"/>
                        </a:spcBef>
                        <a:spcAft>
                          <a:spcPts val="0"/>
                        </a:spcAft>
                        <a:buNone/>
                      </a:pPr>
                      <a:r>
                        <a:rPr lang="en-US" sz="1000" b="0" i="0" u="none" strike="noStrike" noProof="0" err="1">
                          <a:solidFill>
                            <a:srgbClr val="000000"/>
                          </a:solidFill>
                          <a:effectLst/>
                        </a:rPr>
                        <a:t>AChE</a:t>
                      </a:r>
                      <a:r>
                        <a:rPr lang="en-US" sz="1000" b="0" i="0" u="none" strike="noStrike" noProof="0">
                          <a:solidFill>
                            <a:srgbClr val="000000"/>
                          </a:solidFill>
                          <a:effectLst/>
                        </a:rPr>
                        <a:t>: 0.33 µM</a:t>
                      </a:r>
                      <a:endParaRPr lang="en-US">
                        <a:solidFill>
                          <a:srgbClr val="000000"/>
                        </a:solidFill>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8075998"/>
                  </a:ext>
                </a:extLst>
              </a:tr>
              <a:tr h="186010">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#DSG </a:t>
                      </a:r>
                      <a:r>
                        <a:rPr lang="en-US" sz="1000" err="1">
                          <a:solidFill>
                            <a:srgbClr val="000000"/>
                          </a:solidFill>
                          <a:effectLst/>
                          <a:latin typeface="Calibri"/>
                          <a:ea typeface="Times New Roman"/>
                          <a:cs typeface="Calibri"/>
                        </a:rPr>
                        <a:t>RNAseq</a:t>
                      </a:r>
                      <a:r>
                        <a:rPr lang="en-US" sz="1000">
                          <a:solidFill>
                            <a:srgbClr val="000000"/>
                          </a:solidFill>
                          <a:effectLst/>
                          <a:latin typeface="Calibri"/>
                          <a:ea typeface="Times New Roman"/>
                          <a:cs typeface="Calibri"/>
                        </a:rPr>
                        <a:t> (iPSC, 4x IC50)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&lt;40 off targets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66</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44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err="1">
                          <a:solidFill>
                            <a:srgbClr val="000000"/>
                          </a:solidFill>
                          <a:effectLst/>
                          <a:latin typeface="Calibri"/>
                          <a:ea typeface="Times New Roman"/>
                          <a:cs typeface="Calibri"/>
                        </a:rPr>
                        <a:t>ip</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5675784"/>
                  </a:ext>
                </a:extLst>
              </a:tr>
              <a:tr h="181870">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Micronucleus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0">
                          <a:solidFill>
                            <a:srgbClr val="000000"/>
                          </a:solidFill>
                          <a:effectLst/>
                          <a:latin typeface="Calibri"/>
                          <a:ea typeface="Times New Roman"/>
                          <a:cs typeface="Calibri"/>
                        </a:rPr>
                        <a:t>negative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in progress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308751"/>
                  </a:ext>
                </a:extLst>
              </a:tr>
              <a:tr h="181870">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FOXM1 off-target splicing IC50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0">
                          <a:solidFill>
                            <a:srgbClr val="000000"/>
                          </a:solidFill>
                          <a:effectLst/>
                          <a:latin typeface="Calibri"/>
                          <a:ea typeface="Times New Roman"/>
                          <a:cs typeface="Calibri"/>
                        </a:rPr>
                        <a:t>&gt;10 fold</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67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(14x)</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66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(4x)</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err="1">
                          <a:solidFill>
                            <a:srgbClr val="000000"/>
                          </a:solidFill>
                          <a:effectLst/>
                          <a:latin typeface="Calibri"/>
                          <a:ea typeface="Times New Roman"/>
                          <a:cs typeface="Calibri"/>
                        </a:rPr>
                        <a:t>ip</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080505"/>
                  </a:ext>
                </a:extLst>
              </a:tr>
              <a:tr h="177730">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Ames</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negative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6295619"/>
                  </a:ext>
                </a:extLst>
              </a:tr>
              <a:tr h="184558">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Phototoxicity</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0">
                          <a:solidFill>
                            <a:srgbClr val="000000"/>
                          </a:solidFill>
                          <a:effectLst/>
                          <a:latin typeface="Calibri"/>
                          <a:ea typeface="Times New Roman"/>
                          <a:cs typeface="Calibri"/>
                        </a:rPr>
                        <a:t>negative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4405788"/>
                  </a:ext>
                </a:extLst>
              </a:tr>
              <a:tr h="184558">
                <a:tc gridSpan="2" vMerge="1">
                  <a:txBody>
                    <a:bodyPr/>
                    <a:lstStyle/>
                    <a:p>
                      <a:endParaRPr lang="en-US"/>
                    </a:p>
                  </a:txBody>
                  <a:tcPr/>
                </a:tc>
                <a:tc hMerge="1" vMerge="1">
                  <a:txBody>
                    <a:bodyPr/>
                    <a:lstStyle/>
                    <a:p>
                      <a:endParaRPr lang="en-US"/>
                    </a:p>
                  </a:txBody>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Hepatotoxicity </a:t>
                      </a:r>
                      <a:r>
                        <a:rPr lang="en-US" sz="1000" err="1">
                          <a:solidFill>
                            <a:srgbClr val="000000"/>
                          </a:solidFill>
                          <a:effectLst/>
                          <a:latin typeface="Calibri"/>
                          <a:ea typeface="Times New Roman"/>
                          <a:cs typeface="Calibri"/>
                        </a:rPr>
                        <a:t>Hurelhuman</a:t>
                      </a:r>
                      <a:endParaRPr lang="en-US" sz="1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negative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4198987"/>
                  </a:ext>
                </a:extLst>
              </a:tr>
              <a:tr h="184557">
                <a:tc gridSpan="2" vMerge="1">
                  <a:txBody>
                    <a:bodyPr/>
                    <a:lstStyle/>
                    <a:p>
                      <a:pPr marL="0" marR="0" algn="ctr">
                        <a:spcBef>
                          <a:spcPts val="0"/>
                        </a:spcBef>
                        <a:spcAft>
                          <a:spcPts val="0"/>
                        </a:spcAft>
                      </a:pPr>
                      <a:endParaRPr lang="en-US" sz="1000" i="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vMerge="1">
                  <a:txBody>
                    <a:bodyPr/>
                    <a:lstStyle/>
                    <a:p>
                      <a:endParaRPr lang="en-US"/>
                    </a:p>
                  </a:txBody>
                  <a:tcPr/>
                </a:tc>
                <a:tc>
                  <a:txBody>
                    <a:bodyPr/>
                    <a:lstStyle/>
                    <a:p>
                      <a:pPr marL="0" marR="0" algn="ctr">
                        <a:spcBef>
                          <a:spcPts val="0"/>
                        </a:spcBef>
                        <a:spcAft>
                          <a:spcPts val="0"/>
                        </a:spcAft>
                      </a:pPr>
                      <a:r>
                        <a:rPr lang="en-US" sz="1000" err="1">
                          <a:solidFill>
                            <a:srgbClr val="000000"/>
                          </a:solidFill>
                          <a:effectLst/>
                          <a:latin typeface="Calibri" panose="020F0502020204030204" pitchFamily="34" charset="0"/>
                          <a:ea typeface="Times New Roman"/>
                          <a:cs typeface="Calibri" panose="020F0502020204030204" pitchFamily="34" charset="0"/>
                        </a:rPr>
                        <a:t>Phospholipidosis</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0">
                          <a:solidFill>
                            <a:srgbClr val="000000"/>
                          </a:solidFill>
                          <a:effectLst/>
                          <a:latin typeface="Calibri"/>
                          <a:ea typeface="Times New Roman"/>
                          <a:cs typeface="Calibri"/>
                        </a:rPr>
                        <a:t>negative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positive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positive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3185844"/>
                  </a:ext>
                </a:extLst>
              </a:tr>
              <a:tr h="18552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 Rat PK</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IV, cassette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Cl </a:t>
                      </a:r>
                      <a:r>
                        <a:rPr lang="en-US" sz="1000" kern="1200">
                          <a:solidFill>
                            <a:srgbClr val="000000"/>
                          </a:solidFill>
                          <a:effectLst/>
                          <a:latin typeface="Calibri"/>
                          <a:ea typeface="Times New Roman"/>
                          <a:cs typeface="Calibri"/>
                        </a:rPr>
                        <a:t>(</a:t>
                      </a:r>
                      <a:r>
                        <a:rPr lang="en-US" sz="1000" kern="1200" baseline="0">
                          <a:solidFill>
                            <a:srgbClr val="000000"/>
                          </a:solidFill>
                          <a:effectLst/>
                          <a:latin typeface="Calibri"/>
                          <a:ea typeface="Times New Roman"/>
                          <a:cs typeface="Calibri"/>
                        </a:rPr>
                        <a:t>mL min</a:t>
                      </a:r>
                      <a:r>
                        <a:rPr lang="en-US" sz="1000" kern="1200" baseline="30000">
                          <a:solidFill>
                            <a:srgbClr val="000000"/>
                          </a:solidFill>
                          <a:effectLst/>
                          <a:latin typeface="Calibri"/>
                          <a:ea typeface="Times New Roman"/>
                          <a:cs typeface="Calibri"/>
                        </a:rPr>
                        <a:t>-1</a:t>
                      </a:r>
                      <a:r>
                        <a:rPr lang="en-US" sz="1000" kern="1200" baseline="0">
                          <a:solidFill>
                            <a:srgbClr val="000000"/>
                          </a:solidFill>
                          <a:effectLst/>
                          <a:latin typeface="Calibri"/>
                          <a:ea typeface="Times New Roman"/>
                          <a:cs typeface="Calibri"/>
                        </a:rPr>
                        <a:t> kg</a:t>
                      </a:r>
                      <a:r>
                        <a:rPr lang="en-US" sz="1000" kern="1200" baseline="30000">
                          <a:solidFill>
                            <a:srgbClr val="000000"/>
                          </a:solidFill>
                          <a:effectLst/>
                          <a:latin typeface="Calibri"/>
                          <a:ea typeface="Times New Roman"/>
                          <a:cs typeface="Calibri"/>
                        </a:rPr>
                        <a:t>-1</a:t>
                      </a:r>
                      <a:r>
                        <a:rPr lang="en-US" sz="1000" kern="1200" baseline="0">
                          <a:solidFill>
                            <a:srgbClr val="000000"/>
                          </a:solidFill>
                          <a:effectLst/>
                          <a:latin typeface="Calibri"/>
                          <a:ea typeface="Times New Roman"/>
                          <a:cs typeface="Calibri"/>
                        </a:rPr>
                        <a:t>)</a:t>
                      </a:r>
                      <a:endParaRPr lang="en-US" sz="100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&lt;30</a:t>
                      </a:r>
                      <a:r>
                        <a:rPr lang="en-US" sz="1000" b="0" baseline="0">
                          <a:solidFill>
                            <a:srgbClr val="000000"/>
                          </a:solidFill>
                          <a:effectLst/>
                          <a:latin typeface="Calibri"/>
                          <a:ea typeface="Times New Roman"/>
                          <a:cs typeface="Calibri"/>
                        </a:rPr>
                        <a:t> mL/min/kg</a:t>
                      </a:r>
                      <a:endParaRPr lang="en-US" sz="1000" b="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37</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34</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14</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01336">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CNS PK</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err="1">
                          <a:solidFill>
                            <a:srgbClr val="000000"/>
                          </a:solidFill>
                          <a:effectLst/>
                          <a:latin typeface="Calibri" panose="020F0502020204030204" pitchFamily="34" charset="0"/>
                          <a:ea typeface="Times New Roman"/>
                          <a:cs typeface="Calibri" panose="020F0502020204030204" pitchFamily="34" charset="0"/>
                        </a:rPr>
                        <a:t>Kp</a:t>
                      </a:r>
                      <a:r>
                        <a:rPr lang="en-US" sz="1000" baseline="-25000" err="1">
                          <a:solidFill>
                            <a:srgbClr val="000000"/>
                          </a:solidFill>
                          <a:effectLst/>
                          <a:latin typeface="Calibri" panose="020F0502020204030204" pitchFamily="34" charset="0"/>
                          <a:ea typeface="Times New Roman"/>
                          <a:cs typeface="Calibri" panose="020F0502020204030204" pitchFamily="34" charset="0"/>
                        </a:rPr>
                        <a:t>u,u</a:t>
                      </a:r>
                      <a:endParaRPr lang="en-US" sz="1000" baseline="-25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aseline="0">
                          <a:solidFill>
                            <a:srgbClr val="000000"/>
                          </a:solidFill>
                          <a:effectLst/>
                          <a:latin typeface="Calibri"/>
                          <a:ea typeface="Times New Roman"/>
                          <a:cs typeface="Calibri"/>
                        </a:rPr>
                        <a:t>Rat </a:t>
                      </a:r>
                      <a:r>
                        <a:rPr lang="en-US" sz="1000" baseline="0" err="1">
                          <a:solidFill>
                            <a:srgbClr val="000000"/>
                          </a:solidFill>
                          <a:effectLst/>
                          <a:latin typeface="Calibri"/>
                          <a:ea typeface="Times New Roman"/>
                          <a:cs typeface="Calibri"/>
                        </a:rPr>
                        <a:t>Kp</a:t>
                      </a:r>
                      <a:r>
                        <a:rPr lang="en-US" sz="1000" baseline="-25000" err="1">
                          <a:solidFill>
                            <a:srgbClr val="000000"/>
                          </a:solidFill>
                          <a:effectLst/>
                          <a:latin typeface="Calibri"/>
                          <a:ea typeface="Times New Roman"/>
                          <a:cs typeface="Calibri"/>
                        </a:rPr>
                        <a:t>u,u</a:t>
                      </a:r>
                      <a:r>
                        <a:rPr lang="en-US" sz="1000" baseline="-25000">
                          <a:solidFill>
                            <a:srgbClr val="000000"/>
                          </a:solidFill>
                          <a:effectLst/>
                          <a:latin typeface="Calibri"/>
                          <a:ea typeface="Times New Roman"/>
                          <a:cs typeface="Calibri"/>
                        </a:rPr>
                        <a:t> </a:t>
                      </a:r>
                      <a:r>
                        <a:rPr lang="en-US" sz="1000" baseline="0">
                          <a:solidFill>
                            <a:srgbClr val="000000"/>
                          </a:solidFill>
                          <a:effectLst/>
                          <a:latin typeface="Calibri"/>
                          <a:ea typeface="Times New Roman"/>
                          <a:cs typeface="Calibri"/>
                        </a:rPr>
                        <a:t>Infusion</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&gt;0.3</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0.11</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7A1A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a:solidFill>
                            <a:srgbClr val="000000"/>
                          </a:solidFill>
                          <a:effectLst/>
                          <a:latin typeface="Calibri"/>
                          <a:ea typeface="Times New Roman"/>
                          <a:cs typeface="Calibri"/>
                        </a:rPr>
                        <a:t>0.90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000" b="0">
                          <a:solidFill>
                            <a:srgbClr val="000000"/>
                          </a:solidFill>
                          <a:effectLst/>
                          <a:latin typeface="Calibri"/>
                          <a:ea typeface="Times New Roman"/>
                          <a:cs typeface="Calibri"/>
                        </a:rPr>
                        <a:t>0.66</a:t>
                      </a: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4846817"/>
                  </a:ext>
                </a:extLst>
              </a:tr>
              <a:tr h="605133">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Mouse</a:t>
                      </a:r>
                    </a:p>
                    <a:p>
                      <a:pPr marL="0" marR="0" algn="ctr">
                        <a:spcBef>
                          <a:spcPts val="0"/>
                        </a:spcBef>
                        <a:spcAft>
                          <a:spcPts val="0"/>
                        </a:spcAft>
                      </a:pPr>
                      <a:r>
                        <a:rPr lang="en-US" sz="1000">
                          <a:solidFill>
                            <a:srgbClr val="000000"/>
                          </a:solidFill>
                          <a:effectLst/>
                          <a:latin typeface="Calibri"/>
                          <a:ea typeface="Times New Roman"/>
                          <a:cs typeface="Calibri"/>
                        </a:rPr>
                        <a:t>PK</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PO</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AUC(ng*h/mL), </a:t>
                      </a:r>
                      <a:r>
                        <a:rPr lang="en-US" sz="1000" err="1">
                          <a:solidFill>
                            <a:srgbClr val="000000"/>
                          </a:solidFill>
                          <a:effectLst/>
                          <a:latin typeface="Calibri"/>
                          <a:ea typeface="Times New Roman"/>
                          <a:cs typeface="Calibri"/>
                        </a:rPr>
                        <a:t>Cmax</a:t>
                      </a:r>
                      <a:endParaRPr lang="en-US" sz="1000" baseline="-25000">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baseline="0">
                          <a:solidFill>
                            <a:srgbClr val="002060"/>
                          </a:solidFill>
                          <a:effectLst/>
                          <a:latin typeface="Calibri"/>
                          <a:ea typeface="Times New Roman"/>
                          <a:cs typeface="Calibri"/>
                        </a:rPr>
                        <a:t> </a:t>
                      </a:r>
                      <a:r>
                        <a:rPr lang="en-US" sz="1000" b="0" baseline="0">
                          <a:solidFill>
                            <a:srgbClr val="000000"/>
                          </a:solidFill>
                          <a:effectLst/>
                          <a:latin typeface="Calibri"/>
                          <a:ea typeface="Times New Roman"/>
                          <a:cs typeface="Calibri"/>
                        </a:rPr>
                        <a:t>%F&gt;30%;</a:t>
                      </a:r>
                      <a:endParaRPr lang="en-US" sz="1000" b="0">
                        <a:solidFill>
                          <a:srgbClr val="000000"/>
                        </a:solidFill>
                        <a:effectLst/>
                        <a:latin typeface="Calibri"/>
                        <a:ea typeface="Times New Roman"/>
                        <a:cs typeface="Calibri"/>
                      </a:endParaRPr>
                    </a:p>
                    <a:p>
                      <a:pPr marL="0" marR="0" algn="ctr">
                        <a:spcBef>
                          <a:spcPts val="0"/>
                        </a:spcBef>
                        <a:spcAft>
                          <a:spcPts val="0"/>
                        </a:spcAft>
                      </a:pPr>
                      <a:r>
                        <a:rPr lang="en-US" sz="1000" b="0">
                          <a:solidFill>
                            <a:srgbClr val="000000"/>
                          </a:solidFill>
                          <a:effectLst/>
                          <a:latin typeface="Calibri"/>
                          <a:ea typeface="Times New Roman"/>
                          <a:cs typeface="Calibri"/>
                        </a:rPr>
                        <a:t>T</a:t>
                      </a:r>
                      <a:r>
                        <a:rPr lang="en-US" sz="1000" b="0" baseline="-25000">
                          <a:solidFill>
                            <a:srgbClr val="000000"/>
                          </a:solidFill>
                          <a:effectLst/>
                          <a:latin typeface="Calibri"/>
                          <a:ea typeface="Times New Roman"/>
                          <a:cs typeface="Calibri"/>
                        </a:rPr>
                        <a:t>1/2</a:t>
                      </a:r>
                      <a:r>
                        <a:rPr lang="en-US" sz="1000" b="0">
                          <a:solidFill>
                            <a:srgbClr val="000000"/>
                          </a:solidFill>
                          <a:effectLst/>
                          <a:latin typeface="Calibri"/>
                          <a:ea typeface="Times New Roman"/>
                          <a:cs typeface="Calibri"/>
                        </a:rPr>
                        <a:t> 3-8h</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000">
                          <a:solidFill>
                            <a:srgbClr val="000000"/>
                          </a:solidFill>
                          <a:effectLst/>
                          <a:latin typeface="Calibri"/>
                          <a:ea typeface="Times New Roman"/>
                          <a:cs typeface="Calibri"/>
                        </a:rPr>
                        <a:t>AUC</a:t>
                      </a:r>
                      <a:r>
                        <a:rPr lang="en-US" sz="1000" baseline="-25000">
                          <a:solidFill>
                            <a:srgbClr val="000000"/>
                          </a:solidFill>
                          <a:effectLst/>
                          <a:latin typeface="Calibri"/>
                          <a:ea typeface="Times New Roman"/>
                          <a:cs typeface="Calibri"/>
                        </a:rPr>
                        <a:t>inf</a:t>
                      </a:r>
                      <a:r>
                        <a:rPr lang="en-US" sz="1000">
                          <a:solidFill>
                            <a:srgbClr val="000000"/>
                          </a:solidFill>
                          <a:effectLst/>
                          <a:latin typeface="Calibri"/>
                          <a:ea typeface="Times New Roman"/>
                          <a:cs typeface="Calibri"/>
                        </a:rPr>
                        <a:t>/dose = xx; Dose xx mg/kg, AUC</a:t>
                      </a:r>
                      <a:r>
                        <a:rPr lang="en-US" sz="1000" baseline="-25000">
                          <a:solidFill>
                            <a:srgbClr val="000000"/>
                          </a:solidFill>
                          <a:effectLst/>
                          <a:latin typeface="Calibri"/>
                          <a:ea typeface="Times New Roman"/>
                          <a:cs typeface="Calibri"/>
                        </a:rPr>
                        <a:t>inf</a:t>
                      </a:r>
                      <a:r>
                        <a:rPr lang="en-US" sz="1000">
                          <a:solidFill>
                            <a:srgbClr val="000000"/>
                          </a:solidFill>
                          <a:effectLst/>
                          <a:latin typeface="Calibri"/>
                          <a:ea typeface="Times New Roman"/>
                          <a:cs typeface="Calibri"/>
                        </a:rPr>
                        <a:t> = xx ng*h/mL,  %F = xx</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000">
                          <a:solidFill>
                            <a:srgbClr val="000000"/>
                          </a:solidFill>
                          <a:effectLst/>
                          <a:latin typeface="Calibri"/>
                          <a:ea typeface="Times New Roman"/>
                          <a:cs typeface="Calibri"/>
                        </a:rPr>
                        <a:t>AUC</a:t>
                      </a:r>
                      <a:r>
                        <a:rPr lang="en-US" sz="1000" baseline="-25000">
                          <a:solidFill>
                            <a:srgbClr val="000000"/>
                          </a:solidFill>
                          <a:effectLst/>
                          <a:latin typeface="Calibri"/>
                          <a:ea typeface="Times New Roman"/>
                          <a:cs typeface="Calibri"/>
                        </a:rPr>
                        <a:t>inf</a:t>
                      </a:r>
                      <a:r>
                        <a:rPr lang="en-US" sz="1000">
                          <a:solidFill>
                            <a:srgbClr val="000000"/>
                          </a:solidFill>
                          <a:effectLst/>
                          <a:latin typeface="Calibri"/>
                          <a:ea typeface="Times New Roman"/>
                          <a:cs typeface="Calibri"/>
                        </a:rPr>
                        <a:t>/dose = xx; Dose xx mg/kg, AUC</a:t>
                      </a:r>
                      <a:r>
                        <a:rPr lang="en-US" sz="1000" baseline="-25000">
                          <a:solidFill>
                            <a:srgbClr val="000000"/>
                          </a:solidFill>
                          <a:effectLst/>
                          <a:latin typeface="Calibri"/>
                          <a:ea typeface="Times New Roman"/>
                          <a:cs typeface="Calibri"/>
                        </a:rPr>
                        <a:t>inf</a:t>
                      </a:r>
                      <a:r>
                        <a:rPr lang="en-US" sz="1000">
                          <a:solidFill>
                            <a:srgbClr val="000000"/>
                          </a:solidFill>
                          <a:effectLst/>
                          <a:latin typeface="Calibri"/>
                          <a:ea typeface="Times New Roman"/>
                          <a:cs typeface="Calibri"/>
                        </a:rPr>
                        <a:t> = xx ng*h/mL,  %F = xx</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8"/>
                  </a:ext>
                </a:extLst>
              </a:tr>
              <a:tr h="341175">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Peripheral PD</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Mouse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aseline="0">
                          <a:solidFill>
                            <a:schemeClr val="tx2">
                              <a:lumMod val="50000"/>
                            </a:schemeClr>
                          </a:solidFill>
                          <a:effectLst/>
                          <a:latin typeface="Calibri"/>
                          <a:ea typeface="Times New Roman"/>
                          <a:cs typeface="Calibri"/>
                        </a:rPr>
                        <a:t>RT-</a:t>
                      </a:r>
                      <a:r>
                        <a:rPr lang="en-US" sz="1000" baseline="0" err="1">
                          <a:solidFill>
                            <a:schemeClr val="tx2">
                              <a:lumMod val="50000"/>
                            </a:schemeClr>
                          </a:solidFill>
                          <a:effectLst/>
                          <a:latin typeface="Calibri"/>
                          <a:ea typeface="Times New Roman"/>
                          <a:cs typeface="Calibri"/>
                        </a:rPr>
                        <a:t>ddPCR</a:t>
                      </a:r>
                      <a:r>
                        <a:rPr lang="en-US" sz="1000" baseline="0">
                          <a:solidFill>
                            <a:schemeClr val="tx2">
                              <a:lumMod val="50000"/>
                            </a:schemeClr>
                          </a:solidFill>
                          <a:effectLst/>
                          <a:latin typeface="Calibri"/>
                          <a:ea typeface="Times New Roman"/>
                          <a:cs typeface="Calibri"/>
                        </a:rPr>
                        <a:t>, whole blood</a:t>
                      </a:r>
                    </a:p>
                    <a:p>
                      <a:pPr marL="0" marR="0" algn="ctr">
                        <a:spcBef>
                          <a:spcPts val="0"/>
                        </a:spcBef>
                        <a:spcAft>
                          <a:spcPts val="0"/>
                        </a:spcAft>
                      </a:pPr>
                      <a:r>
                        <a:rPr lang="en-US" sz="1000" baseline="0">
                          <a:solidFill>
                            <a:schemeClr val="tx2">
                              <a:lumMod val="50000"/>
                            </a:schemeClr>
                          </a:solidFill>
                          <a:effectLst/>
                          <a:latin typeface="Calibri"/>
                          <a:ea typeface="Times New Roman"/>
                          <a:cs typeface="Calibri"/>
                        </a:rPr>
                        <a:t>HTT canonical/poison</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50% lowering</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pEC</a:t>
                      </a:r>
                      <a:r>
                        <a:rPr lang="en-US" sz="1000" baseline="-25000">
                          <a:solidFill>
                            <a:srgbClr val="000000"/>
                          </a:solidFill>
                          <a:effectLst/>
                          <a:latin typeface="Calibri"/>
                          <a:ea typeface="Times New Roman"/>
                          <a:cs typeface="Calibri"/>
                        </a:rPr>
                        <a:t>50</a:t>
                      </a:r>
                      <a:r>
                        <a:rPr lang="en-US" sz="1000">
                          <a:solidFill>
                            <a:srgbClr val="000000"/>
                          </a:solidFill>
                          <a:effectLst/>
                          <a:latin typeface="Calibri"/>
                          <a:ea typeface="Times New Roman"/>
                          <a:cs typeface="Calibri"/>
                        </a:rPr>
                        <a:t> = xx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xx% lowering @ xx </a:t>
                      </a:r>
                      <a:r>
                        <a:rPr lang="en-US" sz="1000" err="1">
                          <a:solidFill>
                            <a:srgbClr val="000000"/>
                          </a:solidFill>
                          <a:effectLst/>
                          <a:latin typeface="Calibri"/>
                          <a:ea typeface="Times New Roman"/>
                          <a:cs typeface="Calibri"/>
                        </a:rPr>
                        <a:t>mpk</a:t>
                      </a:r>
                      <a:r>
                        <a:rPr lang="en-US" sz="1000">
                          <a:solidFill>
                            <a:srgbClr val="000000"/>
                          </a:solidFill>
                          <a:effectLst/>
                          <a:latin typeface="Calibri"/>
                          <a:ea typeface="Times New Roman"/>
                          <a:cs typeface="Calibri"/>
                        </a:rPr>
                        <a:t> SC; Cu</a:t>
                      </a:r>
                      <a:r>
                        <a:rPr lang="en-US" sz="1000" baseline="-25000">
                          <a:solidFill>
                            <a:srgbClr val="000000"/>
                          </a:solidFill>
                          <a:effectLst/>
                          <a:latin typeface="Calibri"/>
                          <a:ea typeface="Times New Roman"/>
                          <a:cs typeface="Calibri"/>
                        </a:rPr>
                        <a:t>p</a:t>
                      </a:r>
                      <a:r>
                        <a:rPr lang="en-US" sz="1000">
                          <a:solidFill>
                            <a:srgbClr val="000000"/>
                          </a:solidFill>
                          <a:effectLst/>
                          <a:latin typeface="Calibri"/>
                          <a:ea typeface="Times New Roman"/>
                          <a:cs typeface="Calibri"/>
                        </a:rPr>
                        <a:t> = xx WB IC</a:t>
                      </a:r>
                      <a:r>
                        <a:rPr lang="en-US" sz="1000" baseline="-25000">
                          <a:solidFill>
                            <a:srgbClr val="000000"/>
                          </a:solidFill>
                          <a:effectLst/>
                          <a:latin typeface="Calibri"/>
                          <a:ea typeface="Times New Roman"/>
                          <a:cs typeface="Calibri"/>
                        </a:rPr>
                        <a:t>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000">
                          <a:solidFill>
                            <a:srgbClr val="000000"/>
                          </a:solidFill>
                          <a:effectLst/>
                          <a:latin typeface="Calibri"/>
                          <a:ea typeface="Times New Roman"/>
                          <a:cs typeface="Calibri"/>
                        </a:rPr>
                        <a:t>pEC</a:t>
                      </a:r>
                      <a:r>
                        <a:rPr lang="en-US" sz="1000" baseline="-25000">
                          <a:solidFill>
                            <a:srgbClr val="000000"/>
                          </a:solidFill>
                          <a:effectLst/>
                          <a:latin typeface="Calibri"/>
                          <a:ea typeface="Times New Roman"/>
                          <a:cs typeface="Calibri"/>
                        </a:rPr>
                        <a:t>50</a:t>
                      </a:r>
                      <a:r>
                        <a:rPr lang="en-US" sz="1000">
                          <a:solidFill>
                            <a:srgbClr val="000000"/>
                          </a:solidFill>
                          <a:effectLst/>
                          <a:latin typeface="Calibri"/>
                          <a:ea typeface="Times New Roman"/>
                          <a:cs typeface="Calibri"/>
                        </a:rPr>
                        <a:t> = xx </a:t>
                      </a:r>
                      <a:r>
                        <a:rPr lang="en-US" sz="1000" err="1">
                          <a:solidFill>
                            <a:srgbClr val="000000"/>
                          </a:solidFill>
                          <a:effectLst/>
                          <a:latin typeface="Calibri"/>
                          <a:ea typeface="Times New Roman"/>
                          <a:cs typeface="Calibri"/>
                        </a:rPr>
                        <a:t>nM</a:t>
                      </a:r>
                      <a:r>
                        <a:rPr lang="en-US" sz="1000">
                          <a:solidFill>
                            <a:srgbClr val="000000"/>
                          </a:solidFill>
                          <a:effectLst/>
                          <a:latin typeface="Calibri"/>
                          <a:ea typeface="Times New Roman"/>
                          <a:cs typeface="Calibri"/>
                        </a:rPr>
                        <a:t>, xx% lowering @ xx </a:t>
                      </a:r>
                      <a:r>
                        <a:rPr lang="en-US" sz="1000" err="1">
                          <a:solidFill>
                            <a:srgbClr val="000000"/>
                          </a:solidFill>
                          <a:effectLst/>
                          <a:latin typeface="Calibri"/>
                          <a:ea typeface="Times New Roman"/>
                          <a:cs typeface="Calibri"/>
                        </a:rPr>
                        <a:t>mpk</a:t>
                      </a:r>
                      <a:r>
                        <a:rPr lang="en-US" sz="1000">
                          <a:solidFill>
                            <a:srgbClr val="000000"/>
                          </a:solidFill>
                          <a:effectLst/>
                          <a:latin typeface="Calibri"/>
                          <a:ea typeface="Times New Roman"/>
                          <a:cs typeface="Calibri"/>
                        </a:rPr>
                        <a:t> SC; Cu</a:t>
                      </a:r>
                      <a:r>
                        <a:rPr lang="en-US" sz="1000" baseline="-25000">
                          <a:solidFill>
                            <a:srgbClr val="000000"/>
                          </a:solidFill>
                          <a:effectLst/>
                          <a:latin typeface="Calibri"/>
                          <a:ea typeface="Times New Roman"/>
                          <a:cs typeface="Calibri"/>
                        </a:rPr>
                        <a:t>p</a:t>
                      </a:r>
                      <a:r>
                        <a:rPr lang="en-US" sz="1000">
                          <a:solidFill>
                            <a:srgbClr val="000000"/>
                          </a:solidFill>
                          <a:effectLst/>
                          <a:latin typeface="Calibri"/>
                          <a:ea typeface="Times New Roman"/>
                          <a:cs typeface="Calibri"/>
                        </a:rPr>
                        <a:t> = xx WB IC</a:t>
                      </a:r>
                      <a:r>
                        <a:rPr lang="en-US" sz="1000" baseline="-25000">
                          <a:solidFill>
                            <a:srgbClr val="000000"/>
                          </a:solidFill>
                          <a:effectLst/>
                          <a:latin typeface="Calibri"/>
                          <a:ea typeface="Times New Roman"/>
                          <a:cs typeface="Calibri"/>
                        </a:rPr>
                        <a:t>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endParaRPr lang="en-US" sz="1000" b="1">
                        <a:solidFill>
                          <a:srgbClr val="000000"/>
                        </a:solidFill>
                        <a:effectLst/>
                        <a:latin typeface="Calibri"/>
                        <a:ea typeface="Times New Roman"/>
                        <a:cs typeface="Calibri"/>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341175">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err="1">
                          <a:solidFill>
                            <a:srgbClr val="000000"/>
                          </a:solidFill>
                          <a:effectLst/>
                          <a:latin typeface="Calibri" panose="020F0502020204030204" pitchFamily="34" charset="0"/>
                          <a:ea typeface="Times New Roman"/>
                          <a:cs typeface="Calibri" panose="020F0502020204030204" pitchFamily="34" charset="0"/>
                        </a:rPr>
                        <a:t>cnsPD</a:t>
                      </a: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a:solidFill>
                            <a:srgbClr val="000000"/>
                          </a:solidFill>
                          <a:effectLst/>
                          <a:latin typeface="Calibri"/>
                          <a:ea typeface="Times New Roman"/>
                          <a:cs typeface="Calibri"/>
                        </a:rPr>
                        <a:t>Mouse</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aseline="0">
                          <a:solidFill>
                            <a:schemeClr val="tx2">
                              <a:lumMod val="50000"/>
                            </a:schemeClr>
                          </a:solidFill>
                          <a:effectLst/>
                          <a:latin typeface="Calibri"/>
                          <a:ea typeface="Times New Roman"/>
                          <a:cs typeface="Calibri"/>
                        </a:rPr>
                        <a:t>RT-</a:t>
                      </a:r>
                      <a:r>
                        <a:rPr lang="en-US" sz="1000" baseline="0" err="1">
                          <a:solidFill>
                            <a:schemeClr val="tx2">
                              <a:lumMod val="50000"/>
                            </a:schemeClr>
                          </a:solidFill>
                          <a:effectLst/>
                          <a:latin typeface="Calibri"/>
                          <a:ea typeface="Times New Roman"/>
                          <a:cs typeface="Calibri"/>
                        </a:rPr>
                        <a:t>ddPCR</a:t>
                      </a:r>
                      <a:r>
                        <a:rPr lang="en-US" sz="1000" baseline="0">
                          <a:solidFill>
                            <a:schemeClr val="tx2">
                              <a:lumMod val="50000"/>
                            </a:schemeClr>
                          </a:solidFill>
                          <a:effectLst/>
                          <a:latin typeface="Calibri"/>
                          <a:ea typeface="Times New Roman"/>
                          <a:cs typeface="Calibri"/>
                        </a:rPr>
                        <a:t>, Cortex</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000" baseline="0">
                          <a:solidFill>
                            <a:schemeClr val="tx2">
                              <a:lumMod val="50000"/>
                            </a:schemeClr>
                          </a:solidFill>
                          <a:effectLst/>
                          <a:latin typeface="Calibri"/>
                          <a:ea typeface="Times New Roman"/>
                          <a:cs typeface="Calibri"/>
                        </a:rPr>
                        <a:t>HTT canonical/poison</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609585" rtl="0" eaLnBrk="1" latinLnBrk="0" hangingPunct="1">
                        <a:defRPr sz="2400" kern="1200">
                          <a:solidFill>
                            <a:schemeClr val="tx1"/>
                          </a:solidFill>
                          <a:latin typeface="Calibri"/>
                        </a:defRPr>
                      </a:lvl1pPr>
                      <a:lvl2pPr marL="609585" algn="l" defTabSz="609585" rtl="0" eaLnBrk="1" latinLnBrk="0" hangingPunct="1">
                        <a:defRPr sz="2400" kern="1200">
                          <a:solidFill>
                            <a:schemeClr val="tx1"/>
                          </a:solidFill>
                          <a:latin typeface="Calibri"/>
                        </a:defRPr>
                      </a:lvl2pPr>
                      <a:lvl3pPr marL="1219170" algn="l" defTabSz="609585" rtl="0" eaLnBrk="1" latinLnBrk="0" hangingPunct="1">
                        <a:defRPr sz="2400" kern="1200">
                          <a:solidFill>
                            <a:schemeClr val="tx1"/>
                          </a:solidFill>
                          <a:latin typeface="Calibri"/>
                        </a:defRPr>
                      </a:lvl3pPr>
                      <a:lvl4pPr marL="1828754" algn="l" defTabSz="609585" rtl="0" eaLnBrk="1" latinLnBrk="0" hangingPunct="1">
                        <a:defRPr sz="2400" kern="1200">
                          <a:solidFill>
                            <a:schemeClr val="tx1"/>
                          </a:solidFill>
                          <a:latin typeface="Calibri"/>
                        </a:defRPr>
                      </a:lvl4pPr>
                      <a:lvl5pPr marL="2438339" algn="l" defTabSz="609585" rtl="0" eaLnBrk="1" latinLnBrk="0" hangingPunct="1">
                        <a:defRPr sz="2400" kern="1200">
                          <a:solidFill>
                            <a:schemeClr val="tx1"/>
                          </a:solidFill>
                          <a:latin typeface="Calibri"/>
                        </a:defRPr>
                      </a:lvl5pPr>
                      <a:lvl6pPr marL="3047924" algn="l" defTabSz="609585" rtl="0" eaLnBrk="1" latinLnBrk="0" hangingPunct="1">
                        <a:defRPr sz="2400" kern="1200">
                          <a:solidFill>
                            <a:schemeClr val="tx1"/>
                          </a:solidFill>
                          <a:latin typeface="Calibri"/>
                        </a:defRPr>
                      </a:lvl6pPr>
                      <a:lvl7pPr marL="3657509" algn="l" defTabSz="609585" rtl="0" eaLnBrk="1" latinLnBrk="0" hangingPunct="1">
                        <a:defRPr sz="2400" kern="1200">
                          <a:solidFill>
                            <a:schemeClr val="tx1"/>
                          </a:solidFill>
                          <a:latin typeface="Calibri"/>
                        </a:defRPr>
                      </a:lvl7pPr>
                      <a:lvl8pPr marL="4267093" algn="l" defTabSz="609585" rtl="0" eaLnBrk="1" latinLnBrk="0" hangingPunct="1">
                        <a:defRPr sz="2400" kern="1200">
                          <a:solidFill>
                            <a:schemeClr val="tx1"/>
                          </a:solidFill>
                          <a:latin typeface="Calibri"/>
                        </a:defRPr>
                      </a:lvl8pPr>
                      <a:lvl9pPr marL="4876678" algn="l" defTabSz="609585" rtl="0" eaLnBrk="1" latinLnBrk="0" hangingPunct="1">
                        <a:defRPr sz="2400" kern="1200">
                          <a:solidFill>
                            <a:schemeClr val="tx1"/>
                          </a:solidFill>
                          <a:latin typeface="Calibri"/>
                        </a:defRPr>
                      </a:lvl9pPr>
                    </a:lstStyle>
                    <a:p>
                      <a:pPr marL="0" marR="0" algn="ctr">
                        <a:spcBef>
                          <a:spcPts val="0"/>
                        </a:spcBef>
                        <a:spcAft>
                          <a:spcPts val="0"/>
                        </a:spcAft>
                      </a:pPr>
                      <a:r>
                        <a:rPr lang="en-US" sz="1000" b="0">
                          <a:solidFill>
                            <a:srgbClr val="000000"/>
                          </a:solidFill>
                          <a:effectLst/>
                          <a:latin typeface="Calibri"/>
                          <a:ea typeface="Times New Roman"/>
                          <a:cs typeface="Calibri"/>
                        </a:rPr>
                        <a:t>50% lowering</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rgbClr val="000000"/>
                          </a:solidFill>
                          <a:effectLst/>
                          <a:latin typeface="Calibri"/>
                          <a:ea typeface="Times New Roman"/>
                          <a:cs typeface="Calibri"/>
                        </a:rPr>
                        <a:t>PPB</a:t>
                      </a:r>
                      <a:r>
                        <a:rPr lang="en-US" sz="1000" baseline="-25000" err="1">
                          <a:solidFill>
                            <a:srgbClr val="000000"/>
                          </a:solidFill>
                          <a:effectLst/>
                          <a:latin typeface="Calibri"/>
                          <a:ea typeface="Times New Roman"/>
                          <a:cs typeface="Calibri"/>
                        </a:rPr>
                        <a:t>corr</a:t>
                      </a:r>
                      <a:r>
                        <a:rPr lang="en-US" sz="1000">
                          <a:solidFill>
                            <a:srgbClr val="000000"/>
                          </a:solidFill>
                          <a:effectLst/>
                          <a:latin typeface="Calibri"/>
                          <a:ea typeface="Times New Roman"/>
                          <a:cs typeface="Calibri"/>
                        </a:rPr>
                        <a:t> Brain EC50 = XX; xx0% inhibition @100 </a:t>
                      </a:r>
                      <a:r>
                        <a:rPr lang="en-US" sz="1000" err="1">
                          <a:solidFill>
                            <a:srgbClr val="000000"/>
                          </a:solidFill>
                          <a:effectLst/>
                          <a:latin typeface="Calibri"/>
                          <a:ea typeface="Times New Roman"/>
                          <a:cs typeface="Calibri"/>
                        </a:rPr>
                        <a:t>mpk</a:t>
                      </a:r>
                      <a:r>
                        <a:rPr lang="en-US" sz="1000">
                          <a:solidFill>
                            <a:srgbClr val="000000"/>
                          </a:solidFill>
                          <a:effectLst/>
                          <a:latin typeface="Calibri"/>
                          <a:ea typeface="Times New Roman"/>
                          <a:cs typeface="Calibri"/>
                        </a:rPr>
                        <a:t> (120 min); </a:t>
                      </a:r>
                      <a:r>
                        <a:rPr lang="en-US" sz="1000" err="1">
                          <a:solidFill>
                            <a:srgbClr val="000000"/>
                          </a:solidFill>
                          <a:effectLst/>
                          <a:latin typeface="Calibri"/>
                          <a:ea typeface="Times New Roman"/>
                          <a:cs typeface="Calibri"/>
                        </a:rPr>
                        <a:t>Cu</a:t>
                      </a:r>
                      <a:r>
                        <a:rPr lang="en-US" sz="1000" baseline="-25000" err="1">
                          <a:solidFill>
                            <a:srgbClr val="000000"/>
                          </a:solidFill>
                          <a:effectLst/>
                          <a:latin typeface="Calibri"/>
                          <a:ea typeface="Times New Roman"/>
                          <a:cs typeface="Calibri"/>
                        </a:rPr>
                        <a:t>brain</a:t>
                      </a:r>
                      <a:r>
                        <a:rPr lang="en-US" sz="1000">
                          <a:solidFill>
                            <a:srgbClr val="000000"/>
                          </a:solidFill>
                          <a:effectLst/>
                          <a:latin typeface="Calibri"/>
                          <a:ea typeface="Times New Roman"/>
                          <a:cs typeface="Calibri"/>
                        </a:rPr>
                        <a:t> = xxx IC</a:t>
                      </a:r>
                      <a:r>
                        <a:rPr lang="en-US" sz="1000" baseline="-25000">
                          <a:solidFill>
                            <a:srgbClr val="000000"/>
                          </a:solidFill>
                          <a:effectLst/>
                          <a:latin typeface="Calibri"/>
                          <a:ea typeface="Times New Roman"/>
                          <a:cs typeface="Calibri"/>
                        </a:rPr>
                        <a:t>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rgbClr val="000000"/>
                          </a:solidFill>
                          <a:effectLst/>
                          <a:latin typeface="Calibri"/>
                          <a:ea typeface="Times New Roman"/>
                          <a:cs typeface="Calibri"/>
                        </a:rPr>
                        <a:t>PPB</a:t>
                      </a:r>
                      <a:r>
                        <a:rPr lang="en-US" sz="1000" baseline="-25000" err="1">
                          <a:solidFill>
                            <a:srgbClr val="000000"/>
                          </a:solidFill>
                          <a:effectLst/>
                          <a:latin typeface="Calibri"/>
                          <a:ea typeface="Times New Roman"/>
                          <a:cs typeface="Calibri"/>
                        </a:rPr>
                        <a:t>corr</a:t>
                      </a:r>
                      <a:r>
                        <a:rPr lang="en-US" sz="1000">
                          <a:solidFill>
                            <a:srgbClr val="000000"/>
                          </a:solidFill>
                          <a:effectLst/>
                          <a:latin typeface="Calibri"/>
                          <a:ea typeface="Times New Roman"/>
                          <a:cs typeface="Calibri"/>
                        </a:rPr>
                        <a:t> Brain EC50 = XX; xx0% inhibition @100 </a:t>
                      </a:r>
                      <a:r>
                        <a:rPr lang="en-US" sz="1000" err="1">
                          <a:solidFill>
                            <a:srgbClr val="000000"/>
                          </a:solidFill>
                          <a:effectLst/>
                          <a:latin typeface="Calibri"/>
                          <a:ea typeface="Times New Roman"/>
                          <a:cs typeface="Calibri"/>
                        </a:rPr>
                        <a:t>mpk</a:t>
                      </a:r>
                      <a:r>
                        <a:rPr lang="en-US" sz="1000">
                          <a:solidFill>
                            <a:srgbClr val="000000"/>
                          </a:solidFill>
                          <a:effectLst/>
                          <a:latin typeface="Calibri"/>
                          <a:ea typeface="Times New Roman"/>
                          <a:cs typeface="Calibri"/>
                        </a:rPr>
                        <a:t> (120 min); </a:t>
                      </a:r>
                      <a:r>
                        <a:rPr lang="en-US" sz="1000" err="1">
                          <a:solidFill>
                            <a:srgbClr val="000000"/>
                          </a:solidFill>
                          <a:effectLst/>
                          <a:latin typeface="Calibri"/>
                          <a:ea typeface="Times New Roman"/>
                          <a:cs typeface="Calibri"/>
                        </a:rPr>
                        <a:t>Cu</a:t>
                      </a:r>
                      <a:r>
                        <a:rPr lang="en-US" sz="1000" baseline="-25000" err="1">
                          <a:solidFill>
                            <a:srgbClr val="000000"/>
                          </a:solidFill>
                          <a:effectLst/>
                          <a:latin typeface="Calibri"/>
                          <a:ea typeface="Times New Roman"/>
                          <a:cs typeface="Calibri"/>
                        </a:rPr>
                        <a:t>brain</a:t>
                      </a:r>
                      <a:r>
                        <a:rPr lang="en-US" sz="1000">
                          <a:solidFill>
                            <a:srgbClr val="000000"/>
                          </a:solidFill>
                          <a:effectLst/>
                          <a:latin typeface="Calibri"/>
                          <a:ea typeface="Times New Roman"/>
                          <a:cs typeface="Calibri"/>
                        </a:rPr>
                        <a:t> = xxx IC</a:t>
                      </a:r>
                      <a:r>
                        <a:rPr lang="en-US" sz="1000" baseline="-25000">
                          <a:solidFill>
                            <a:srgbClr val="000000"/>
                          </a:solidFill>
                          <a:effectLst/>
                          <a:latin typeface="Calibri"/>
                          <a:ea typeface="Times New Roman"/>
                          <a:cs typeface="Calibri"/>
                        </a:rPr>
                        <a:t>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74313">
                <a:tc gridSpan="2">
                  <a:txBody>
                    <a:bodyPr/>
                    <a:lstStyle/>
                    <a:p>
                      <a:pPr marL="0" marR="0" algn="ctr">
                        <a:spcBef>
                          <a:spcPts val="0"/>
                        </a:spcBef>
                        <a:spcAft>
                          <a:spcPts val="0"/>
                        </a:spcAft>
                      </a:pPr>
                      <a:r>
                        <a:rPr lang="en-US" sz="1000">
                          <a:solidFill>
                            <a:srgbClr val="000000"/>
                          </a:solidFill>
                          <a:effectLst/>
                          <a:latin typeface="Calibri"/>
                          <a:ea typeface="Times New Roman"/>
                          <a:cs typeface="Calibri"/>
                        </a:rPr>
                        <a:t>human dose (estimated)</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endParaRPr lang="en-US" sz="1000">
                        <a:solidFill>
                          <a:srgbClr val="000000"/>
                        </a:solidFill>
                        <a:effectLst/>
                        <a:latin typeface="Times New Roman"/>
                        <a:ea typeface="Times New Roman"/>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aseline="0">
                          <a:solidFill>
                            <a:schemeClr val="tx2">
                              <a:lumMod val="50000"/>
                            </a:schemeClr>
                          </a:solidFill>
                          <a:effectLst/>
                          <a:latin typeface="Calibri"/>
                          <a:ea typeface="Times New Roman"/>
                          <a:cs typeface="Calibri"/>
                        </a:rPr>
                        <a:t>Estimated using </a:t>
                      </a:r>
                      <a:r>
                        <a:rPr lang="en-US" sz="1000" baseline="0" err="1">
                          <a:solidFill>
                            <a:schemeClr val="tx2">
                              <a:lumMod val="50000"/>
                            </a:schemeClr>
                          </a:solidFill>
                          <a:effectLst/>
                          <a:latin typeface="Calibri"/>
                          <a:ea typeface="Times New Roman"/>
                          <a:cs typeface="Calibri"/>
                        </a:rPr>
                        <a:t>mHTT</a:t>
                      </a:r>
                      <a:r>
                        <a:rPr lang="en-US" sz="1000" baseline="0">
                          <a:solidFill>
                            <a:schemeClr val="tx2">
                              <a:lumMod val="50000"/>
                            </a:schemeClr>
                          </a:solidFill>
                          <a:effectLst/>
                          <a:latin typeface="Calibri"/>
                          <a:ea typeface="Times New Roman"/>
                          <a:cs typeface="Calibri"/>
                        </a:rPr>
                        <a:t> IC50</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000" b="0">
                          <a:solidFill>
                            <a:srgbClr val="000000"/>
                          </a:solidFill>
                          <a:effectLst/>
                          <a:latin typeface="Calibri"/>
                          <a:ea typeface="Times New Roman"/>
                          <a:cs typeface="Calibri"/>
                        </a:rPr>
                        <a:t>PO, QD</a:t>
                      </a:r>
                    </a:p>
                    <a:p>
                      <a:pPr marL="0" marR="0" algn="ctr">
                        <a:spcBef>
                          <a:spcPts val="0"/>
                        </a:spcBef>
                        <a:spcAft>
                          <a:spcPts val="0"/>
                        </a:spcAft>
                      </a:pPr>
                      <a:r>
                        <a:rPr lang="en-US" sz="1000" b="0">
                          <a:solidFill>
                            <a:srgbClr val="000000"/>
                          </a:solidFill>
                          <a:effectLst/>
                          <a:latin typeface="Calibri"/>
                          <a:ea typeface="Times New Roman"/>
                          <a:cs typeface="Calibri"/>
                        </a:rPr>
                        <a:t>50% KD at </a:t>
                      </a:r>
                      <a:r>
                        <a:rPr lang="en-US" sz="1000" b="0" err="1">
                          <a:solidFill>
                            <a:srgbClr val="000000"/>
                          </a:solidFill>
                          <a:effectLst/>
                          <a:latin typeface="Calibri"/>
                          <a:ea typeface="Times New Roman"/>
                          <a:cs typeface="Calibri"/>
                        </a:rPr>
                        <a:t>Cmin</a:t>
                      </a:r>
                      <a:endParaRPr lang="en-US" sz="1000" b="0">
                        <a:solidFill>
                          <a:srgbClr val="000000"/>
                        </a:solidFill>
                        <a:effectLst/>
                        <a:latin typeface="Calibri"/>
                        <a:ea typeface="Times New Roman"/>
                        <a:cs typeface="Calibri"/>
                      </a:endParaRP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000" baseline="0">
                          <a:solidFill>
                            <a:srgbClr val="000000"/>
                          </a:solidFill>
                          <a:effectLst/>
                          <a:latin typeface="Calibri"/>
                          <a:ea typeface="Times New Roman"/>
                          <a:cs typeface="Calibri"/>
                        </a:rPr>
                        <a:t>56-154 mg weekly</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000" baseline="0">
                          <a:solidFill>
                            <a:srgbClr val="000000"/>
                          </a:solidFill>
                          <a:effectLst/>
                          <a:latin typeface="Calibri"/>
                          <a:ea typeface="Times New Roman"/>
                          <a:cs typeface="Calibri"/>
                        </a:rPr>
                        <a:t>5-10 mg QD</a:t>
                      </a:r>
                    </a:p>
                  </a:txBody>
                  <a:tcPr marL="8690" marR="869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9525" cap="flat" cmpd="sng" algn="ctr">
                      <a:solidFill>
                        <a:srgbClr val="00000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a:solidFill>
                          <a:srgbClr val="000000"/>
                        </a:solidFill>
                        <a:effectLst/>
                        <a:latin typeface="Calibri" panose="020F0502020204030204" pitchFamily="34" charset="0"/>
                        <a:ea typeface="Times New Roman"/>
                        <a:cs typeface="Calibri" panose="020F0502020204030204" pitchFamily="34" charset="0"/>
                      </a:endParaRPr>
                    </a:p>
                  </a:txBody>
                  <a:tcPr marL="8690" marR="8690" marT="0" marB="0" anchor="ctr">
                    <a:lnL w="12700" cap="flat" cmpd="sng" algn="ctr">
                      <a:solidFill>
                        <a:srgbClr val="00206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258909"/>
                  </a:ext>
                </a:extLst>
              </a:tr>
            </a:tbl>
          </a:graphicData>
        </a:graphic>
      </p:graphicFrame>
      <p:graphicFrame>
        <p:nvGraphicFramePr>
          <p:cNvPr id="10" name="Object 9">
            <a:extLst>
              <a:ext uri="{FF2B5EF4-FFF2-40B4-BE49-F238E27FC236}">
                <a16:creationId xmlns:a16="http://schemas.microsoft.com/office/drawing/2014/main" id="{43B63673-54B0-4952-9535-921A773EFF83}"/>
              </a:ext>
            </a:extLst>
          </p:cNvPr>
          <p:cNvGraphicFramePr>
            <a:graphicFrameLocks noChangeAspect="1"/>
          </p:cNvGraphicFramePr>
          <p:nvPr/>
        </p:nvGraphicFramePr>
        <p:xfrm>
          <a:off x="10514493" y="77137"/>
          <a:ext cx="1601787" cy="1054100"/>
        </p:xfrm>
        <a:graphic>
          <a:graphicData uri="http://schemas.openxmlformats.org/presentationml/2006/ole">
            <mc:AlternateContent xmlns:mc="http://schemas.openxmlformats.org/markup-compatibility/2006">
              <mc:Choice xmlns:v="urn:schemas-microsoft-com:vml" Requires="v">
                <p:oleObj spid="_x0000_s225284" name="CS ChemDraw Drawing" r:id="rId4" imgW="2139588" imgH="1403132" progId="ChemDraw.Document.6.0">
                  <p:embed/>
                </p:oleObj>
              </mc:Choice>
              <mc:Fallback>
                <p:oleObj name="CS ChemDraw Drawing" r:id="rId4" imgW="2139588" imgH="1403132" progId="ChemDraw.Document.6.0">
                  <p:embed/>
                  <p:pic>
                    <p:nvPicPr>
                      <p:cNvPr id="10" name="Object 9">
                        <a:extLst>
                          <a:ext uri="{FF2B5EF4-FFF2-40B4-BE49-F238E27FC236}">
                            <a16:creationId xmlns:a16="http://schemas.microsoft.com/office/drawing/2014/main" id="{43B63673-54B0-4952-9535-921A773EFF83}"/>
                          </a:ext>
                        </a:extLst>
                      </p:cNvPr>
                      <p:cNvPicPr/>
                      <p:nvPr/>
                    </p:nvPicPr>
                    <p:blipFill>
                      <a:blip r:embed="rId5"/>
                      <a:stretch>
                        <a:fillRect/>
                      </a:stretch>
                    </p:blipFill>
                    <p:spPr>
                      <a:xfrm>
                        <a:off x="10514493" y="77137"/>
                        <a:ext cx="1601787" cy="1054100"/>
                      </a:xfrm>
                      <a:prstGeom prst="rect">
                        <a:avLst/>
                      </a:prstGeom>
                      <a:solidFill>
                        <a:schemeClr val="accent3">
                          <a:lumMod val="40000"/>
                          <a:lumOff val="60000"/>
                        </a:schemeClr>
                      </a:solidFill>
                    </p:spPr>
                  </p:pic>
                </p:oleObj>
              </mc:Fallback>
            </mc:AlternateContent>
          </a:graphicData>
        </a:graphic>
      </p:graphicFrame>
      <p:graphicFrame>
        <p:nvGraphicFramePr>
          <p:cNvPr id="13" name="Object 12">
            <a:extLst>
              <a:ext uri="{FF2B5EF4-FFF2-40B4-BE49-F238E27FC236}">
                <a16:creationId xmlns:a16="http://schemas.microsoft.com/office/drawing/2014/main" id="{6FDE321A-E838-489B-B987-8B8C65087402}"/>
              </a:ext>
            </a:extLst>
          </p:cNvPr>
          <p:cNvGraphicFramePr>
            <a:graphicFrameLocks noChangeAspect="1"/>
          </p:cNvGraphicFramePr>
          <p:nvPr/>
        </p:nvGraphicFramePr>
        <p:xfrm>
          <a:off x="10469175" y="1260189"/>
          <a:ext cx="1679298" cy="885291"/>
        </p:xfrm>
        <a:graphic>
          <a:graphicData uri="http://schemas.openxmlformats.org/presentationml/2006/ole">
            <mc:AlternateContent xmlns:mc="http://schemas.openxmlformats.org/markup-compatibility/2006">
              <mc:Choice xmlns:v="urn:schemas-microsoft-com:vml" Requires="v">
                <p:oleObj spid="_x0000_s225285" name="CS ChemDraw Drawing" r:id="rId6" imgW="2388937" imgH="1264654" progId="ChemDraw.Document.6.0">
                  <p:embed/>
                </p:oleObj>
              </mc:Choice>
              <mc:Fallback>
                <p:oleObj name="CS ChemDraw Drawing" r:id="rId6" imgW="2388937" imgH="1264654" progId="ChemDraw.Document.6.0">
                  <p:embed/>
                  <p:pic>
                    <p:nvPicPr>
                      <p:cNvPr id="13" name="Object 12">
                        <a:extLst>
                          <a:ext uri="{FF2B5EF4-FFF2-40B4-BE49-F238E27FC236}">
                            <a16:creationId xmlns:a16="http://schemas.microsoft.com/office/drawing/2014/main" id="{6FDE321A-E838-489B-B987-8B8C65087402}"/>
                          </a:ext>
                        </a:extLst>
                      </p:cNvPr>
                      <p:cNvPicPr/>
                      <p:nvPr/>
                    </p:nvPicPr>
                    <p:blipFill>
                      <a:blip r:embed="rId7"/>
                      <a:stretch>
                        <a:fillRect/>
                      </a:stretch>
                    </p:blipFill>
                    <p:spPr>
                      <a:xfrm>
                        <a:off x="10469175" y="1260189"/>
                        <a:ext cx="1679298" cy="885291"/>
                      </a:xfrm>
                      <a:prstGeom prst="rect">
                        <a:avLst/>
                      </a:prstGeom>
                      <a:solidFill>
                        <a:srgbClr val="DDEBAA"/>
                      </a:solidFill>
                    </p:spPr>
                  </p:pic>
                </p:oleObj>
              </mc:Fallback>
            </mc:AlternateContent>
          </a:graphicData>
        </a:graphic>
      </p:graphicFrame>
      <p:graphicFrame>
        <p:nvGraphicFramePr>
          <p:cNvPr id="7" name="Object 6">
            <a:extLst>
              <a:ext uri="{FF2B5EF4-FFF2-40B4-BE49-F238E27FC236}">
                <a16:creationId xmlns:a16="http://schemas.microsoft.com/office/drawing/2014/main" id="{4A1E9793-AF7B-1AA9-B822-6216ABA75903}"/>
              </a:ext>
            </a:extLst>
          </p:cNvPr>
          <p:cNvGraphicFramePr>
            <a:graphicFrameLocks noChangeAspect="1"/>
          </p:cNvGraphicFramePr>
          <p:nvPr>
            <p:extLst>
              <p:ext uri="{D42A27DB-BD31-4B8C-83A1-F6EECF244321}">
                <p14:modId xmlns:p14="http://schemas.microsoft.com/office/powerpoint/2010/main" val="3097050838"/>
              </p:ext>
            </p:extLst>
          </p:nvPr>
        </p:nvGraphicFramePr>
        <p:xfrm>
          <a:off x="10469175" y="2303403"/>
          <a:ext cx="1679298" cy="885291"/>
        </p:xfrm>
        <a:graphic>
          <a:graphicData uri="http://schemas.openxmlformats.org/presentationml/2006/ole">
            <mc:AlternateContent xmlns:mc="http://schemas.openxmlformats.org/markup-compatibility/2006">
              <mc:Choice xmlns:v="urn:schemas-microsoft-com:vml" Requires="v">
                <p:oleObj spid="_x0000_s225286" name="CS ChemDraw Drawing" r:id="rId8" imgW="2388937" imgH="1264654" progId="ChemDraw.Document.6.0">
                  <p:embed/>
                </p:oleObj>
              </mc:Choice>
              <mc:Fallback>
                <p:oleObj name="CS ChemDraw Drawing" r:id="rId8" imgW="2388937" imgH="1264654" progId="ChemDraw.Document.6.0">
                  <p:embed/>
                  <p:pic>
                    <p:nvPicPr>
                      <p:cNvPr id="7" name="Object 6">
                        <a:extLst>
                          <a:ext uri="{FF2B5EF4-FFF2-40B4-BE49-F238E27FC236}">
                            <a16:creationId xmlns:a16="http://schemas.microsoft.com/office/drawing/2014/main" id="{4A1E9793-AF7B-1AA9-B822-6216ABA75903}"/>
                          </a:ext>
                        </a:extLst>
                      </p:cNvPr>
                      <p:cNvPicPr/>
                      <p:nvPr/>
                    </p:nvPicPr>
                    <p:blipFill>
                      <a:blip r:embed="rId7"/>
                      <a:stretch>
                        <a:fillRect/>
                      </a:stretch>
                    </p:blipFill>
                    <p:spPr>
                      <a:xfrm>
                        <a:off x="10469175" y="2303403"/>
                        <a:ext cx="1679298" cy="885291"/>
                      </a:xfrm>
                      <a:prstGeom prst="rect">
                        <a:avLst/>
                      </a:prstGeom>
                      <a:solidFill>
                        <a:srgbClr val="DDEBAA"/>
                      </a:solidFill>
                    </p:spPr>
                  </p:pic>
                </p:oleObj>
              </mc:Fallback>
            </mc:AlternateContent>
          </a:graphicData>
        </a:graphic>
      </p:graphicFrame>
    </p:spTree>
    <p:extLst>
      <p:ext uri="{BB962C8B-B14F-4D97-AF65-F5344CB8AC3E}">
        <p14:creationId xmlns:p14="http://schemas.microsoft.com/office/powerpoint/2010/main" val="7277509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1039906"/>
          </a:xfrm>
          <a:prstGeom prst="rect">
            <a:avLst/>
          </a:prstGeom>
          <a:solidFill>
            <a:srgbClr val="013952">
              <a:alpha val="75000"/>
            </a:srgbClr>
          </a:solidFill>
        </p:spPr>
        <p:txBody>
          <a:bodyPr lIns="91440" tIns="45720" rIns="91440" bIns="45720"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a:rPr>
              <a:t>HTT RNA and protein is ubiquitously expressed across tissues</a:t>
            </a:r>
            <a:endParaRPr lang="en-US" i="1">
              <a:solidFill>
                <a:schemeClr val="bg1"/>
              </a:solidFill>
              <a:latin typeface="Arial Narrow" panose="020B0606020202030204" pitchFamily="34" charset="0"/>
            </a:endParaRPr>
          </a:p>
        </p:txBody>
      </p:sp>
      <p:pic>
        <p:nvPicPr>
          <p:cNvPr id="4" name="Picture 3">
            <a:extLst>
              <a:ext uri="{FF2B5EF4-FFF2-40B4-BE49-F238E27FC236}">
                <a16:creationId xmlns:a16="http://schemas.microsoft.com/office/drawing/2014/main" id="{019FC215-E511-1B4F-9E91-B24C012B8587}"/>
              </a:ext>
            </a:extLst>
          </p:cNvPr>
          <p:cNvPicPr>
            <a:picLocks noChangeAspect="1"/>
          </p:cNvPicPr>
          <p:nvPr/>
        </p:nvPicPr>
        <p:blipFill>
          <a:blip r:embed="rId3"/>
          <a:stretch>
            <a:fillRect/>
          </a:stretch>
        </p:blipFill>
        <p:spPr>
          <a:xfrm>
            <a:off x="1039991" y="1363275"/>
            <a:ext cx="2892160" cy="4941942"/>
          </a:xfrm>
          <a:prstGeom prst="rect">
            <a:avLst/>
          </a:prstGeom>
        </p:spPr>
      </p:pic>
      <p:pic>
        <p:nvPicPr>
          <p:cNvPr id="6" name="Picture 5">
            <a:extLst>
              <a:ext uri="{FF2B5EF4-FFF2-40B4-BE49-F238E27FC236}">
                <a16:creationId xmlns:a16="http://schemas.microsoft.com/office/drawing/2014/main" id="{203B45BA-93C5-6C43-9E34-C480EB7C1CE4}"/>
              </a:ext>
            </a:extLst>
          </p:cNvPr>
          <p:cNvPicPr>
            <a:picLocks noChangeAspect="1"/>
          </p:cNvPicPr>
          <p:nvPr/>
        </p:nvPicPr>
        <p:blipFill>
          <a:blip r:embed="rId4"/>
          <a:stretch>
            <a:fillRect/>
          </a:stretch>
        </p:blipFill>
        <p:spPr>
          <a:xfrm>
            <a:off x="4819023" y="1110557"/>
            <a:ext cx="6490108" cy="2723689"/>
          </a:xfrm>
          <a:prstGeom prst="rect">
            <a:avLst/>
          </a:prstGeom>
        </p:spPr>
      </p:pic>
      <p:pic>
        <p:nvPicPr>
          <p:cNvPr id="7" name="Picture 6">
            <a:extLst>
              <a:ext uri="{FF2B5EF4-FFF2-40B4-BE49-F238E27FC236}">
                <a16:creationId xmlns:a16="http://schemas.microsoft.com/office/drawing/2014/main" id="{2333E8CD-FB96-CA49-BDE2-8D0D4EA62198}"/>
              </a:ext>
            </a:extLst>
          </p:cNvPr>
          <p:cNvPicPr>
            <a:picLocks noChangeAspect="1"/>
          </p:cNvPicPr>
          <p:nvPr/>
        </p:nvPicPr>
        <p:blipFill>
          <a:blip r:embed="rId5"/>
          <a:stretch>
            <a:fillRect/>
          </a:stretch>
        </p:blipFill>
        <p:spPr>
          <a:xfrm>
            <a:off x="4837915" y="3904897"/>
            <a:ext cx="6441951" cy="2702041"/>
          </a:xfrm>
          <a:prstGeom prst="rect">
            <a:avLst/>
          </a:prstGeom>
        </p:spPr>
      </p:pic>
    </p:spTree>
    <p:extLst>
      <p:ext uri="{BB962C8B-B14F-4D97-AF65-F5344CB8AC3E}">
        <p14:creationId xmlns:p14="http://schemas.microsoft.com/office/powerpoint/2010/main" val="2877818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1039906"/>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HTT RNA is ubiquitously expressed in all CNS cell types</a:t>
            </a:r>
            <a:endParaRPr lang="en-US" i="1">
              <a:solidFill>
                <a:schemeClr val="bg1"/>
              </a:solidFill>
              <a:latin typeface="Arial Narrow" panose="020B0606020202030204" pitchFamily="34" charset="0"/>
            </a:endParaRPr>
          </a:p>
        </p:txBody>
      </p:sp>
      <p:pic>
        <p:nvPicPr>
          <p:cNvPr id="3" name="Picture 2" descr="Chart, waterfall chart&#10;&#10;Description automatically generated">
            <a:extLst>
              <a:ext uri="{FF2B5EF4-FFF2-40B4-BE49-F238E27FC236}">
                <a16:creationId xmlns:a16="http://schemas.microsoft.com/office/drawing/2014/main" id="{BA5BE3EB-A98B-914A-B0F4-1012069B5074}"/>
              </a:ext>
            </a:extLst>
          </p:cNvPr>
          <p:cNvPicPr>
            <a:picLocks noChangeAspect="1"/>
          </p:cNvPicPr>
          <p:nvPr/>
        </p:nvPicPr>
        <p:blipFill>
          <a:blip r:embed="rId4"/>
          <a:stretch>
            <a:fillRect/>
          </a:stretch>
        </p:blipFill>
        <p:spPr>
          <a:xfrm>
            <a:off x="167945" y="1157324"/>
            <a:ext cx="5602233" cy="5307378"/>
          </a:xfrm>
          <a:prstGeom prst="rect">
            <a:avLst/>
          </a:prstGeom>
        </p:spPr>
      </p:pic>
      <p:grpSp>
        <p:nvGrpSpPr>
          <p:cNvPr id="4" name="Group 3">
            <a:extLst>
              <a:ext uri="{FF2B5EF4-FFF2-40B4-BE49-F238E27FC236}">
                <a16:creationId xmlns:a16="http://schemas.microsoft.com/office/drawing/2014/main" id="{EB055697-3921-3549-AFDB-9544742F10B6}"/>
              </a:ext>
            </a:extLst>
          </p:cNvPr>
          <p:cNvGrpSpPr/>
          <p:nvPr/>
        </p:nvGrpSpPr>
        <p:grpSpPr>
          <a:xfrm>
            <a:off x="6336901" y="1314232"/>
            <a:ext cx="5256009" cy="4498449"/>
            <a:chOff x="832656" y="565977"/>
            <a:chExt cx="6167111" cy="5278232"/>
          </a:xfrm>
        </p:grpSpPr>
        <p:pic>
          <p:nvPicPr>
            <p:cNvPr id="6" name="Picture 5" descr="A picture containing diagram&#10;&#10;Description automatically generated">
              <a:extLst>
                <a:ext uri="{FF2B5EF4-FFF2-40B4-BE49-F238E27FC236}">
                  <a16:creationId xmlns:a16="http://schemas.microsoft.com/office/drawing/2014/main" id="{6B6A04E9-8D45-C746-89C7-609BD9F8EA7C}"/>
                </a:ext>
              </a:extLst>
            </p:cNvPr>
            <p:cNvPicPr>
              <a:picLocks noChangeAspect="1"/>
            </p:cNvPicPr>
            <p:nvPr/>
          </p:nvPicPr>
          <p:blipFill rotWithShape="1">
            <a:blip r:embed="rId5"/>
            <a:srcRect b="6284"/>
            <a:stretch/>
          </p:blipFill>
          <p:spPr>
            <a:xfrm>
              <a:off x="832656" y="842975"/>
              <a:ext cx="6167111" cy="5001234"/>
            </a:xfrm>
            <a:prstGeom prst="rect">
              <a:avLst/>
            </a:prstGeom>
          </p:spPr>
        </p:pic>
        <p:sp>
          <p:nvSpPr>
            <p:cNvPr id="7" name="TextBox 6">
              <a:extLst>
                <a:ext uri="{FF2B5EF4-FFF2-40B4-BE49-F238E27FC236}">
                  <a16:creationId xmlns:a16="http://schemas.microsoft.com/office/drawing/2014/main" id="{DFE16126-C85E-1F4B-980F-5F3F9ECE579D}"/>
                </a:ext>
              </a:extLst>
            </p:cNvPr>
            <p:cNvSpPr txBox="1"/>
            <p:nvPr/>
          </p:nvSpPr>
          <p:spPr>
            <a:xfrm rot="16200000">
              <a:off x="298073" y="2967175"/>
              <a:ext cx="1672189" cy="369332"/>
            </a:xfrm>
            <a:prstGeom prst="rect">
              <a:avLst/>
            </a:prstGeom>
            <a:solidFill>
              <a:schemeClr val="bg1"/>
            </a:solidFill>
          </p:spPr>
          <p:txBody>
            <a:bodyPr wrap="none" rtlCol="0">
              <a:spAutoFit/>
            </a:bodyPr>
            <a:lstStyle/>
            <a:p>
              <a:r>
                <a:rPr lang="en-US" sz="1200" err="1">
                  <a:solidFill>
                    <a:srgbClr val="000000"/>
                  </a:solidFill>
                </a:rPr>
                <a:t>nlog</a:t>
              </a:r>
              <a:r>
                <a:rPr lang="en-US" sz="1200">
                  <a:solidFill>
                    <a:srgbClr val="000000"/>
                  </a:solidFill>
                </a:rPr>
                <a:t> expression</a:t>
              </a:r>
            </a:p>
          </p:txBody>
        </p:sp>
        <p:sp>
          <p:nvSpPr>
            <p:cNvPr id="8" name="TextBox 7">
              <a:extLst>
                <a:ext uri="{FF2B5EF4-FFF2-40B4-BE49-F238E27FC236}">
                  <a16:creationId xmlns:a16="http://schemas.microsoft.com/office/drawing/2014/main" id="{12A8C2F5-6FE5-A440-B13A-D9FFCD61053F}"/>
                </a:ext>
              </a:extLst>
            </p:cNvPr>
            <p:cNvSpPr txBox="1"/>
            <p:nvPr/>
          </p:nvSpPr>
          <p:spPr>
            <a:xfrm>
              <a:off x="3916211" y="565977"/>
              <a:ext cx="817388" cy="476534"/>
            </a:xfrm>
            <a:prstGeom prst="rect">
              <a:avLst/>
            </a:prstGeom>
            <a:noFill/>
          </p:spPr>
          <p:txBody>
            <a:bodyPr wrap="none" rtlCol="0">
              <a:spAutoFit/>
            </a:bodyPr>
            <a:lstStyle/>
            <a:p>
              <a:r>
                <a:rPr lang="en-US" b="1">
                  <a:solidFill>
                    <a:srgbClr val="000000"/>
                  </a:solidFill>
                </a:rPr>
                <a:t>HTT</a:t>
              </a:r>
            </a:p>
          </p:txBody>
        </p:sp>
      </p:grpSp>
      <p:sp>
        <p:nvSpPr>
          <p:cNvPr id="2" name="TextBox 1">
            <a:extLst>
              <a:ext uri="{FF2B5EF4-FFF2-40B4-BE49-F238E27FC236}">
                <a16:creationId xmlns:a16="http://schemas.microsoft.com/office/drawing/2014/main" id="{27A95F5A-BFB1-8A43-AC78-7C92780A01BD}"/>
              </a:ext>
            </a:extLst>
          </p:cNvPr>
          <p:cNvSpPr txBox="1"/>
          <p:nvPr/>
        </p:nvSpPr>
        <p:spPr>
          <a:xfrm>
            <a:off x="4468219" y="6187703"/>
            <a:ext cx="1301959" cy="276999"/>
          </a:xfrm>
          <a:prstGeom prst="rect">
            <a:avLst/>
          </a:prstGeom>
          <a:noFill/>
        </p:spPr>
        <p:txBody>
          <a:bodyPr wrap="none" rtlCol="0">
            <a:spAutoFit/>
          </a:bodyPr>
          <a:lstStyle/>
          <a:p>
            <a:r>
              <a:rPr lang="en-US" sz="1200">
                <a:solidFill>
                  <a:srgbClr val="000000"/>
                </a:solidFill>
              </a:rPr>
              <a:t>Barres RNA-seq</a:t>
            </a:r>
          </a:p>
        </p:txBody>
      </p:sp>
      <p:sp>
        <p:nvSpPr>
          <p:cNvPr id="11" name="TextBox 10">
            <a:extLst>
              <a:ext uri="{FF2B5EF4-FFF2-40B4-BE49-F238E27FC236}">
                <a16:creationId xmlns:a16="http://schemas.microsoft.com/office/drawing/2014/main" id="{46D97A68-AB48-284A-B0F6-2FA0F186F125}"/>
              </a:ext>
            </a:extLst>
          </p:cNvPr>
          <p:cNvSpPr txBox="1"/>
          <p:nvPr/>
        </p:nvSpPr>
        <p:spPr>
          <a:xfrm>
            <a:off x="6336901" y="5747865"/>
            <a:ext cx="5864180" cy="461665"/>
          </a:xfrm>
          <a:prstGeom prst="rect">
            <a:avLst/>
          </a:prstGeom>
          <a:noFill/>
        </p:spPr>
        <p:txBody>
          <a:bodyPr wrap="square" rtlCol="0">
            <a:spAutoFit/>
          </a:bodyPr>
          <a:lstStyle/>
          <a:p>
            <a:r>
              <a:rPr lang="en-US" sz="1200">
                <a:solidFill>
                  <a:srgbClr val="000000"/>
                </a:solidFill>
              </a:rPr>
              <a:t>Samples:  snRNA-seq white matter from cortex of Control individuals (tissue: ICL)</a:t>
            </a:r>
          </a:p>
          <a:p>
            <a:r>
              <a:rPr lang="en-US" sz="1200">
                <a:solidFill>
                  <a:srgbClr val="000000"/>
                </a:solidFill>
              </a:rPr>
              <a:t>Data acquisition/Analysis: Biogen, </a:t>
            </a:r>
            <a:r>
              <a:rPr lang="en-US" sz="1200" err="1">
                <a:solidFill>
                  <a:srgbClr val="000000"/>
                </a:solidFill>
              </a:rPr>
              <a:t>Cellxgene</a:t>
            </a:r>
            <a:r>
              <a:rPr lang="en-US" sz="1200">
                <a:solidFill>
                  <a:srgbClr val="000000"/>
                </a:solidFill>
              </a:rPr>
              <a:t> VIP</a:t>
            </a:r>
          </a:p>
        </p:txBody>
      </p:sp>
    </p:spTree>
    <p:extLst>
      <p:ext uri="{BB962C8B-B14F-4D97-AF65-F5344CB8AC3E}">
        <p14:creationId xmlns:p14="http://schemas.microsoft.com/office/powerpoint/2010/main" val="144510764"/>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4A04F8-79C4-4DB7-9404-7E5215942437}"/>
              </a:ext>
            </a:extLst>
          </p:cNvPr>
          <p:cNvSpPr txBox="1">
            <a:spLocks/>
          </p:cNvSpPr>
          <p:nvPr/>
        </p:nvSpPr>
        <p:spPr>
          <a:xfrm>
            <a:off x="0" y="0"/>
            <a:ext cx="12191999" cy="1039906"/>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HTT RNA is ubiquitously expressed in all CNS cell types</a:t>
            </a:r>
            <a:endParaRPr lang="en-US" i="1">
              <a:solidFill>
                <a:schemeClr val="bg1"/>
              </a:solidFill>
              <a:latin typeface="Arial Narrow" panose="020B0606020202030204" pitchFamily="34" charset="0"/>
            </a:endParaRPr>
          </a:p>
        </p:txBody>
      </p:sp>
      <p:pic>
        <p:nvPicPr>
          <p:cNvPr id="3" name="Picture 2" descr="Chart, waterfall chart&#10;&#10;Description automatically generated">
            <a:extLst>
              <a:ext uri="{FF2B5EF4-FFF2-40B4-BE49-F238E27FC236}">
                <a16:creationId xmlns:a16="http://schemas.microsoft.com/office/drawing/2014/main" id="{BA5BE3EB-A98B-914A-B0F4-1012069B5074}"/>
              </a:ext>
            </a:extLst>
          </p:cNvPr>
          <p:cNvPicPr>
            <a:picLocks noChangeAspect="1"/>
          </p:cNvPicPr>
          <p:nvPr/>
        </p:nvPicPr>
        <p:blipFill>
          <a:blip r:embed="rId4"/>
          <a:stretch>
            <a:fillRect/>
          </a:stretch>
        </p:blipFill>
        <p:spPr>
          <a:xfrm>
            <a:off x="621820" y="1165579"/>
            <a:ext cx="5602233" cy="5307378"/>
          </a:xfrm>
          <a:prstGeom prst="rect">
            <a:avLst/>
          </a:prstGeom>
        </p:spPr>
      </p:pic>
      <p:sp>
        <p:nvSpPr>
          <p:cNvPr id="2" name="TextBox 1">
            <a:extLst>
              <a:ext uri="{FF2B5EF4-FFF2-40B4-BE49-F238E27FC236}">
                <a16:creationId xmlns:a16="http://schemas.microsoft.com/office/drawing/2014/main" id="{27A95F5A-BFB1-8A43-AC78-7C92780A01BD}"/>
              </a:ext>
            </a:extLst>
          </p:cNvPr>
          <p:cNvSpPr txBox="1"/>
          <p:nvPr/>
        </p:nvSpPr>
        <p:spPr>
          <a:xfrm>
            <a:off x="4468219" y="6187703"/>
            <a:ext cx="1301959" cy="276999"/>
          </a:xfrm>
          <a:prstGeom prst="rect">
            <a:avLst/>
          </a:prstGeom>
          <a:noFill/>
        </p:spPr>
        <p:txBody>
          <a:bodyPr wrap="none" rtlCol="0">
            <a:spAutoFit/>
          </a:bodyPr>
          <a:lstStyle/>
          <a:p>
            <a:r>
              <a:rPr lang="en-US" sz="1200">
                <a:solidFill>
                  <a:srgbClr val="000000"/>
                </a:solidFill>
              </a:rPr>
              <a:t>Barres RNA-seq</a:t>
            </a:r>
          </a:p>
        </p:txBody>
      </p:sp>
      <p:sp>
        <p:nvSpPr>
          <p:cNvPr id="10" name="TextBox 9">
            <a:extLst>
              <a:ext uri="{FF2B5EF4-FFF2-40B4-BE49-F238E27FC236}">
                <a16:creationId xmlns:a16="http://schemas.microsoft.com/office/drawing/2014/main" id="{817729A8-87F1-A24B-9B4C-30A9BDF3F66D}"/>
              </a:ext>
            </a:extLst>
          </p:cNvPr>
          <p:cNvSpPr txBox="1"/>
          <p:nvPr/>
        </p:nvSpPr>
        <p:spPr>
          <a:xfrm>
            <a:off x="6548562" y="6232845"/>
            <a:ext cx="5864180" cy="461665"/>
          </a:xfrm>
          <a:prstGeom prst="rect">
            <a:avLst/>
          </a:prstGeom>
          <a:noFill/>
        </p:spPr>
        <p:txBody>
          <a:bodyPr wrap="square" rtlCol="0">
            <a:spAutoFit/>
          </a:bodyPr>
          <a:lstStyle/>
          <a:p>
            <a:r>
              <a:rPr lang="en-US" sz="1200">
                <a:solidFill>
                  <a:srgbClr val="000000"/>
                </a:solidFill>
              </a:rPr>
              <a:t>Samples:  snRNA-seq white matter from cortex of Control individuals (tissue: ICL)</a:t>
            </a:r>
          </a:p>
          <a:p>
            <a:r>
              <a:rPr lang="en-US" sz="1200">
                <a:solidFill>
                  <a:srgbClr val="000000"/>
                </a:solidFill>
              </a:rPr>
              <a:t>Data acquisition/Analysis: Biogen, </a:t>
            </a:r>
            <a:r>
              <a:rPr lang="en-US" sz="1200" err="1">
                <a:solidFill>
                  <a:srgbClr val="000000"/>
                </a:solidFill>
              </a:rPr>
              <a:t>Cellxgene</a:t>
            </a:r>
            <a:r>
              <a:rPr lang="en-US" sz="1200">
                <a:solidFill>
                  <a:srgbClr val="000000"/>
                </a:solidFill>
              </a:rPr>
              <a:t> VIP</a:t>
            </a:r>
          </a:p>
        </p:txBody>
      </p:sp>
      <p:grpSp>
        <p:nvGrpSpPr>
          <p:cNvPr id="9" name="Group 8">
            <a:extLst>
              <a:ext uri="{FF2B5EF4-FFF2-40B4-BE49-F238E27FC236}">
                <a16:creationId xmlns:a16="http://schemas.microsoft.com/office/drawing/2014/main" id="{C12F1B5A-C998-AF45-88FD-8CDF524DB117}"/>
              </a:ext>
            </a:extLst>
          </p:cNvPr>
          <p:cNvGrpSpPr/>
          <p:nvPr/>
        </p:nvGrpSpPr>
        <p:grpSpPr>
          <a:xfrm>
            <a:off x="7005946" y="1074569"/>
            <a:ext cx="4946195" cy="5158276"/>
            <a:chOff x="6677928" y="1061815"/>
            <a:chExt cx="4946195" cy="5158276"/>
          </a:xfrm>
        </p:grpSpPr>
        <p:pic>
          <p:nvPicPr>
            <p:cNvPr id="11" name="Picture 10" descr="Chart&#10;&#10;Description automatically generated">
              <a:extLst>
                <a:ext uri="{FF2B5EF4-FFF2-40B4-BE49-F238E27FC236}">
                  <a16:creationId xmlns:a16="http://schemas.microsoft.com/office/drawing/2014/main" id="{9E3FA06D-E146-F64F-897E-41DD7A0CEC4C}"/>
                </a:ext>
              </a:extLst>
            </p:cNvPr>
            <p:cNvPicPr>
              <a:picLocks noChangeAspect="1"/>
            </p:cNvPicPr>
            <p:nvPr/>
          </p:nvPicPr>
          <p:blipFill rotWithShape="1">
            <a:blip r:embed="rId5"/>
            <a:srcRect t="13598" r="32480"/>
            <a:stretch/>
          </p:blipFill>
          <p:spPr>
            <a:xfrm>
              <a:off x="6677928" y="1165579"/>
              <a:ext cx="2684037" cy="5054512"/>
            </a:xfrm>
            <a:prstGeom prst="rect">
              <a:avLst/>
            </a:prstGeom>
          </p:spPr>
        </p:pic>
        <p:sp>
          <p:nvSpPr>
            <p:cNvPr id="12" name="TextBox 11">
              <a:extLst>
                <a:ext uri="{FF2B5EF4-FFF2-40B4-BE49-F238E27FC236}">
                  <a16:creationId xmlns:a16="http://schemas.microsoft.com/office/drawing/2014/main" id="{4A2FA959-FCAE-B74A-B4D0-D7D8080CDF79}"/>
                </a:ext>
              </a:extLst>
            </p:cNvPr>
            <p:cNvSpPr txBox="1"/>
            <p:nvPr/>
          </p:nvSpPr>
          <p:spPr>
            <a:xfrm>
              <a:off x="9361965" y="5512205"/>
              <a:ext cx="2262158" cy="707886"/>
            </a:xfrm>
            <a:prstGeom prst="rect">
              <a:avLst/>
            </a:prstGeom>
            <a:noFill/>
          </p:spPr>
          <p:txBody>
            <a:bodyPr wrap="none" rtlCol="0">
              <a:spAutoFit/>
            </a:bodyPr>
            <a:lstStyle/>
            <a:p>
              <a:r>
                <a:rPr lang="en-US" sz="1000">
                  <a:solidFill>
                    <a:srgbClr val="000000"/>
                  </a:solidFill>
                </a:rPr>
                <a:t>EN: excitatory neuron</a:t>
              </a:r>
            </a:p>
            <a:p>
              <a:r>
                <a:rPr lang="en-US" sz="1000">
                  <a:solidFill>
                    <a:srgbClr val="000000"/>
                  </a:solidFill>
                </a:rPr>
                <a:t>IN: inhibitory neuron</a:t>
              </a:r>
            </a:p>
            <a:p>
              <a:r>
                <a:rPr lang="en-US" sz="1000">
                  <a:solidFill>
                    <a:srgbClr val="000000"/>
                  </a:solidFill>
                </a:rPr>
                <a:t>OL: oligodendrocyte</a:t>
              </a:r>
            </a:p>
            <a:p>
              <a:r>
                <a:rPr lang="en-US" sz="1000">
                  <a:solidFill>
                    <a:srgbClr val="000000"/>
                  </a:solidFill>
                </a:rPr>
                <a:t>OPC: oligodendrocyte precursor cell</a:t>
              </a:r>
            </a:p>
          </p:txBody>
        </p:sp>
        <p:sp>
          <p:nvSpPr>
            <p:cNvPr id="13" name="TextBox 12">
              <a:extLst>
                <a:ext uri="{FF2B5EF4-FFF2-40B4-BE49-F238E27FC236}">
                  <a16:creationId xmlns:a16="http://schemas.microsoft.com/office/drawing/2014/main" id="{5284CA18-D506-1549-AEFF-7019117610DD}"/>
                </a:ext>
              </a:extLst>
            </p:cNvPr>
            <p:cNvSpPr txBox="1"/>
            <p:nvPr/>
          </p:nvSpPr>
          <p:spPr>
            <a:xfrm>
              <a:off x="8196831" y="1061815"/>
              <a:ext cx="584562" cy="338554"/>
            </a:xfrm>
            <a:prstGeom prst="rect">
              <a:avLst/>
            </a:prstGeom>
            <a:noFill/>
          </p:spPr>
          <p:txBody>
            <a:bodyPr wrap="square" rtlCol="0">
              <a:spAutoFit/>
            </a:bodyPr>
            <a:lstStyle/>
            <a:p>
              <a:r>
                <a:rPr lang="en-US" sz="800" b="1">
                  <a:solidFill>
                    <a:srgbClr val="000000"/>
                  </a:solidFill>
                </a:rPr>
                <a:t>Number of cells</a:t>
              </a:r>
            </a:p>
          </p:txBody>
        </p:sp>
      </p:grpSp>
      <p:pic>
        <p:nvPicPr>
          <p:cNvPr id="14" name="Picture 13" descr="Chart&#10;&#10;Description automatically generated">
            <a:extLst>
              <a:ext uri="{FF2B5EF4-FFF2-40B4-BE49-F238E27FC236}">
                <a16:creationId xmlns:a16="http://schemas.microsoft.com/office/drawing/2014/main" id="{0CECEFCE-778C-954E-8609-F5D4FED374A3}"/>
              </a:ext>
            </a:extLst>
          </p:cNvPr>
          <p:cNvPicPr>
            <a:picLocks noChangeAspect="1"/>
          </p:cNvPicPr>
          <p:nvPr/>
        </p:nvPicPr>
        <p:blipFill rotWithShape="1">
          <a:blip r:embed="rId5"/>
          <a:srcRect l="69308" t="59341" b="5147"/>
          <a:stretch/>
        </p:blipFill>
        <p:spPr>
          <a:xfrm>
            <a:off x="9689983" y="3447526"/>
            <a:ext cx="1220056" cy="2077433"/>
          </a:xfrm>
          <a:prstGeom prst="rect">
            <a:avLst/>
          </a:prstGeom>
        </p:spPr>
      </p:pic>
    </p:spTree>
    <p:extLst>
      <p:ext uri="{BB962C8B-B14F-4D97-AF65-F5344CB8AC3E}">
        <p14:creationId xmlns:p14="http://schemas.microsoft.com/office/powerpoint/2010/main" val="49631705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832A70-00A2-4778-B39D-8BBC0C73BB64}"/>
              </a:ext>
            </a:extLst>
          </p:cNvPr>
          <p:cNvSpPr txBox="1">
            <a:spLocks/>
          </p:cNvSpPr>
          <p:nvPr/>
        </p:nvSpPr>
        <p:spPr>
          <a:xfrm>
            <a:off x="0" y="0"/>
            <a:ext cx="12192000" cy="102870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342900" algn="ctr" fontAlgn="auto">
              <a:spcAft>
                <a:spcPts val="0"/>
              </a:spcAft>
            </a:pPr>
            <a:r>
              <a:rPr lang="en-US">
                <a:solidFill>
                  <a:srgbClr val="FFFFFF"/>
                </a:solidFill>
                <a:latin typeface="Arial Narrow" panose="020B0606020202030204" pitchFamily="34" charset="0"/>
              </a:rPr>
              <a:t>Decisions Requested Based on Hit ID Achievements</a:t>
            </a:r>
            <a:endParaRPr lang="en-US">
              <a:solidFill>
                <a:srgbClr val="67FF3B"/>
              </a:solidFill>
              <a:latin typeface="Arial Narrow" panose="020B0606020202030204" pitchFamily="34" charset="0"/>
            </a:endParaRPr>
          </a:p>
        </p:txBody>
      </p:sp>
      <p:sp>
        <p:nvSpPr>
          <p:cNvPr id="2" name="Rectangle 1">
            <a:extLst>
              <a:ext uri="{FF2B5EF4-FFF2-40B4-BE49-F238E27FC236}">
                <a16:creationId xmlns:a16="http://schemas.microsoft.com/office/drawing/2014/main" id="{FA842022-8C72-F64E-87BF-C83F0C07C6D2}"/>
              </a:ext>
            </a:extLst>
          </p:cNvPr>
          <p:cNvSpPr/>
          <p:nvPr/>
        </p:nvSpPr>
        <p:spPr>
          <a:xfrm>
            <a:off x="114728" y="1241431"/>
            <a:ext cx="3911031" cy="1364412"/>
          </a:xfrm>
          <a:prstGeom prst="rect">
            <a:avLst/>
          </a:prstGeom>
        </p:spPr>
        <p:txBody>
          <a:bodyPr wrap="square" lIns="91440" tIns="45720" rIns="91440" bIns="45720" anchor="t">
            <a:spAutoFit/>
          </a:bodyPr>
          <a:lstStyle/>
          <a:p>
            <a:pPr>
              <a:lnSpc>
                <a:spcPct val="150000"/>
              </a:lnSpc>
              <a:spcAft>
                <a:spcPts val="300"/>
              </a:spcAft>
            </a:pPr>
            <a:r>
              <a:rPr lang="en-US" b="1">
                <a:solidFill>
                  <a:schemeClr val="tx2"/>
                </a:solidFill>
              </a:rPr>
              <a:t>Stage gate Decision</a:t>
            </a:r>
          </a:p>
          <a:p>
            <a:pPr lvl="1">
              <a:lnSpc>
                <a:spcPct val="150000"/>
              </a:lnSpc>
              <a:spcAft>
                <a:spcPts val="300"/>
              </a:spcAft>
            </a:pPr>
            <a:r>
              <a:rPr lang="en-US">
                <a:solidFill>
                  <a:schemeClr val="tx2"/>
                </a:solidFill>
              </a:rPr>
              <a:t>Approval to enter Lead ID</a:t>
            </a:r>
          </a:p>
          <a:p>
            <a:pPr>
              <a:lnSpc>
                <a:spcPct val="150000"/>
              </a:lnSpc>
              <a:spcAft>
                <a:spcPts val="300"/>
              </a:spcAft>
            </a:pPr>
            <a:r>
              <a:rPr lang="en-US" b="1">
                <a:solidFill>
                  <a:schemeClr val="tx2"/>
                </a:solidFill>
              </a:rPr>
              <a:t>Additional resources requested:</a:t>
            </a:r>
          </a:p>
        </p:txBody>
      </p:sp>
      <p:sp>
        <p:nvSpPr>
          <p:cNvPr id="4" name="Rectangle 3">
            <a:extLst>
              <a:ext uri="{FF2B5EF4-FFF2-40B4-BE49-F238E27FC236}">
                <a16:creationId xmlns:a16="http://schemas.microsoft.com/office/drawing/2014/main" id="{8F917348-DD54-DD43-B873-107EDB0C3225}"/>
              </a:ext>
            </a:extLst>
          </p:cNvPr>
          <p:cNvSpPr/>
          <p:nvPr/>
        </p:nvSpPr>
        <p:spPr>
          <a:xfrm>
            <a:off x="4025759" y="1241431"/>
            <a:ext cx="8051513" cy="4848315"/>
          </a:xfrm>
          <a:prstGeom prst="rect">
            <a:avLst/>
          </a:prstGeom>
        </p:spPr>
        <p:txBody>
          <a:bodyPr wrap="square" lIns="91440" tIns="45720" rIns="91440" bIns="45720" anchor="t">
            <a:spAutoFit/>
          </a:bodyPr>
          <a:lstStyle/>
          <a:p>
            <a:pPr>
              <a:lnSpc>
                <a:spcPct val="150000"/>
              </a:lnSpc>
              <a:spcAft>
                <a:spcPts val="300"/>
              </a:spcAft>
            </a:pPr>
            <a:r>
              <a:rPr lang="en-US" sz="1600" b="1" u="sng" dirty="0">
                <a:solidFill>
                  <a:schemeClr val="tx2"/>
                </a:solidFill>
              </a:rPr>
              <a:t>Hit ID Achievements </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Identified 8 structurally diverse chemical series with potent (&lt;100nM), on-mechanism protein/RNA lowering activity</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Established SAR and viable path forward for improving ADME profile of compounds</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Filed patent on top lead series; patent for second series in preparation</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Initiated multiple approaches for MoA confirmation including RT-</a:t>
            </a:r>
            <a:r>
              <a:rPr lang="en-US" sz="1400" dirty="0" err="1">
                <a:solidFill>
                  <a:srgbClr val="000000"/>
                </a:solidFill>
                <a:cs typeface="Arial"/>
              </a:rPr>
              <a:t>ddPCR</a:t>
            </a:r>
            <a:r>
              <a:rPr lang="en-US" sz="1400" dirty="0">
                <a:solidFill>
                  <a:srgbClr val="000000"/>
                </a:solidFill>
                <a:cs typeface="Arial"/>
              </a:rPr>
              <a:t>, qPCR, and mini-gene reporter assays</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Gained detailed understanding of off-target splicing events for competitor compounds in WT iPSC cells and NGN2 neurons via RNA-seq to determine benchmark selectivity for internal leads</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Established initial understanding of off-target splicing liabilities for early leads and established plan for analyzing selectivity/safety of a broader set of lead compounds for purposes of differentiation</a:t>
            </a:r>
          </a:p>
          <a:p>
            <a:pPr marL="171450" lvl="0" indent="-171450">
              <a:lnSpc>
                <a:spcPct val="140000"/>
              </a:lnSpc>
              <a:spcBef>
                <a:spcPct val="20000"/>
              </a:spcBef>
              <a:spcAft>
                <a:spcPts val="600"/>
              </a:spcAft>
              <a:buFont typeface="Arial"/>
              <a:buChar char="•"/>
              <a:defRPr/>
            </a:pPr>
            <a:r>
              <a:rPr lang="en-US" sz="1400" dirty="0">
                <a:solidFill>
                  <a:srgbClr val="000000"/>
                </a:solidFill>
                <a:cs typeface="Arial"/>
              </a:rPr>
              <a:t>Initiated development of IV/IVC using known HTT splice modulator (PTC518) to benchmark PD/efficacy</a:t>
            </a:r>
          </a:p>
        </p:txBody>
      </p:sp>
    </p:spTree>
    <p:extLst>
      <p:ext uri="{BB962C8B-B14F-4D97-AF65-F5344CB8AC3E}">
        <p14:creationId xmlns:p14="http://schemas.microsoft.com/office/powerpoint/2010/main" val="2485556426"/>
      </p:ext>
    </p:extLst>
  </p:cSld>
  <p:clrMapOvr>
    <a:masterClrMapping/>
  </p:clrMapOvr>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06D36-6437-4200-9FF2-982B39507554}"/>
              </a:ext>
            </a:extLst>
          </p:cNvPr>
          <p:cNvSpPr>
            <a:spLocks noGrp="1"/>
          </p:cNvSpPr>
          <p:nvPr>
            <p:ph type="title"/>
          </p:nvPr>
        </p:nvSpPr>
        <p:spPr>
          <a:xfrm>
            <a:off x="383397" y="134309"/>
            <a:ext cx="11425211" cy="684355"/>
          </a:xfrm>
        </p:spPr>
        <p:txBody>
          <a:bodyPr/>
          <a:lstStyle/>
          <a:p>
            <a:r>
              <a:rPr lang="en-US" sz="2800"/>
              <a:t>Key Question: What level of HTT reduction is necessary for therapeutic benefit?</a:t>
            </a:r>
          </a:p>
        </p:txBody>
      </p:sp>
      <p:sp>
        <p:nvSpPr>
          <p:cNvPr id="3" name="Slide Number Placeholder 2">
            <a:extLst>
              <a:ext uri="{FF2B5EF4-FFF2-40B4-BE49-F238E27FC236}">
                <a16:creationId xmlns:a16="http://schemas.microsoft.com/office/drawing/2014/main" id="{A1FF3CD7-F184-4E6C-9D3E-8C658019B6C0}"/>
              </a:ext>
            </a:extLst>
          </p:cNvPr>
          <p:cNvSpPr>
            <a:spLocks noGrp="1"/>
          </p:cNvSpPr>
          <p:nvPr>
            <p:ph type="sldNum" sz="quarter" idx="4"/>
          </p:nvPr>
        </p:nvSpPr>
        <p:spPr/>
        <p:txBody>
          <a:bodyPr/>
          <a:lstStyle/>
          <a:p>
            <a:pPr defTabSz="609585"/>
            <a:fld id="{AD6BAA4E-5F47-E640-8B90-67FB6D90528D}" type="slidenum">
              <a:rPr lang="en-US">
                <a:solidFill>
                  <a:srgbClr val="FFFFFF"/>
                </a:solidFill>
                <a:latin typeface="Arial" panose="020B0604020202020204"/>
              </a:rPr>
              <a:pPr defTabSz="609585"/>
              <a:t>50</a:t>
            </a:fld>
            <a:endParaRPr lang="en-US">
              <a:solidFill>
                <a:srgbClr val="FFFFFF"/>
              </a:solidFill>
              <a:latin typeface="Arial" panose="020B0604020202020204"/>
            </a:endParaRPr>
          </a:p>
        </p:txBody>
      </p:sp>
      <p:pic>
        <p:nvPicPr>
          <p:cNvPr id="7" name="Picture 6">
            <a:extLst>
              <a:ext uri="{FF2B5EF4-FFF2-40B4-BE49-F238E27FC236}">
                <a16:creationId xmlns:a16="http://schemas.microsoft.com/office/drawing/2014/main" id="{8E03644B-7C35-4D39-99B3-C033DCC3CB5C}"/>
              </a:ext>
            </a:extLst>
          </p:cNvPr>
          <p:cNvPicPr>
            <a:picLocks noChangeAspect="1"/>
          </p:cNvPicPr>
          <p:nvPr/>
        </p:nvPicPr>
        <p:blipFill>
          <a:blip r:embed="rId3"/>
          <a:stretch>
            <a:fillRect/>
          </a:stretch>
        </p:blipFill>
        <p:spPr>
          <a:xfrm>
            <a:off x="259779" y="1442891"/>
            <a:ext cx="3426395" cy="2515176"/>
          </a:xfrm>
          <a:prstGeom prst="rect">
            <a:avLst/>
          </a:prstGeom>
        </p:spPr>
      </p:pic>
      <p:pic>
        <p:nvPicPr>
          <p:cNvPr id="9" name="Picture 8">
            <a:extLst>
              <a:ext uri="{FF2B5EF4-FFF2-40B4-BE49-F238E27FC236}">
                <a16:creationId xmlns:a16="http://schemas.microsoft.com/office/drawing/2014/main" id="{1E41180A-1842-407C-8272-6D40E77D63C4}"/>
              </a:ext>
            </a:extLst>
          </p:cNvPr>
          <p:cNvPicPr>
            <a:picLocks noChangeAspect="1"/>
          </p:cNvPicPr>
          <p:nvPr/>
        </p:nvPicPr>
        <p:blipFill>
          <a:blip r:embed="rId4"/>
          <a:stretch>
            <a:fillRect/>
          </a:stretch>
        </p:blipFill>
        <p:spPr>
          <a:xfrm>
            <a:off x="182420" y="3871122"/>
            <a:ext cx="3876675" cy="718927"/>
          </a:xfrm>
          <a:prstGeom prst="rect">
            <a:avLst/>
          </a:prstGeom>
        </p:spPr>
      </p:pic>
      <p:sp>
        <p:nvSpPr>
          <p:cNvPr id="10" name="TextBox 9">
            <a:extLst>
              <a:ext uri="{FF2B5EF4-FFF2-40B4-BE49-F238E27FC236}">
                <a16:creationId xmlns:a16="http://schemas.microsoft.com/office/drawing/2014/main" id="{CB4A6E6D-86A7-4070-BCAC-A928A6099217}"/>
              </a:ext>
            </a:extLst>
          </p:cNvPr>
          <p:cNvSpPr txBox="1"/>
          <p:nvPr/>
        </p:nvSpPr>
        <p:spPr>
          <a:xfrm>
            <a:off x="110835" y="4670711"/>
            <a:ext cx="4058591" cy="1672253"/>
          </a:xfrm>
          <a:prstGeom prst="rect">
            <a:avLst/>
          </a:prstGeom>
          <a:noFill/>
        </p:spPr>
        <p:txBody>
          <a:bodyPr wrap="square" rtlCol="0">
            <a:spAutoFit/>
          </a:bodyPr>
          <a:lstStyle/>
          <a:p>
            <a:pPr marL="156629" indent="-156629" defTabSz="609585">
              <a:spcAft>
                <a:spcPts val="800"/>
              </a:spcAft>
              <a:buFont typeface="Arial" panose="020B0604020202020204" pitchFamily="34" charset="0"/>
              <a:buChar char="•"/>
            </a:pPr>
            <a:r>
              <a:rPr lang="en-US" sz="1600">
                <a:solidFill>
                  <a:srgbClr val="363838"/>
                </a:solidFill>
                <a:latin typeface="Arial" panose="020B0604020202020204"/>
              </a:rPr>
              <a:t>Four monthly doses were safe and well tolerated</a:t>
            </a:r>
          </a:p>
          <a:p>
            <a:pPr marL="156629" indent="-156629" defTabSz="609585">
              <a:spcAft>
                <a:spcPts val="800"/>
              </a:spcAft>
              <a:buFont typeface="Arial" panose="020B0604020202020204" pitchFamily="34" charset="0"/>
              <a:buChar char="•"/>
            </a:pPr>
            <a:r>
              <a:rPr lang="en-US" sz="1600">
                <a:solidFill>
                  <a:srgbClr val="363838"/>
                </a:solidFill>
                <a:latin typeface="Arial" panose="020B0604020202020204"/>
              </a:rPr>
              <a:t>High doses achieved 40% mean CSF HTT lowering, within putative trough target and range to cover deep brain regions</a:t>
            </a:r>
          </a:p>
        </p:txBody>
      </p:sp>
      <p:sp>
        <p:nvSpPr>
          <p:cNvPr id="11" name="TextBox 10">
            <a:extLst>
              <a:ext uri="{FF2B5EF4-FFF2-40B4-BE49-F238E27FC236}">
                <a16:creationId xmlns:a16="http://schemas.microsoft.com/office/drawing/2014/main" id="{3E559038-CDAA-4333-A2FD-ACA64D12DF4C}"/>
              </a:ext>
            </a:extLst>
          </p:cNvPr>
          <p:cNvSpPr txBox="1"/>
          <p:nvPr/>
        </p:nvSpPr>
        <p:spPr>
          <a:xfrm>
            <a:off x="698357" y="1112838"/>
            <a:ext cx="2844800" cy="461665"/>
          </a:xfrm>
          <a:prstGeom prst="rect">
            <a:avLst/>
          </a:prstGeom>
          <a:noFill/>
        </p:spPr>
        <p:txBody>
          <a:bodyPr wrap="square" rtlCol="0">
            <a:spAutoFit/>
          </a:bodyPr>
          <a:lstStyle/>
          <a:p>
            <a:pPr algn="ctr" defTabSz="609585"/>
            <a:r>
              <a:rPr lang="en-US" sz="2400">
                <a:solidFill>
                  <a:srgbClr val="363838"/>
                </a:solidFill>
                <a:latin typeface="Arial" panose="020B0604020202020204"/>
              </a:rPr>
              <a:t>Phase I/</a:t>
            </a:r>
            <a:r>
              <a:rPr lang="en-US" sz="2400" err="1">
                <a:solidFill>
                  <a:srgbClr val="363838"/>
                </a:solidFill>
                <a:latin typeface="Arial" panose="020B0604020202020204"/>
              </a:rPr>
              <a:t>IIa</a:t>
            </a:r>
            <a:endParaRPr lang="en-US" sz="2400">
              <a:solidFill>
                <a:srgbClr val="363838"/>
              </a:solidFill>
              <a:latin typeface="Arial" panose="020B0604020202020204"/>
            </a:endParaRPr>
          </a:p>
        </p:txBody>
      </p:sp>
      <p:grpSp>
        <p:nvGrpSpPr>
          <p:cNvPr id="23" name="Group 22">
            <a:extLst>
              <a:ext uri="{FF2B5EF4-FFF2-40B4-BE49-F238E27FC236}">
                <a16:creationId xmlns:a16="http://schemas.microsoft.com/office/drawing/2014/main" id="{91EBD1FA-6AEF-4AA5-95DD-E98A352095A7}"/>
              </a:ext>
            </a:extLst>
          </p:cNvPr>
          <p:cNvGrpSpPr/>
          <p:nvPr/>
        </p:nvGrpSpPr>
        <p:grpSpPr>
          <a:xfrm>
            <a:off x="4367349" y="1112838"/>
            <a:ext cx="3267857" cy="5021783"/>
            <a:chOff x="3275511" y="834628"/>
            <a:chExt cx="2450893" cy="3766337"/>
          </a:xfrm>
        </p:grpSpPr>
        <p:pic>
          <p:nvPicPr>
            <p:cNvPr id="13" name="Picture 12">
              <a:extLst>
                <a:ext uri="{FF2B5EF4-FFF2-40B4-BE49-F238E27FC236}">
                  <a16:creationId xmlns:a16="http://schemas.microsoft.com/office/drawing/2014/main" id="{5097AB6B-9BB4-4AA0-8159-E805FAE3224F}"/>
                </a:ext>
              </a:extLst>
            </p:cNvPr>
            <p:cNvPicPr>
              <a:picLocks noChangeAspect="1"/>
            </p:cNvPicPr>
            <p:nvPr/>
          </p:nvPicPr>
          <p:blipFill>
            <a:blip r:embed="rId5"/>
            <a:stretch>
              <a:fillRect/>
            </a:stretch>
          </p:blipFill>
          <p:spPr>
            <a:xfrm>
              <a:off x="3275511" y="1131336"/>
              <a:ext cx="2414010" cy="1741801"/>
            </a:xfrm>
            <a:prstGeom prst="rect">
              <a:avLst/>
            </a:prstGeom>
          </p:spPr>
        </p:pic>
        <p:pic>
          <p:nvPicPr>
            <p:cNvPr id="17" name="Picture 16">
              <a:extLst>
                <a:ext uri="{FF2B5EF4-FFF2-40B4-BE49-F238E27FC236}">
                  <a16:creationId xmlns:a16="http://schemas.microsoft.com/office/drawing/2014/main" id="{B00A661F-54C6-42EC-8A1B-5F8CDBB1EFD3}"/>
                </a:ext>
              </a:extLst>
            </p:cNvPr>
            <p:cNvPicPr>
              <a:picLocks noChangeAspect="1"/>
            </p:cNvPicPr>
            <p:nvPr/>
          </p:nvPicPr>
          <p:blipFill>
            <a:blip r:embed="rId6"/>
            <a:stretch>
              <a:fillRect/>
            </a:stretch>
          </p:blipFill>
          <p:spPr>
            <a:xfrm>
              <a:off x="3312394" y="2871963"/>
              <a:ext cx="2414010" cy="1729002"/>
            </a:xfrm>
            <a:prstGeom prst="rect">
              <a:avLst/>
            </a:prstGeom>
          </p:spPr>
        </p:pic>
        <p:sp>
          <p:nvSpPr>
            <p:cNvPr id="20" name="TextBox 19">
              <a:extLst>
                <a:ext uri="{FF2B5EF4-FFF2-40B4-BE49-F238E27FC236}">
                  <a16:creationId xmlns:a16="http://schemas.microsoft.com/office/drawing/2014/main" id="{038E0016-951B-4996-AAF8-0159B7B16727}"/>
                </a:ext>
              </a:extLst>
            </p:cNvPr>
            <p:cNvSpPr txBox="1"/>
            <p:nvPr/>
          </p:nvSpPr>
          <p:spPr>
            <a:xfrm>
              <a:off x="3408789" y="834628"/>
              <a:ext cx="2133600" cy="346249"/>
            </a:xfrm>
            <a:prstGeom prst="rect">
              <a:avLst/>
            </a:prstGeom>
            <a:noFill/>
          </p:spPr>
          <p:txBody>
            <a:bodyPr wrap="square" rtlCol="0">
              <a:spAutoFit/>
            </a:bodyPr>
            <a:lstStyle/>
            <a:p>
              <a:pPr algn="ctr" defTabSz="609585"/>
              <a:r>
                <a:rPr lang="en-US" sz="2400">
                  <a:solidFill>
                    <a:srgbClr val="363838"/>
                  </a:solidFill>
                  <a:latin typeface="Arial" panose="020B0604020202020204"/>
                </a:rPr>
                <a:t>OLE</a:t>
              </a:r>
            </a:p>
          </p:txBody>
        </p:sp>
      </p:grpSp>
      <p:grpSp>
        <p:nvGrpSpPr>
          <p:cNvPr id="27" name="Group 26">
            <a:extLst>
              <a:ext uri="{FF2B5EF4-FFF2-40B4-BE49-F238E27FC236}">
                <a16:creationId xmlns:a16="http://schemas.microsoft.com/office/drawing/2014/main" id="{61BB49E9-9887-43D9-B549-307EDF1B77B0}"/>
              </a:ext>
            </a:extLst>
          </p:cNvPr>
          <p:cNvGrpSpPr/>
          <p:nvPr/>
        </p:nvGrpSpPr>
        <p:grpSpPr>
          <a:xfrm>
            <a:off x="7882304" y="1112837"/>
            <a:ext cx="4152677" cy="5140427"/>
            <a:chOff x="5911728" y="834628"/>
            <a:chExt cx="3114508" cy="3855320"/>
          </a:xfrm>
        </p:grpSpPr>
        <p:grpSp>
          <p:nvGrpSpPr>
            <p:cNvPr id="24" name="Group 23">
              <a:extLst>
                <a:ext uri="{FF2B5EF4-FFF2-40B4-BE49-F238E27FC236}">
                  <a16:creationId xmlns:a16="http://schemas.microsoft.com/office/drawing/2014/main" id="{BF94D35B-A58F-4E1A-9798-70CE663A1879}"/>
                </a:ext>
              </a:extLst>
            </p:cNvPr>
            <p:cNvGrpSpPr/>
            <p:nvPr/>
          </p:nvGrpSpPr>
          <p:grpSpPr>
            <a:xfrm>
              <a:off x="5911728" y="834628"/>
              <a:ext cx="3114508" cy="3855320"/>
              <a:chOff x="5911728" y="834628"/>
              <a:chExt cx="3114508" cy="3855320"/>
            </a:xfrm>
          </p:grpSpPr>
          <p:sp>
            <p:nvSpPr>
              <p:cNvPr id="14" name="TextBox 13">
                <a:extLst>
                  <a:ext uri="{FF2B5EF4-FFF2-40B4-BE49-F238E27FC236}">
                    <a16:creationId xmlns:a16="http://schemas.microsoft.com/office/drawing/2014/main" id="{01C52DEC-F5CC-4241-ABA0-1EDC469CB355}"/>
                  </a:ext>
                </a:extLst>
              </p:cNvPr>
              <p:cNvSpPr txBox="1"/>
              <p:nvPr/>
            </p:nvSpPr>
            <p:spPr>
              <a:xfrm>
                <a:off x="6270696" y="834628"/>
                <a:ext cx="2133600" cy="346249"/>
              </a:xfrm>
              <a:prstGeom prst="rect">
                <a:avLst/>
              </a:prstGeom>
              <a:noFill/>
            </p:spPr>
            <p:txBody>
              <a:bodyPr wrap="square" rtlCol="0">
                <a:spAutoFit/>
              </a:bodyPr>
              <a:lstStyle/>
              <a:p>
                <a:pPr algn="ctr" defTabSz="609585"/>
                <a:r>
                  <a:rPr lang="en-US" sz="2400">
                    <a:solidFill>
                      <a:srgbClr val="363838"/>
                    </a:solidFill>
                    <a:latin typeface="Arial" panose="020B0604020202020204"/>
                  </a:rPr>
                  <a:t>Phase III </a:t>
                </a:r>
              </a:p>
            </p:txBody>
          </p:sp>
          <p:pic>
            <p:nvPicPr>
              <p:cNvPr id="19" name="Picture 18">
                <a:extLst>
                  <a:ext uri="{FF2B5EF4-FFF2-40B4-BE49-F238E27FC236}">
                    <a16:creationId xmlns:a16="http://schemas.microsoft.com/office/drawing/2014/main" id="{A0D9CF36-4899-4BC8-91CD-96D0D68056BE}"/>
                  </a:ext>
                </a:extLst>
              </p:cNvPr>
              <p:cNvPicPr>
                <a:picLocks noChangeAspect="1"/>
              </p:cNvPicPr>
              <p:nvPr/>
            </p:nvPicPr>
            <p:blipFill>
              <a:blip r:embed="rId7"/>
              <a:stretch>
                <a:fillRect/>
              </a:stretch>
            </p:blipFill>
            <p:spPr>
              <a:xfrm>
                <a:off x="5911728" y="1311221"/>
                <a:ext cx="3114508" cy="1623251"/>
              </a:xfrm>
              <a:prstGeom prst="rect">
                <a:avLst/>
              </a:prstGeom>
            </p:spPr>
          </p:pic>
          <p:pic>
            <p:nvPicPr>
              <p:cNvPr id="22" name="Picture 21">
                <a:extLst>
                  <a:ext uri="{FF2B5EF4-FFF2-40B4-BE49-F238E27FC236}">
                    <a16:creationId xmlns:a16="http://schemas.microsoft.com/office/drawing/2014/main" id="{1A1C0E62-F378-44B0-B3F7-022CB34A92A2}"/>
                  </a:ext>
                </a:extLst>
              </p:cNvPr>
              <p:cNvPicPr>
                <a:picLocks noChangeAspect="1"/>
              </p:cNvPicPr>
              <p:nvPr/>
            </p:nvPicPr>
            <p:blipFill>
              <a:blip r:embed="rId8"/>
              <a:stretch>
                <a:fillRect/>
              </a:stretch>
            </p:blipFill>
            <p:spPr>
              <a:xfrm>
                <a:off x="6332838" y="2965362"/>
                <a:ext cx="2153071" cy="1724586"/>
              </a:xfrm>
              <a:prstGeom prst="rect">
                <a:avLst/>
              </a:prstGeom>
            </p:spPr>
          </p:pic>
        </p:grpSp>
        <p:sp>
          <p:nvSpPr>
            <p:cNvPr id="26" name="TextBox 25">
              <a:extLst>
                <a:ext uri="{FF2B5EF4-FFF2-40B4-BE49-F238E27FC236}">
                  <a16:creationId xmlns:a16="http://schemas.microsoft.com/office/drawing/2014/main" id="{370F80BB-9889-479A-AD16-2BCA73BB6459}"/>
                </a:ext>
              </a:extLst>
            </p:cNvPr>
            <p:cNvSpPr txBox="1"/>
            <p:nvPr/>
          </p:nvSpPr>
          <p:spPr>
            <a:xfrm>
              <a:off x="6616703" y="1186840"/>
              <a:ext cx="1530927" cy="192409"/>
            </a:xfrm>
            <a:prstGeom prst="rect">
              <a:avLst/>
            </a:prstGeom>
            <a:noFill/>
          </p:spPr>
          <p:txBody>
            <a:bodyPr wrap="square" rtlCol="0">
              <a:spAutoFit/>
            </a:bodyPr>
            <a:lstStyle/>
            <a:p>
              <a:pPr algn="ctr" defTabSz="609585"/>
              <a:r>
                <a:rPr lang="en-US" sz="1067" err="1">
                  <a:solidFill>
                    <a:srgbClr val="363838"/>
                  </a:solidFill>
                  <a:latin typeface="Arial" panose="020B0604020202020204"/>
                </a:rPr>
                <a:t>cUHDRS</a:t>
              </a:r>
              <a:endParaRPr lang="en-US" sz="1067">
                <a:solidFill>
                  <a:srgbClr val="363838"/>
                </a:solidFill>
                <a:latin typeface="Arial" panose="020B0604020202020204"/>
              </a:endParaRPr>
            </a:p>
          </p:txBody>
        </p:sp>
      </p:grpSp>
      <p:sp>
        <p:nvSpPr>
          <p:cNvPr id="4" name="Oval 3">
            <a:extLst>
              <a:ext uri="{FF2B5EF4-FFF2-40B4-BE49-F238E27FC236}">
                <a16:creationId xmlns:a16="http://schemas.microsoft.com/office/drawing/2014/main" id="{93BF4740-350A-4305-9D3A-624CA964E42B}"/>
              </a:ext>
            </a:extLst>
          </p:cNvPr>
          <p:cNvSpPr/>
          <p:nvPr/>
        </p:nvSpPr>
        <p:spPr>
          <a:xfrm>
            <a:off x="3131107" y="2229507"/>
            <a:ext cx="632427" cy="130071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Tree>
    <p:extLst>
      <p:ext uri="{BB962C8B-B14F-4D97-AF65-F5344CB8AC3E}">
        <p14:creationId xmlns:p14="http://schemas.microsoft.com/office/powerpoint/2010/main" val="10139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439FFA-3AA6-BB45-86DB-8F2434A1A022}"/>
              </a:ext>
            </a:extLst>
          </p:cNvPr>
          <p:cNvSpPr txBox="1">
            <a:spLocks/>
          </p:cNvSpPr>
          <p:nvPr/>
        </p:nvSpPr>
        <p:spPr>
          <a:xfrm>
            <a:off x="0" y="-114278"/>
            <a:ext cx="12192000" cy="1066801"/>
          </a:xfrm>
          <a:prstGeom prst="rect">
            <a:avLst/>
          </a:prstGeom>
          <a:no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342891">
              <a:defRPr/>
            </a:pPr>
            <a:r>
              <a:rPr lang="en-US" sz="2667">
                <a:solidFill>
                  <a:schemeClr val="tx2"/>
                </a:solidFill>
                <a:ea typeface="Calibri" panose="020F0502020204030204" pitchFamily="34" charset="0"/>
                <a:cs typeface="Calibri"/>
              </a:rPr>
              <a:t>Serendipitous identification of SM-dependent cryptic exon in HTT gene</a:t>
            </a:r>
          </a:p>
        </p:txBody>
      </p:sp>
      <p:sp>
        <p:nvSpPr>
          <p:cNvPr id="9" name="TextBox 8">
            <a:extLst>
              <a:ext uri="{FF2B5EF4-FFF2-40B4-BE49-F238E27FC236}">
                <a16:creationId xmlns:a16="http://schemas.microsoft.com/office/drawing/2014/main" id="{E19C433F-C6B2-194A-8ACD-EA1687293638}"/>
              </a:ext>
            </a:extLst>
          </p:cNvPr>
          <p:cNvSpPr txBox="1"/>
          <p:nvPr/>
        </p:nvSpPr>
        <p:spPr>
          <a:xfrm>
            <a:off x="-8346" y="797401"/>
            <a:ext cx="11792607" cy="923330"/>
          </a:xfrm>
          <a:prstGeom prst="rect">
            <a:avLst/>
          </a:prstGeom>
          <a:noFill/>
        </p:spPr>
        <p:txBody>
          <a:bodyPr wrap="square" rtlCol="0">
            <a:spAutoFit/>
          </a:bodyPr>
          <a:lstStyle/>
          <a:p>
            <a:pPr lvl="1"/>
            <a:r>
              <a:rPr lang="en-US" b="1">
                <a:latin typeface="Arial" panose="020B0604020202020204" pitchFamily="34" charset="0"/>
                <a:cs typeface="Arial" panose="020B0604020202020204" pitchFamily="34" charset="0"/>
              </a:rPr>
              <a:t>HTT coverage in </a:t>
            </a:r>
            <a:r>
              <a:rPr lang="en-US" b="1" err="1">
                <a:latin typeface="Arial" panose="020B0604020202020204" pitchFamily="34" charset="0"/>
                <a:cs typeface="Arial" panose="020B0604020202020204" pitchFamily="34" charset="0"/>
              </a:rPr>
              <a:t>Risdiplam</a:t>
            </a:r>
            <a:r>
              <a:rPr lang="en-US" b="1">
                <a:latin typeface="Arial" panose="020B0604020202020204" pitchFamily="34" charset="0"/>
                <a:cs typeface="Arial" panose="020B0604020202020204" pitchFamily="34" charset="0"/>
              </a:rPr>
              <a:t> treated MNs RNA-seq data</a:t>
            </a:r>
          </a:p>
          <a:p>
            <a:pPr lvl="1"/>
            <a:endParaRPr lang="en-US" b="1">
              <a:latin typeface="Arial" panose="020B0604020202020204" pitchFamily="34" charset="0"/>
              <a:cs typeface="Arial" panose="020B0604020202020204" pitchFamily="34" charset="0"/>
            </a:endParaRPr>
          </a:p>
          <a:p>
            <a:pPr lvl="1"/>
            <a:endParaRPr lang="en-US"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27179B5-8618-4E45-8CBC-49E9E064270A}"/>
              </a:ext>
            </a:extLst>
          </p:cNvPr>
          <p:cNvSpPr txBox="1"/>
          <p:nvPr/>
        </p:nvSpPr>
        <p:spPr>
          <a:xfrm>
            <a:off x="2800207" y="6226438"/>
            <a:ext cx="1443024" cy="256545"/>
          </a:xfrm>
          <a:prstGeom prst="rect">
            <a:avLst/>
          </a:prstGeom>
          <a:noFill/>
        </p:spPr>
        <p:txBody>
          <a:bodyPr wrap="none" rtlCol="0">
            <a:spAutoFit/>
          </a:bodyPr>
          <a:lstStyle/>
          <a:p>
            <a:r>
              <a:rPr lang="en-US" sz="1067">
                <a:solidFill>
                  <a:schemeClr val="bg1"/>
                </a:solidFill>
              </a:rPr>
              <a:t>TST11451- SMA SM</a:t>
            </a:r>
          </a:p>
        </p:txBody>
      </p:sp>
      <p:sp>
        <p:nvSpPr>
          <p:cNvPr id="2" name="TextBox 1">
            <a:extLst>
              <a:ext uri="{FF2B5EF4-FFF2-40B4-BE49-F238E27FC236}">
                <a16:creationId xmlns:a16="http://schemas.microsoft.com/office/drawing/2014/main" id="{1C8B657F-33FF-714A-8485-A75178B1BDDA}"/>
              </a:ext>
            </a:extLst>
          </p:cNvPr>
          <p:cNvSpPr txBox="1"/>
          <p:nvPr/>
        </p:nvSpPr>
        <p:spPr>
          <a:xfrm>
            <a:off x="6904836" y="943660"/>
            <a:ext cx="4941200" cy="1877437"/>
          </a:xfrm>
          <a:prstGeom prst="rect">
            <a:avLst/>
          </a:prstGeom>
          <a:noFill/>
        </p:spPr>
        <p:txBody>
          <a:bodyPr wrap="square" rtlCol="0">
            <a:spAutoFit/>
          </a:bodyPr>
          <a:lstStyle/>
          <a:p>
            <a:pPr marL="285744" indent="-285744">
              <a:spcAft>
                <a:spcPts val="800"/>
              </a:spcAft>
              <a:buFont typeface="Arial" panose="020B0604020202020204" pitchFamily="34" charset="0"/>
              <a:buChar char="•"/>
            </a:pPr>
            <a:r>
              <a:rPr lang="en-US" sz="1600"/>
              <a:t>Event consistent in 3/3 SMA iPSC-MN lines at 400nM, and led to reduced HTT expression</a:t>
            </a:r>
          </a:p>
          <a:p>
            <a:pPr marL="285744" indent="-285744">
              <a:spcAft>
                <a:spcPts val="800"/>
              </a:spcAft>
              <a:buFont typeface="Arial" panose="020B0604020202020204" pitchFamily="34" charset="0"/>
              <a:buChar char="•"/>
            </a:pPr>
            <a:r>
              <a:rPr lang="en-US" sz="1600"/>
              <a:t>Inclusion predicted to lead to premature termination codon (PTC)</a:t>
            </a:r>
          </a:p>
          <a:p>
            <a:pPr marL="285744" indent="-285744">
              <a:spcAft>
                <a:spcPts val="800"/>
              </a:spcAft>
              <a:buFont typeface="Arial" panose="020B0604020202020204" pitchFamily="34" charset="0"/>
              <a:buChar char="•"/>
            </a:pPr>
            <a:r>
              <a:rPr lang="en-US" sz="1600"/>
              <a:t>5’ss follows “</a:t>
            </a:r>
            <a:r>
              <a:rPr lang="en-US" sz="1600" b="1"/>
              <a:t>NGA</a:t>
            </a:r>
            <a:r>
              <a:rPr lang="en-US" sz="1600"/>
              <a:t>” motif similar to SMN2 E7</a:t>
            </a:r>
          </a:p>
          <a:p>
            <a:pPr>
              <a:spcAft>
                <a:spcPts val="800"/>
              </a:spcAft>
            </a:pPr>
            <a:endParaRPr lang="en-US" sz="1600"/>
          </a:p>
        </p:txBody>
      </p:sp>
      <p:pic>
        <p:nvPicPr>
          <p:cNvPr id="31" name="Picture 30" descr="A screenshot of a cell phone&#10;&#10;Description automatically generated">
            <a:extLst>
              <a:ext uri="{FF2B5EF4-FFF2-40B4-BE49-F238E27FC236}">
                <a16:creationId xmlns:a16="http://schemas.microsoft.com/office/drawing/2014/main" id="{61B93B72-679F-484D-8BEC-3ABB80E8ABC3}"/>
              </a:ext>
            </a:extLst>
          </p:cNvPr>
          <p:cNvPicPr>
            <a:picLocks noChangeAspect="1"/>
          </p:cNvPicPr>
          <p:nvPr/>
        </p:nvPicPr>
        <p:blipFill rotWithShape="1">
          <a:blip r:embed="rId3">
            <a:extLst>
              <a:ext uri="{28A0092B-C50C-407E-A947-70E740481C1C}">
                <a14:useLocalDpi xmlns:a14="http://schemas.microsoft.com/office/drawing/2010/main" val="0"/>
              </a:ext>
            </a:extLst>
          </a:blip>
          <a:srcRect l="19546"/>
          <a:stretch/>
        </p:blipFill>
        <p:spPr>
          <a:xfrm>
            <a:off x="1440819" y="1394583"/>
            <a:ext cx="4521919" cy="3976100"/>
          </a:xfrm>
          <a:prstGeom prst="rect">
            <a:avLst/>
          </a:prstGeom>
        </p:spPr>
      </p:pic>
      <p:sp>
        <p:nvSpPr>
          <p:cNvPr id="32" name="Isosceles Triangle 31">
            <a:extLst>
              <a:ext uri="{FF2B5EF4-FFF2-40B4-BE49-F238E27FC236}">
                <a16:creationId xmlns:a16="http://schemas.microsoft.com/office/drawing/2014/main" id="{68506071-37BE-4644-94A8-EB5E79946625}"/>
              </a:ext>
            </a:extLst>
          </p:cNvPr>
          <p:cNvSpPr/>
          <p:nvPr/>
        </p:nvSpPr>
        <p:spPr>
          <a:xfrm>
            <a:off x="1040231" y="2172800"/>
            <a:ext cx="157605" cy="2051752"/>
          </a:xfrm>
          <a:prstGeom prst="triangle">
            <a:avLst/>
          </a:prstGeom>
          <a:solidFill>
            <a:srgbClr val="ED7D31">
              <a:lumMod val="60000"/>
              <a:lumOff val="40000"/>
            </a:srgbClr>
          </a:solidFill>
          <a:ln w="12700" cap="flat" cmpd="sng" algn="ctr">
            <a:solidFill>
              <a:srgbClr val="ED7D31">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1067" kern="0">
              <a:solidFill>
                <a:prstClr val="white"/>
              </a:solidFill>
              <a:latin typeface="Calibri" panose="020F0502020204030204"/>
            </a:endParaRPr>
          </a:p>
        </p:txBody>
      </p:sp>
      <p:sp>
        <p:nvSpPr>
          <p:cNvPr id="33" name="TextBox 158">
            <a:extLst>
              <a:ext uri="{FF2B5EF4-FFF2-40B4-BE49-F238E27FC236}">
                <a16:creationId xmlns:a16="http://schemas.microsoft.com/office/drawing/2014/main" id="{2AB2ECAF-9F41-4C81-8568-391D9092C728}"/>
              </a:ext>
            </a:extLst>
          </p:cNvPr>
          <p:cNvSpPr txBox="1"/>
          <p:nvPr/>
        </p:nvSpPr>
        <p:spPr>
          <a:xfrm rot="10800000">
            <a:off x="595006" y="2935313"/>
            <a:ext cx="348878" cy="7175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solidFill>
                  <a:prstClr val="black"/>
                </a:solidFill>
                <a:latin typeface="Calibri" panose="020F0502020204030204"/>
              </a:rPr>
              <a:t>[</a:t>
            </a:r>
            <a:r>
              <a:rPr lang="en-US" sz="1067" err="1">
                <a:solidFill>
                  <a:prstClr val="black"/>
                </a:solidFill>
                <a:latin typeface="Calibri" panose="020F0502020204030204"/>
              </a:rPr>
              <a:t>Risdiplam</a:t>
            </a:r>
            <a:r>
              <a:rPr lang="en-US" sz="1067">
                <a:solidFill>
                  <a:prstClr val="black"/>
                </a:solidFill>
                <a:latin typeface="Calibri" panose="020F0502020204030204"/>
              </a:rPr>
              <a:t>]</a:t>
            </a:r>
          </a:p>
        </p:txBody>
      </p:sp>
      <p:grpSp>
        <p:nvGrpSpPr>
          <p:cNvPr id="34" name="Group 33">
            <a:extLst>
              <a:ext uri="{FF2B5EF4-FFF2-40B4-BE49-F238E27FC236}">
                <a16:creationId xmlns:a16="http://schemas.microsoft.com/office/drawing/2014/main" id="{1E95A75E-854E-4513-A470-6112BC67E15B}"/>
              </a:ext>
            </a:extLst>
          </p:cNvPr>
          <p:cNvGrpSpPr/>
          <p:nvPr/>
        </p:nvGrpSpPr>
        <p:grpSpPr>
          <a:xfrm>
            <a:off x="1343438" y="5434085"/>
            <a:ext cx="4668178" cy="637845"/>
            <a:chOff x="2147071" y="5909764"/>
            <a:chExt cx="3498079" cy="560640"/>
          </a:xfrm>
        </p:grpSpPr>
        <p:sp>
          <p:nvSpPr>
            <p:cNvPr id="35" name="Rectangle 34">
              <a:extLst>
                <a:ext uri="{FF2B5EF4-FFF2-40B4-BE49-F238E27FC236}">
                  <a16:creationId xmlns:a16="http://schemas.microsoft.com/office/drawing/2014/main" id="{F2794647-6EEE-4D3D-9F0B-5FABE19D95E7}"/>
                </a:ext>
              </a:extLst>
            </p:cNvPr>
            <p:cNvSpPr/>
            <p:nvPr/>
          </p:nvSpPr>
          <p:spPr>
            <a:xfrm>
              <a:off x="2258136" y="6136283"/>
              <a:ext cx="3387014" cy="45719"/>
            </a:xfrm>
            <a:prstGeom prst="rect">
              <a:avLst/>
            </a:prstGeom>
            <a:solidFill>
              <a:srgbClr val="E7E6E6">
                <a:lumMod val="75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1067" b="1" kern="0">
                <a:solidFill>
                  <a:prstClr val="white"/>
                </a:solidFill>
                <a:latin typeface="Calibri" panose="020F0502020204030204"/>
              </a:endParaRPr>
            </a:p>
          </p:txBody>
        </p:sp>
        <p:sp>
          <p:nvSpPr>
            <p:cNvPr id="36" name="Rectangle 35">
              <a:extLst>
                <a:ext uri="{FF2B5EF4-FFF2-40B4-BE49-F238E27FC236}">
                  <a16:creationId xmlns:a16="http://schemas.microsoft.com/office/drawing/2014/main" id="{E1BC08FD-6CB0-4CBC-8C80-20CC20D73613}"/>
                </a:ext>
              </a:extLst>
            </p:cNvPr>
            <p:cNvSpPr/>
            <p:nvPr/>
          </p:nvSpPr>
          <p:spPr>
            <a:xfrm>
              <a:off x="2317828" y="6052685"/>
              <a:ext cx="343657" cy="16687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800" kern="0">
                  <a:solidFill>
                    <a:prstClr val="white"/>
                  </a:solidFill>
                  <a:latin typeface="Calibri" panose="020F0502020204030204"/>
                </a:rPr>
                <a:t>48</a:t>
              </a:r>
            </a:p>
          </p:txBody>
        </p:sp>
        <p:sp>
          <p:nvSpPr>
            <p:cNvPr id="37" name="Rectangle 36">
              <a:extLst>
                <a:ext uri="{FF2B5EF4-FFF2-40B4-BE49-F238E27FC236}">
                  <a16:creationId xmlns:a16="http://schemas.microsoft.com/office/drawing/2014/main" id="{2F5D5A3C-9125-4953-836D-9A3FA0EFF18E}"/>
                </a:ext>
              </a:extLst>
            </p:cNvPr>
            <p:cNvSpPr/>
            <p:nvPr/>
          </p:nvSpPr>
          <p:spPr>
            <a:xfrm>
              <a:off x="2886355" y="6052685"/>
              <a:ext cx="343657" cy="16687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800" kern="0">
                  <a:solidFill>
                    <a:prstClr val="white"/>
                  </a:solidFill>
                  <a:latin typeface="Calibri" panose="020F0502020204030204"/>
                </a:rPr>
                <a:t>49</a:t>
              </a:r>
            </a:p>
          </p:txBody>
        </p:sp>
        <p:sp>
          <p:nvSpPr>
            <p:cNvPr id="39" name="Rectangle 38">
              <a:extLst>
                <a:ext uri="{FF2B5EF4-FFF2-40B4-BE49-F238E27FC236}">
                  <a16:creationId xmlns:a16="http://schemas.microsoft.com/office/drawing/2014/main" id="{C9582FE3-258B-49E6-A0F3-58CC24FC8B50}"/>
                </a:ext>
              </a:extLst>
            </p:cNvPr>
            <p:cNvSpPr/>
            <p:nvPr/>
          </p:nvSpPr>
          <p:spPr>
            <a:xfrm>
              <a:off x="4212475" y="6059003"/>
              <a:ext cx="358442" cy="16687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800" kern="0">
                  <a:solidFill>
                    <a:prstClr val="white"/>
                  </a:solidFill>
                  <a:latin typeface="Calibri" panose="020F0502020204030204"/>
                </a:rPr>
                <a:t>50</a:t>
              </a:r>
            </a:p>
          </p:txBody>
        </p:sp>
        <p:sp>
          <p:nvSpPr>
            <p:cNvPr id="40" name="TextBox 165">
              <a:extLst>
                <a:ext uri="{FF2B5EF4-FFF2-40B4-BE49-F238E27FC236}">
                  <a16:creationId xmlns:a16="http://schemas.microsoft.com/office/drawing/2014/main" id="{C8C50618-C817-4679-8722-79495475FB2B}"/>
                </a:ext>
              </a:extLst>
            </p:cNvPr>
            <p:cNvSpPr txBox="1"/>
            <p:nvPr/>
          </p:nvSpPr>
          <p:spPr>
            <a:xfrm>
              <a:off x="2147071" y="6244911"/>
              <a:ext cx="472313" cy="2254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1067" b="1" kern="0">
                  <a:solidFill>
                    <a:prstClr val="black"/>
                  </a:solidFill>
                  <a:latin typeface="Calibri" panose="020F0502020204030204"/>
                </a:rPr>
                <a:t>Exon 48</a:t>
              </a:r>
            </a:p>
          </p:txBody>
        </p:sp>
        <p:sp>
          <p:nvSpPr>
            <p:cNvPr id="41" name="TextBox 166">
              <a:extLst>
                <a:ext uri="{FF2B5EF4-FFF2-40B4-BE49-F238E27FC236}">
                  <a16:creationId xmlns:a16="http://schemas.microsoft.com/office/drawing/2014/main" id="{AE501D3C-622F-4207-B1C7-299A2B5F2385}"/>
                </a:ext>
              </a:extLst>
            </p:cNvPr>
            <p:cNvSpPr txBox="1"/>
            <p:nvPr/>
          </p:nvSpPr>
          <p:spPr>
            <a:xfrm>
              <a:off x="2744445" y="6244911"/>
              <a:ext cx="472313" cy="2254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1067" b="1" kern="0">
                  <a:solidFill>
                    <a:prstClr val="black"/>
                  </a:solidFill>
                  <a:latin typeface="Calibri" panose="020F0502020204030204"/>
                </a:rPr>
                <a:t>Exon 49</a:t>
              </a:r>
            </a:p>
          </p:txBody>
        </p:sp>
        <p:sp>
          <p:nvSpPr>
            <p:cNvPr id="42" name="TextBox 167">
              <a:extLst>
                <a:ext uri="{FF2B5EF4-FFF2-40B4-BE49-F238E27FC236}">
                  <a16:creationId xmlns:a16="http://schemas.microsoft.com/office/drawing/2014/main" id="{E31F3744-58BD-4969-BC60-6CBE89152239}"/>
                </a:ext>
              </a:extLst>
            </p:cNvPr>
            <p:cNvSpPr txBox="1"/>
            <p:nvPr/>
          </p:nvSpPr>
          <p:spPr>
            <a:xfrm>
              <a:off x="3602565" y="6244911"/>
              <a:ext cx="591233" cy="2254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1067" b="1" kern="0">
                  <a:solidFill>
                    <a:prstClr val="black"/>
                  </a:solidFill>
                  <a:latin typeface="Calibri" panose="020F0502020204030204"/>
                </a:rPr>
                <a:t>NMD Exon</a:t>
              </a:r>
            </a:p>
          </p:txBody>
        </p:sp>
        <p:sp>
          <p:nvSpPr>
            <p:cNvPr id="43" name="TextBox 168">
              <a:extLst>
                <a:ext uri="{FF2B5EF4-FFF2-40B4-BE49-F238E27FC236}">
                  <a16:creationId xmlns:a16="http://schemas.microsoft.com/office/drawing/2014/main" id="{B7FA990F-9B60-4FB5-A68C-923C8192B9AD}"/>
                </a:ext>
              </a:extLst>
            </p:cNvPr>
            <p:cNvSpPr txBox="1"/>
            <p:nvPr/>
          </p:nvSpPr>
          <p:spPr>
            <a:xfrm>
              <a:off x="4135640" y="6242542"/>
              <a:ext cx="472313" cy="2254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1067" b="1" kern="0">
                  <a:solidFill>
                    <a:prstClr val="black"/>
                  </a:solidFill>
                  <a:latin typeface="Calibri" panose="020F0502020204030204"/>
                </a:rPr>
                <a:t>Exon 50</a:t>
              </a:r>
            </a:p>
          </p:txBody>
        </p:sp>
        <p:sp>
          <p:nvSpPr>
            <p:cNvPr id="44" name="Rectangle 43">
              <a:extLst>
                <a:ext uri="{FF2B5EF4-FFF2-40B4-BE49-F238E27FC236}">
                  <a16:creationId xmlns:a16="http://schemas.microsoft.com/office/drawing/2014/main" id="{FB3447FE-A857-4A4F-A0B7-6645F7757E70}"/>
                </a:ext>
              </a:extLst>
            </p:cNvPr>
            <p:cNvSpPr/>
            <p:nvPr/>
          </p:nvSpPr>
          <p:spPr>
            <a:xfrm>
              <a:off x="5227968" y="6055013"/>
              <a:ext cx="358442" cy="16687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r>
                <a:rPr lang="en-US" sz="800" kern="0">
                  <a:solidFill>
                    <a:prstClr val="white"/>
                  </a:solidFill>
                  <a:latin typeface="Calibri" panose="020F0502020204030204"/>
                </a:rPr>
                <a:t>51</a:t>
              </a:r>
            </a:p>
          </p:txBody>
        </p:sp>
        <p:sp>
          <p:nvSpPr>
            <p:cNvPr id="45" name="TextBox 170">
              <a:extLst>
                <a:ext uri="{FF2B5EF4-FFF2-40B4-BE49-F238E27FC236}">
                  <a16:creationId xmlns:a16="http://schemas.microsoft.com/office/drawing/2014/main" id="{6C9CB3DC-4DF2-4D7C-8704-823EE1918AC6}"/>
                </a:ext>
              </a:extLst>
            </p:cNvPr>
            <p:cNvSpPr txBox="1"/>
            <p:nvPr/>
          </p:nvSpPr>
          <p:spPr>
            <a:xfrm>
              <a:off x="5119889" y="6242542"/>
              <a:ext cx="472313" cy="22549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defRPr/>
              </a:pPr>
              <a:r>
                <a:rPr lang="en-US" sz="1067" b="1" kern="0">
                  <a:solidFill>
                    <a:prstClr val="black"/>
                  </a:solidFill>
                  <a:latin typeface="Calibri" panose="020F0502020204030204"/>
                </a:rPr>
                <a:t>Exon 51</a:t>
              </a:r>
            </a:p>
          </p:txBody>
        </p:sp>
        <p:cxnSp>
          <p:nvCxnSpPr>
            <p:cNvPr id="46" name="Straight Connector 45">
              <a:extLst>
                <a:ext uri="{FF2B5EF4-FFF2-40B4-BE49-F238E27FC236}">
                  <a16:creationId xmlns:a16="http://schemas.microsoft.com/office/drawing/2014/main" id="{D2FDE898-BE1D-423E-BB79-97AB340A5A9F}"/>
                </a:ext>
              </a:extLst>
            </p:cNvPr>
            <p:cNvCxnSpPr>
              <a:cxnSpLocks/>
              <a:stCxn id="36" idx="3"/>
            </p:cNvCxnSpPr>
            <p:nvPr/>
          </p:nvCxnSpPr>
          <p:spPr>
            <a:xfrm flipV="1">
              <a:off x="2661485" y="5919359"/>
              <a:ext cx="117821" cy="216763"/>
            </a:xfrm>
            <a:prstGeom prst="line">
              <a:avLst/>
            </a:prstGeom>
            <a:noFill/>
            <a:ln w="19050" cap="flat" cmpd="sng" algn="ctr">
              <a:solidFill>
                <a:srgbClr val="4472C4"/>
              </a:solidFill>
              <a:prstDash val="sysDot"/>
              <a:miter lim="800000"/>
            </a:ln>
            <a:effectLst/>
          </p:spPr>
        </p:cxnSp>
        <p:cxnSp>
          <p:nvCxnSpPr>
            <p:cNvPr id="47" name="Straight Connector 46">
              <a:extLst>
                <a:ext uri="{FF2B5EF4-FFF2-40B4-BE49-F238E27FC236}">
                  <a16:creationId xmlns:a16="http://schemas.microsoft.com/office/drawing/2014/main" id="{8D066BD1-E6AB-4366-A660-DF45C5039CE0}"/>
                </a:ext>
              </a:extLst>
            </p:cNvPr>
            <p:cNvCxnSpPr>
              <a:cxnSpLocks/>
              <a:endCxn id="37" idx="1"/>
            </p:cNvCxnSpPr>
            <p:nvPr/>
          </p:nvCxnSpPr>
          <p:spPr>
            <a:xfrm>
              <a:off x="2787898" y="5952230"/>
              <a:ext cx="98457" cy="183891"/>
            </a:xfrm>
            <a:prstGeom prst="line">
              <a:avLst/>
            </a:prstGeom>
            <a:noFill/>
            <a:ln w="19050" cap="flat" cmpd="sng" algn="ctr">
              <a:solidFill>
                <a:srgbClr val="4472C4"/>
              </a:solidFill>
              <a:prstDash val="sysDot"/>
              <a:miter lim="800000"/>
            </a:ln>
            <a:effectLst/>
          </p:spPr>
        </p:cxnSp>
        <p:grpSp>
          <p:nvGrpSpPr>
            <p:cNvPr id="48" name="Group 47">
              <a:extLst>
                <a:ext uri="{FF2B5EF4-FFF2-40B4-BE49-F238E27FC236}">
                  <a16:creationId xmlns:a16="http://schemas.microsoft.com/office/drawing/2014/main" id="{F3EB9FDD-41A1-49ED-AB9A-F87B8BC5E4DF}"/>
                </a:ext>
              </a:extLst>
            </p:cNvPr>
            <p:cNvGrpSpPr/>
            <p:nvPr/>
          </p:nvGrpSpPr>
          <p:grpSpPr>
            <a:xfrm>
              <a:off x="3230017" y="5909764"/>
              <a:ext cx="721627" cy="226519"/>
              <a:chOff x="3197475" y="5909764"/>
              <a:chExt cx="281088" cy="226519"/>
            </a:xfrm>
          </p:grpSpPr>
          <p:cxnSp>
            <p:nvCxnSpPr>
              <p:cNvPr id="55" name="Straight Connector 54">
                <a:extLst>
                  <a:ext uri="{FF2B5EF4-FFF2-40B4-BE49-F238E27FC236}">
                    <a16:creationId xmlns:a16="http://schemas.microsoft.com/office/drawing/2014/main" id="{D7E7A076-DBEA-47B5-9B0C-D6D53969DAF6}"/>
                  </a:ext>
                </a:extLst>
              </p:cNvPr>
              <p:cNvCxnSpPr>
                <a:cxnSpLocks/>
                <a:stCxn id="37" idx="3"/>
              </p:cNvCxnSpPr>
              <p:nvPr/>
            </p:nvCxnSpPr>
            <p:spPr>
              <a:xfrm flipV="1">
                <a:off x="3197475" y="5919359"/>
                <a:ext cx="124292" cy="216761"/>
              </a:xfrm>
              <a:prstGeom prst="line">
                <a:avLst/>
              </a:prstGeom>
              <a:noFill/>
              <a:ln w="19050" cap="flat" cmpd="sng" algn="ctr">
                <a:solidFill>
                  <a:srgbClr val="4472C4"/>
                </a:solidFill>
                <a:prstDash val="sysDot"/>
                <a:miter lim="800000"/>
              </a:ln>
              <a:effectLst/>
            </p:spPr>
          </p:cxnSp>
          <p:cxnSp>
            <p:nvCxnSpPr>
              <p:cNvPr id="56" name="Straight Connector 55">
                <a:extLst>
                  <a:ext uri="{FF2B5EF4-FFF2-40B4-BE49-F238E27FC236}">
                    <a16:creationId xmlns:a16="http://schemas.microsoft.com/office/drawing/2014/main" id="{3548B5E3-27AC-4A88-AEAD-7B5ACBCC24CE}"/>
                  </a:ext>
                </a:extLst>
              </p:cNvPr>
              <p:cNvCxnSpPr>
                <a:cxnSpLocks/>
                <a:endCxn id="35" idx="0"/>
              </p:cNvCxnSpPr>
              <p:nvPr/>
            </p:nvCxnSpPr>
            <p:spPr>
              <a:xfrm>
                <a:off x="3321767" y="5909764"/>
                <a:ext cx="156796" cy="226519"/>
              </a:xfrm>
              <a:prstGeom prst="line">
                <a:avLst/>
              </a:prstGeom>
              <a:noFill/>
              <a:ln w="19050" cap="flat" cmpd="sng" algn="ctr">
                <a:solidFill>
                  <a:srgbClr val="4472C4"/>
                </a:solidFill>
                <a:prstDash val="sysDot"/>
                <a:miter lim="800000"/>
              </a:ln>
              <a:effectLst/>
            </p:spPr>
          </p:cxnSp>
        </p:grpSp>
        <p:grpSp>
          <p:nvGrpSpPr>
            <p:cNvPr id="49" name="Group 48">
              <a:extLst>
                <a:ext uri="{FF2B5EF4-FFF2-40B4-BE49-F238E27FC236}">
                  <a16:creationId xmlns:a16="http://schemas.microsoft.com/office/drawing/2014/main" id="{3B15FE65-FEB1-433E-9443-112EA58CCC12}"/>
                </a:ext>
              </a:extLst>
            </p:cNvPr>
            <p:cNvGrpSpPr/>
            <p:nvPr/>
          </p:nvGrpSpPr>
          <p:grpSpPr>
            <a:xfrm>
              <a:off x="4112423" y="5909765"/>
              <a:ext cx="100053" cy="239408"/>
              <a:chOff x="2746682" y="6047683"/>
              <a:chExt cx="252888" cy="239408"/>
            </a:xfrm>
          </p:grpSpPr>
          <p:cxnSp>
            <p:nvCxnSpPr>
              <p:cNvPr id="54" name="Straight Connector 53">
                <a:extLst>
                  <a:ext uri="{FF2B5EF4-FFF2-40B4-BE49-F238E27FC236}">
                    <a16:creationId xmlns:a16="http://schemas.microsoft.com/office/drawing/2014/main" id="{A99DB7DD-CBFD-486B-8620-7EA758AAAE6B}"/>
                  </a:ext>
                </a:extLst>
              </p:cNvPr>
              <p:cNvCxnSpPr>
                <a:cxnSpLocks/>
                <a:endCxn id="39" idx="1"/>
              </p:cNvCxnSpPr>
              <p:nvPr/>
            </p:nvCxnSpPr>
            <p:spPr>
              <a:xfrm>
                <a:off x="2864656" y="6058731"/>
                <a:ext cx="134914" cy="221627"/>
              </a:xfrm>
              <a:prstGeom prst="line">
                <a:avLst/>
              </a:prstGeom>
              <a:noFill/>
              <a:ln w="19050" cap="flat" cmpd="sng" algn="ctr">
                <a:solidFill>
                  <a:srgbClr val="4472C4"/>
                </a:solidFill>
                <a:prstDash val="sysDot"/>
                <a:miter lim="800000"/>
              </a:ln>
              <a:effectLst/>
            </p:spPr>
          </p:cxnSp>
          <p:cxnSp>
            <p:nvCxnSpPr>
              <p:cNvPr id="53" name="Straight Connector 52">
                <a:extLst>
                  <a:ext uri="{FF2B5EF4-FFF2-40B4-BE49-F238E27FC236}">
                    <a16:creationId xmlns:a16="http://schemas.microsoft.com/office/drawing/2014/main" id="{4541746E-5670-4409-B139-71CDC61A4E41}"/>
                  </a:ext>
                </a:extLst>
              </p:cNvPr>
              <p:cNvCxnSpPr>
                <a:cxnSpLocks/>
                <a:stCxn id="38" idx="3"/>
              </p:cNvCxnSpPr>
              <p:nvPr/>
            </p:nvCxnSpPr>
            <p:spPr>
              <a:xfrm flipV="1">
                <a:off x="2746682" y="6047683"/>
                <a:ext cx="100405" cy="239408"/>
              </a:xfrm>
              <a:prstGeom prst="line">
                <a:avLst/>
              </a:prstGeom>
              <a:noFill/>
              <a:ln w="19050" cap="flat" cmpd="sng" algn="ctr">
                <a:solidFill>
                  <a:srgbClr val="4472C4"/>
                </a:solidFill>
                <a:prstDash val="sysDot"/>
                <a:miter lim="800000"/>
              </a:ln>
              <a:effectLst/>
            </p:spPr>
          </p:cxnSp>
        </p:grpSp>
        <p:grpSp>
          <p:nvGrpSpPr>
            <p:cNvPr id="50" name="Group 49">
              <a:extLst>
                <a:ext uri="{FF2B5EF4-FFF2-40B4-BE49-F238E27FC236}">
                  <a16:creationId xmlns:a16="http://schemas.microsoft.com/office/drawing/2014/main" id="{9245412F-A993-4940-A317-B5257A107CA7}"/>
                </a:ext>
              </a:extLst>
            </p:cNvPr>
            <p:cNvGrpSpPr/>
            <p:nvPr/>
          </p:nvGrpSpPr>
          <p:grpSpPr>
            <a:xfrm>
              <a:off x="4570923" y="5912697"/>
              <a:ext cx="657058" cy="229742"/>
              <a:chOff x="2783088" y="6054658"/>
              <a:chExt cx="262275" cy="229742"/>
            </a:xfrm>
          </p:grpSpPr>
          <p:cxnSp>
            <p:nvCxnSpPr>
              <p:cNvPr id="51" name="Straight Connector 50">
                <a:extLst>
                  <a:ext uri="{FF2B5EF4-FFF2-40B4-BE49-F238E27FC236}">
                    <a16:creationId xmlns:a16="http://schemas.microsoft.com/office/drawing/2014/main" id="{648723EE-3674-44C9-8FC0-67E7D57140ED}"/>
                  </a:ext>
                </a:extLst>
              </p:cNvPr>
              <p:cNvCxnSpPr>
                <a:cxnSpLocks/>
                <a:stCxn id="39" idx="3"/>
              </p:cNvCxnSpPr>
              <p:nvPr/>
            </p:nvCxnSpPr>
            <p:spPr>
              <a:xfrm flipV="1">
                <a:off x="2783088" y="6064253"/>
                <a:ext cx="121036" cy="220147"/>
              </a:xfrm>
              <a:prstGeom prst="line">
                <a:avLst/>
              </a:prstGeom>
              <a:noFill/>
              <a:ln w="19050" cap="flat" cmpd="sng" algn="ctr">
                <a:solidFill>
                  <a:srgbClr val="4472C4"/>
                </a:solidFill>
                <a:prstDash val="sysDot"/>
                <a:miter lim="800000"/>
              </a:ln>
              <a:effectLst/>
            </p:spPr>
          </p:cxnSp>
          <p:cxnSp>
            <p:nvCxnSpPr>
              <p:cNvPr id="52" name="Straight Connector 51">
                <a:extLst>
                  <a:ext uri="{FF2B5EF4-FFF2-40B4-BE49-F238E27FC236}">
                    <a16:creationId xmlns:a16="http://schemas.microsoft.com/office/drawing/2014/main" id="{EAA85388-B253-46B0-895C-BE86D9C47842}"/>
                  </a:ext>
                </a:extLst>
              </p:cNvPr>
              <p:cNvCxnSpPr>
                <a:cxnSpLocks/>
                <a:endCxn id="44" idx="1"/>
              </p:cNvCxnSpPr>
              <p:nvPr/>
            </p:nvCxnSpPr>
            <p:spPr>
              <a:xfrm>
                <a:off x="2904124" y="6054658"/>
                <a:ext cx="141239" cy="225752"/>
              </a:xfrm>
              <a:prstGeom prst="line">
                <a:avLst/>
              </a:prstGeom>
              <a:noFill/>
              <a:ln w="19050" cap="flat" cmpd="sng" algn="ctr">
                <a:solidFill>
                  <a:srgbClr val="4472C4"/>
                </a:solidFill>
                <a:prstDash val="sysDot"/>
                <a:miter lim="800000"/>
              </a:ln>
              <a:effectLst/>
            </p:spPr>
          </p:cxnSp>
        </p:grpSp>
        <p:sp>
          <p:nvSpPr>
            <p:cNvPr id="38" name="Rectangle 37">
              <a:extLst>
                <a:ext uri="{FF2B5EF4-FFF2-40B4-BE49-F238E27FC236}">
                  <a16:creationId xmlns:a16="http://schemas.microsoft.com/office/drawing/2014/main" id="{F9BA9C1E-7397-415A-8D00-9937709C73EE}"/>
                </a:ext>
              </a:extLst>
            </p:cNvPr>
            <p:cNvSpPr/>
            <p:nvPr/>
          </p:nvSpPr>
          <p:spPr>
            <a:xfrm>
              <a:off x="3960590" y="6056254"/>
              <a:ext cx="151830" cy="185838"/>
            </a:xfrm>
            <a:prstGeom prst="rect">
              <a:avLst/>
            </a:prstGeom>
            <a:solidFill>
              <a:srgbClr val="FF0000"/>
            </a:solidFill>
            <a:ln w="12700" cap="flat" cmpd="sng" algn="ctr">
              <a:solidFill>
                <a:srgbClr val="C00000"/>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defRPr/>
              </a:pPr>
              <a:endParaRPr lang="en-US" sz="1067" b="1" kern="0">
                <a:solidFill>
                  <a:prstClr val="white"/>
                </a:solidFill>
                <a:latin typeface="Calibri" panose="020F0502020204030204"/>
              </a:endParaRPr>
            </a:p>
          </p:txBody>
        </p:sp>
      </p:grpSp>
      <p:sp>
        <p:nvSpPr>
          <p:cNvPr id="30" name="TextBox 183">
            <a:extLst>
              <a:ext uri="{FF2B5EF4-FFF2-40B4-BE49-F238E27FC236}">
                <a16:creationId xmlns:a16="http://schemas.microsoft.com/office/drawing/2014/main" id="{8AFCAA46-02B6-4708-A4FB-B656888DC3F5}"/>
              </a:ext>
            </a:extLst>
          </p:cNvPr>
          <p:cNvSpPr txBox="1"/>
          <p:nvPr/>
        </p:nvSpPr>
        <p:spPr>
          <a:xfrm>
            <a:off x="192134" y="5446654"/>
            <a:ext cx="893193" cy="25654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t>HTT mRNA</a:t>
            </a:r>
          </a:p>
        </p:txBody>
      </p:sp>
      <p:sp>
        <p:nvSpPr>
          <p:cNvPr id="27" name="TextBox 158">
            <a:extLst>
              <a:ext uri="{FF2B5EF4-FFF2-40B4-BE49-F238E27FC236}">
                <a16:creationId xmlns:a16="http://schemas.microsoft.com/office/drawing/2014/main" id="{9B5A5BF0-1A76-4DBC-9134-3C76EECC09DA}"/>
              </a:ext>
            </a:extLst>
          </p:cNvPr>
          <p:cNvSpPr txBox="1"/>
          <p:nvPr/>
        </p:nvSpPr>
        <p:spPr>
          <a:xfrm rot="16200000">
            <a:off x="890661" y="1410721"/>
            <a:ext cx="348878" cy="44820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solidFill>
                  <a:prstClr val="black"/>
                </a:solidFill>
                <a:latin typeface="Calibri" panose="020F0502020204030204"/>
              </a:rPr>
              <a:t>DMSO</a:t>
            </a:r>
          </a:p>
        </p:txBody>
      </p:sp>
      <p:sp>
        <p:nvSpPr>
          <p:cNvPr id="28" name="TextBox 183">
            <a:extLst>
              <a:ext uri="{FF2B5EF4-FFF2-40B4-BE49-F238E27FC236}">
                <a16:creationId xmlns:a16="http://schemas.microsoft.com/office/drawing/2014/main" id="{BDFEBF9C-1941-47C4-94BA-CA6FB285156C}"/>
              </a:ext>
            </a:extLst>
          </p:cNvPr>
          <p:cNvSpPr txBox="1"/>
          <p:nvPr/>
        </p:nvSpPr>
        <p:spPr>
          <a:xfrm rot="16200000">
            <a:off x="815833" y="4798622"/>
            <a:ext cx="747320" cy="25654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67"/>
              <a:t>ENSMBL</a:t>
            </a:r>
          </a:p>
        </p:txBody>
      </p:sp>
      <p:grpSp>
        <p:nvGrpSpPr>
          <p:cNvPr id="12" name="Group 11">
            <a:extLst>
              <a:ext uri="{FF2B5EF4-FFF2-40B4-BE49-F238E27FC236}">
                <a16:creationId xmlns:a16="http://schemas.microsoft.com/office/drawing/2014/main" id="{F1913C23-04C2-BC44-BD0C-E16D29811B36}"/>
              </a:ext>
            </a:extLst>
          </p:cNvPr>
          <p:cNvGrpSpPr/>
          <p:nvPr/>
        </p:nvGrpSpPr>
        <p:grpSpPr>
          <a:xfrm>
            <a:off x="3747477" y="5281999"/>
            <a:ext cx="220347" cy="314687"/>
            <a:chOff x="10578662" y="2650671"/>
            <a:chExt cx="199696" cy="320094"/>
          </a:xfrm>
        </p:grpSpPr>
        <p:cxnSp>
          <p:nvCxnSpPr>
            <p:cNvPr id="10" name="Straight Connector 9">
              <a:extLst>
                <a:ext uri="{FF2B5EF4-FFF2-40B4-BE49-F238E27FC236}">
                  <a16:creationId xmlns:a16="http://schemas.microsoft.com/office/drawing/2014/main" id="{95E0300A-A76E-684B-AE5E-832E9FE55D59}"/>
                </a:ext>
              </a:extLst>
            </p:cNvPr>
            <p:cNvCxnSpPr/>
            <p:nvPr/>
          </p:nvCxnSpPr>
          <p:spPr>
            <a:xfrm flipV="1">
              <a:off x="10678510" y="2813108"/>
              <a:ext cx="0" cy="157657"/>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 name="Hexagon 10">
              <a:extLst>
                <a:ext uri="{FF2B5EF4-FFF2-40B4-BE49-F238E27FC236}">
                  <a16:creationId xmlns:a16="http://schemas.microsoft.com/office/drawing/2014/main" id="{49C3FD75-5936-A245-BC95-D3B058A8FCF9}"/>
                </a:ext>
              </a:extLst>
            </p:cNvPr>
            <p:cNvSpPr/>
            <p:nvPr/>
          </p:nvSpPr>
          <p:spPr>
            <a:xfrm>
              <a:off x="10578662" y="2650671"/>
              <a:ext cx="199696" cy="194252"/>
            </a:xfrm>
            <a:prstGeom prst="hexagon">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9B236DB8-0208-41B6-B841-3A0F99369288}"/>
              </a:ext>
            </a:extLst>
          </p:cNvPr>
          <p:cNvGrpSpPr/>
          <p:nvPr/>
        </p:nvGrpSpPr>
        <p:grpSpPr>
          <a:xfrm>
            <a:off x="6352713" y="3087115"/>
            <a:ext cx="5493323" cy="947963"/>
            <a:chOff x="6612857" y="4790803"/>
            <a:chExt cx="5493322" cy="947963"/>
          </a:xfrm>
        </p:grpSpPr>
        <p:pic>
          <p:nvPicPr>
            <p:cNvPr id="113" name="Picture 112">
              <a:extLst>
                <a:ext uri="{FF2B5EF4-FFF2-40B4-BE49-F238E27FC236}">
                  <a16:creationId xmlns:a16="http://schemas.microsoft.com/office/drawing/2014/main" id="{4A7AF4AF-B92B-4B73-82A0-EE10A66F9C88}"/>
                </a:ext>
              </a:extLst>
            </p:cNvPr>
            <p:cNvPicPr>
              <a:picLocks noChangeAspect="1"/>
            </p:cNvPicPr>
            <p:nvPr/>
          </p:nvPicPr>
          <p:blipFill rotWithShape="1">
            <a:blip r:embed="rId4"/>
            <a:srcRect t="-1" b="61382"/>
            <a:stretch/>
          </p:blipFill>
          <p:spPr>
            <a:xfrm>
              <a:off x="6612857" y="4790803"/>
              <a:ext cx="5493322" cy="726791"/>
            </a:xfrm>
            <a:prstGeom prst="rect">
              <a:avLst/>
            </a:prstGeom>
          </p:spPr>
        </p:pic>
        <p:sp>
          <p:nvSpPr>
            <p:cNvPr id="114" name="Rectangle 113">
              <a:extLst>
                <a:ext uri="{FF2B5EF4-FFF2-40B4-BE49-F238E27FC236}">
                  <a16:creationId xmlns:a16="http://schemas.microsoft.com/office/drawing/2014/main" id="{BBC0F268-25F0-456B-91F9-F053413309E8}"/>
                </a:ext>
              </a:extLst>
            </p:cNvPr>
            <p:cNvSpPr/>
            <p:nvPr/>
          </p:nvSpPr>
          <p:spPr>
            <a:xfrm>
              <a:off x="8103476" y="4939861"/>
              <a:ext cx="3615558" cy="21020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D892A6B-4B7E-4F2E-AFBF-78B2133663F2}"/>
                </a:ext>
              </a:extLst>
            </p:cNvPr>
            <p:cNvSpPr/>
            <p:nvPr/>
          </p:nvSpPr>
          <p:spPr>
            <a:xfrm>
              <a:off x="11364132" y="5490231"/>
              <a:ext cx="609599" cy="248535"/>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rPr>
                <a:t>5’ss</a:t>
              </a:r>
            </a:p>
          </p:txBody>
        </p:sp>
      </p:grpSp>
      <p:sp>
        <p:nvSpPr>
          <p:cNvPr id="116" name="Rectangle 115">
            <a:extLst>
              <a:ext uri="{FF2B5EF4-FFF2-40B4-BE49-F238E27FC236}">
                <a16:creationId xmlns:a16="http://schemas.microsoft.com/office/drawing/2014/main" id="{92185DF3-03FE-4BC3-8A42-5EDC227DD700}"/>
              </a:ext>
            </a:extLst>
          </p:cNvPr>
          <p:cNvSpPr/>
          <p:nvPr/>
        </p:nvSpPr>
        <p:spPr>
          <a:xfrm>
            <a:off x="7168312" y="5254483"/>
            <a:ext cx="4544413" cy="649135"/>
          </a:xfrm>
          <a:prstGeom prst="rect">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accent3"/>
                </a:solidFill>
              </a:rPr>
              <a:t>Strategy: </a:t>
            </a:r>
            <a:r>
              <a:rPr lang="en-US">
                <a:solidFill>
                  <a:schemeClr val="accent3"/>
                </a:solidFill>
              </a:rPr>
              <a:t>Cryptic exon usage </a:t>
            </a:r>
            <a:r>
              <a:rPr lang="en-US" i="1">
                <a:solidFill>
                  <a:schemeClr val="accent3"/>
                </a:solidFill>
              </a:rPr>
              <a:t>predicted</a:t>
            </a:r>
            <a:r>
              <a:rPr lang="en-US">
                <a:solidFill>
                  <a:schemeClr val="accent3"/>
                </a:solidFill>
              </a:rPr>
              <a:t> to trigger NMD and protein lowering</a:t>
            </a:r>
          </a:p>
        </p:txBody>
      </p:sp>
    </p:spTree>
    <p:extLst>
      <p:ext uri="{BB962C8B-B14F-4D97-AF65-F5344CB8AC3E}">
        <p14:creationId xmlns:p14="http://schemas.microsoft.com/office/powerpoint/2010/main" val="20630250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4B5E2CB-A273-4D1A-AD83-E40067332E96}"/>
              </a:ext>
            </a:extLst>
          </p:cNvPr>
          <p:cNvSpPr>
            <a:spLocks noGrp="1"/>
          </p:cNvSpPr>
          <p:nvPr>
            <p:ph type="title"/>
          </p:nvPr>
        </p:nvSpPr>
        <p:spPr>
          <a:xfrm>
            <a:off x="1332817" y="193428"/>
            <a:ext cx="9526366" cy="684355"/>
          </a:xfrm>
        </p:spPr>
        <p:txBody>
          <a:bodyPr/>
          <a:lstStyle/>
          <a:p>
            <a:pPr algn="ctr"/>
            <a:r>
              <a:rPr lang="en-US" sz="2400"/>
              <a:t>Droplet Digital PCR for direct quantification of sample DNA/RNA</a:t>
            </a:r>
          </a:p>
        </p:txBody>
      </p:sp>
      <p:pic>
        <p:nvPicPr>
          <p:cNvPr id="1028" name="Picture 4" descr="Droplet Digital PCR to Measure Tumor Load | Labcritics">
            <a:extLst>
              <a:ext uri="{FF2B5EF4-FFF2-40B4-BE49-F238E27FC236}">
                <a16:creationId xmlns:a16="http://schemas.microsoft.com/office/drawing/2014/main" id="{18C73042-4F4C-4792-BCCB-0524BCC2C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18" y="1687399"/>
            <a:ext cx="5854734" cy="32932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F9DFED-4678-4855-8844-6BB6F054ADED}"/>
              </a:ext>
            </a:extLst>
          </p:cNvPr>
          <p:cNvSpPr txBox="1"/>
          <p:nvPr/>
        </p:nvSpPr>
        <p:spPr>
          <a:xfrm>
            <a:off x="6237402" y="1433603"/>
            <a:ext cx="5600429" cy="4278094"/>
          </a:xfrm>
          <a:prstGeom prst="rect">
            <a:avLst/>
          </a:prstGeom>
          <a:noFill/>
        </p:spPr>
        <p:txBody>
          <a:bodyPr wrap="square">
            <a:spAutoFit/>
          </a:bodyPr>
          <a:lstStyle/>
          <a:p>
            <a:pPr algn="just"/>
            <a:r>
              <a:rPr lang="en-US" sz="1600"/>
              <a:t>1) E</a:t>
            </a:r>
            <a:r>
              <a:rPr lang="en-US" sz="1600" b="0" i="0">
                <a:solidFill>
                  <a:srgbClr val="222222"/>
                </a:solidFill>
                <a:effectLst/>
              </a:rPr>
              <a:t>ach molecule of DNA/RNA contained sample is partitioned into a large number of nanoliter sized droplets</a:t>
            </a:r>
          </a:p>
          <a:p>
            <a:pPr algn="just"/>
            <a:endParaRPr lang="en-US" sz="1600" b="0" i="0">
              <a:solidFill>
                <a:srgbClr val="222222"/>
              </a:solidFill>
              <a:effectLst/>
            </a:endParaRPr>
          </a:p>
          <a:p>
            <a:pPr algn="just"/>
            <a:r>
              <a:rPr lang="en-US" sz="1600" b="0" i="0">
                <a:solidFill>
                  <a:srgbClr val="222222"/>
                </a:solidFill>
                <a:effectLst/>
              </a:rPr>
              <a:t>2) Each droplet becomes an individual PCR reaction</a:t>
            </a:r>
          </a:p>
          <a:p>
            <a:pPr algn="just"/>
            <a:endParaRPr lang="en-US" sz="1600">
              <a:solidFill>
                <a:srgbClr val="222222"/>
              </a:solidFill>
            </a:endParaRPr>
          </a:p>
          <a:p>
            <a:pPr algn="just"/>
            <a:r>
              <a:rPr lang="en-US" sz="1600" b="0" i="0">
                <a:solidFill>
                  <a:srgbClr val="222222"/>
                </a:solidFill>
                <a:effectLst/>
              </a:rPr>
              <a:t>3) </a:t>
            </a:r>
            <a:r>
              <a:rPr lang="en-US" sz="1600">
                <a:solidFill>
                  <a:srgbClr val="222222"/>
                </a:solidFill>
              </a:rPr>
              <a:t>F</a:t>
            </a:r>
            <a:r>
              <a:rPr lang="en-US" sz="1600" b="0" i="0">
                <a:solidFill>
                  <a:srgbClr val="222222"/>
                </a:solidFill>
                <a:effectLst/>
              </a:rPr>
              <a:t>luorescence is detected in the droplets in which target sequence was amplified (positive)</a:t>
            </a:r>
          </a:p>
          <a:p>
            <a:pPr algn="just"/>
            <a:endParaRPr lang="en-US" sz="1600" b="0" i="0">
              <a:solidFill>
                <a:srgbClr val="222222"/>
              </a:solidFill>
              <a:effectLst/>
            </a:endParaRPr>
          </a:p>
          <a:p>
            <a:pPr algn="just"/>
            <a:r>
              <a:rPr lang="en-US" sz="1600" b="0" i="0">
                <a:solidFill>
                  <a:srgbClr val="222222"/>
                </a:solidFill>
                <a:effectLst/>
              </a:rPr>
              <a:t>4) Using Poisson distribution law, the fraction of positive droplets is converted to the number of molecules in the starting sample</a:t>
            </a:r>
          </a:p>
          <a:p>
            <a:pPr algn="just"/>
            <a:endParaRPr lang="en-US" sz="1600">
              <a:solidFill>
                <a:srgbClr val="222222"/>
              </a:solidFill>
            </a:endParaRPr>
          </a:p>
          <a:p>
            <a:pPr algn="just"/>
            <a:endParaRPr lang="en-US" sz="1600">
              <a:solidFill>
                <a:srgbClr val="222222"/>
              </a:solidFill>
            </a:endParaRPr>
          </a:p>
          <a:p>
            <a:pPr algn="just"/>
            <a:r>
              <a:rPr lang="en-US" sz="1600"/>
              <a:t>Unlike qPCR, there is not a need to generate a standard curve since </a:t>
            </a:r>
            <a:r>
              <a:rPr lang="en-US" sz="1600" err="1"/>
              <a:t>ddPCR</a:t>
            </a:r>
            <a:r>
              <a:rPr lang="en-US" sz="1600"/>
              <a:t> simply counts the number of target molecules contained in the sample as the results are expressed as copies per microliter.</a:t>
            </a:r>
          </a:p>
        </p:txBody>
      </p:sp>
    </p:spTree>
    <p:extLst>
      <p:ext uri="{BB962C8B-B14F-4D97-AF65-F5344CB8AC3E}">
        <p14:creationId xmlns:p14="http://schemas.microsoft.com/office/powerpoint/2010/main" val="284203030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16D0-672A-BB4E-9006-2134C798165D}"/>
              </a:ext>
            </a:extLst>
          </p:cNvPr>
          <p:cNvSpPr>
            <a:spLocks noGrp="1"/>
          </p:cNvSpPr>
          <p:nvPr>
            <p:ph type="title"/>
          </p:nvPr>
        </p:nvSpPr>
        <p:spPr/>
        <p:txBody>
          <a:bodyPr/>
          <a:lstStyle/>
          <a:p>
            <a:r>
              <a:rPr lang="en-US"/>
              <a:t>IC50 Correlations</a:t>
            </a:r>
          </a:p>
        </p:txBody>
      </p:sp>
      <p:sp>
        <p:nvSpPr>
          <p:cNvPr id="3" name="Slide Number Placeholder 2">
            <a:extLst>
              <a:ext uri="{FF2B5EF4-FFF2-40B4-BE49-F238E27FC236}">
                <a16:creationId xmlns:a16="http://schemas.microsoft.com/office/drawing/2014/main" id="{4F91D44F-DADB-E44B-9D83-DE76A26DB300}"/>
              </a:ext>
            </a:extLst>
          </p:cNvPr>
          <p:cNvSpPr>
            <a:spLocks noGrp="1"/>
          </p:cNvSpPr>
          <p:nvPr>
            <p:ph type="sldNum" sz="quarter" idx="4"/>
          </p:nvPr>
        </p:nvSpPr>
        <p:spPr/>
        <p:txBody>
          <a:bodyPr/>
          <a:lstStyle/>
          <a:p>
            <a:fld id="{AD6BAA4E-5F47-E640-8B90-67FB6D90528D}" type="slidenum">
              <a:rPr lang="en-US" smtClean="0"/>
              <a:pPr/>
              <a:t>53</a:t>
            </a:fld>
            <a:endParaRPr lang="en-US"/>
          </a:p>
        </p:txBody>
      </p:sp>
      <p:graphicFrame>
        <p:nvGraphicFramePr>
          <p:cNvPr id="8" name="Object 7">
            <a:extLst>
              <a:ext uri="{FF2B5EF4-FFF2-40B4-BE49-F238E27FC236}">
                <a16:creationId xmlns:a16="http://schemas.microsoft.com/office/drawing/2014/main" id="{BE53D1ED-E2A4-49D0-8810-F8AC67BA85C8}"/>
              </a:ext>
            </a:extLst>
          </p:cNvPr>
          <p:cNvGraphicFramePr>
            <a:graphicFrameLocks noChangeAspect="1"/>
          </p:cNvGraphicFramePr>
          <p:nvPr/>
        </p:nvGraphicFramePr>
        <p:xfrm>
          <a:off x="4041179" y="1213464"/>
          <a:ext cx="4005263" cy="4081463"/>
        </p:xfrm>
        <a:graphic>
          <a:graphicData uri="http://schemas.openxmlformats.org/presentationml/2006/ole">
            <mc:AlternateContent xmlns:mc="http://schemas.openxmlformats.org/markup-compatibility/2006">
              <mc:Choice xmlns:v="urn:schemas-microsoft-com:vml" Requires="v">
                <p:oleObj spid="_x0000_s239620" name="Prism 9" r:id="rId3" imgW="4005931" imgH="4080885" progId="Prism9.Document">
                  <p:embed/>
                </p:oleObj>
              </mc:Choice>
              <mc:Fallback>
                <p:oleObj name="Prism 9" r:id="rId3" imgW="4005931" imgH="4080885" progId="Prism9.Document">
                  <p:embed/>
                  <p:pic>
                    <p:nvPicPr>
                      <p:cNvPr id="8" name="Object 7">
                        <a:extLst>
                          <a:ext uri="{FF2B5EF4-FFF2-40B4-BE49-F238E27FC236}">
                            <a16:creationId xmlns:a16="http://schemas.microsoft.com/office/drawing/2014/main" id="{BE53D1ED-E2A4-49D0-8810-F8AC67BA85C8}"/>
                          </a:ext>
                        </a:extLst>
                      </p:cNvPr>
                      <p:cNvPicPr/>
                      <p:nvPr/>
                    </p:nvPicPr>
                    <p:blipFill>
                      <a:blip r:embed="rId4"/>
                      <a:stretch>
                        <a:fillRect/>
                      </a:stretch>
                    </p:blipFill>
                    <p:spPr>
                      <a:xfrm>
                        <a:off x="4041179" y="1213464"/>
                        <a:ext cx="4005263" cy="408146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0C19972-21CB-43F3-AEAA-16180875EE15}"/>
              </a:ext>
            </a:extLst>
          </p:cNvPr>
          <p:cNvGraphicFramePr>
            <a:graphicFrameLocks noChangeAspect="1"/>
          </p:cNvGraphicFramePr>
          <p:nvPr/>
        </p:nvGraphicFramePr>
        <p:xfrm>
          <a:off x="23216" y="1213464"/>
          <a:ext cx="4017963" cy="4081463"/>
        </p:xfrm>
        <a:graphic>
          <a:graphicData uri="http://schemas.openxmlformats.org/presentationml/2006/ole">
            <mc:AlternateContent xmlns:mc="http://schemas.openxmlformats.org/markup-compatibility/2006">
              <mc:Choice xmlns:v="urn:schemas-microsoft-com:vml" Requires="v">
                <p:oleObj spid="_x0000_s239621" name="Prism 9" r:id="rId5" imgW="4018170" imgH="4080885" progId="Prism9.Document">
                  <p:embed/>
                </p:oleObj>
              </mc:Choice>
              <mc:Fallback>
                <p:oleObj name="Prism 9" r:id="rId5" imgW="4018170" imgH="4080885" progId="Prism9.Document">
                  <p:embed/>
                  <p:pic>
                    <p:nvPicPr>
                      <p:cNvPr id="9" name="Object 8">
                        <a:extLst>
                          <a:ext uri="{FF2B5EF4-FFF2-40B4-BE49-F238E27FC236}">
                            <a16:creationId xmlns:a16="http://schemas.microsoft.com/office/drawing/2014/main" id="{E0C19972-21CB-43F3-AEAA-16180875EE15}"/>
                          </a:ext>
                        </a:extLst>
                      </p:cNvPr>
                      <p:cNvPicPr/>
                      <p:nvPr/>
                    </p:nvPicPr>
                    <p:blipFill>
                      <a:blip r:embed="rId6"/>
                      <a:stretch>
                        <a:fillRect/>
                      </a:stretch>
                    </p:blipFill>
                    <p:spPr>
                      <a:xfrm>
                        <a:off x="23216" y="1213464"/>
                        <a:ext cx="4017963" cy="4081463"/>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3A176A79-64FE-41F1-852C-1B3F501AE30E}"/>
              </a:ext>
            </a:extLst>
          </p:cNvPr>
          <p:cNvGraphicFramePr>
            <a:graphicFrameLocks noChangeAspect="1"/>
          </p:cNvGraphicFramePr>
          <p:nvPr>
            <p:extLst>
              <p:ext uri="{D42A27DB-BD31-4B8C-83A1-F6EECF244321}">
                <p14:modId xmlns:p14="http://schemas.microsoft.com/office/powerpoint/2010/main" val="2427655408"/>
              </p:ext>
            </p:extLst>
          </p:nvPr>
        </p:nvGraphicFramePr>
        <p:xfrm>
          <a:off x="7967718" y="1223360"/>
          <a:ext cx="4005263" cy="4081463"/>
        </p:xfrm>
        <a:graphic>
          <a:graphicData uri="http://schemas.openxmlformats.org/presentationml/2006/ole">
            <mc:AlternateContent xmlns:mc="http://schemas.openxmlformats.org/markup-compatibility/2006">
              <mc:Choice xmlns:v="urn:schemas-microsoft-com:vml" Requires="v">
                <p:oleObj spid="_x0000_s239622" name="Prism 9" r:id="rId7" imgW="4005931" imgH="4080885" progId="Prism9.Document">
                  <p:embed/>
                </p:oleObj>
              </mc:Choice>
              <mc:Fallback>
                <p:oleObj name="Prism 9" r:id="rId7" imgW="4005931" imgH="4080885" progId="Prism9.Document">
                  <p:embed/>
                  <p:pic>
                    <p:nvPicPr>
                      <p:cNvPr id="10" name="Object 9">
                        <a:extLst>
                          <a:ext uri="{FF2B5EF4-FFF2-40B4-BE49-F238E27FC236}">
                            <a16:creationId xmlns:a16="http://schemas.microsoft.com/office/drawing/2014/main" id="{3A176A79-64FE-41F1-852C-1B3F501AE30E}"/>
                          </a:ext>
                        </a:extLst>
                      </p:cNvPr>
                      <p:cNvPicPr/>
                      <p:nvPr/>
                    </p:nvPicPr>
                    <p:blipFill>
                      <a:blip r:embed="rId8"/>
                      <a:stretch>
                        <a:fillRect/>
                      </a:stretch>
                    </p:blipFill>
                    <p:spPr>
                      <a:xfrm>
                        <a:off x="7967718" y="1223360"/>
                        <a:ext cx="4005263" cy="4081463"/>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66232B6C-380F-804B-B58B-9DD7210C6CBC}"/>
              </a:ext>
            </a:extLst>
          </p:cNvPr>
          <p:cNvSpPr txBox="1"/>
          <p:nvPr/>
        </p:nvSpPr>
        <p:spPr>
          <a:xfrm>
            <a:off x="6889315" y="526093"/>
            <a:ext cx="2154477" cy="369332"/>
          </a:xfrm>
          <a:prstGeom prst="rect">
            <a:avLst/>
          </a:prstGeom>
          <a:noFill/>
        </p:spPr>
        <p:txBody>
          <a:bodyPr wrap="square" rtlCol="0">
            <a:spAutoFit/>
          </a:bodyPr>
          <a:lstStyle/>
          <a:p>
            <a:r>
              <a:rPr lang="en-US">
                <a:highlight>
                  <a:srgbClr val="FFFF00"/>
                </a:highlight>
              </a:rPr>
              <a:t>Needs update</a:t>
            </a:r>
          </a:p>
        </p:txBody>
      </p:sp>
    </p:spTree>
    <p:extLst>
      <p:ext uri="{BB962C8B-B14F-4D97-AF65-F5344CB8AC3E}">
        <p14:creationId xmlns:p14="http://schemas.microsoft.com/office/powerpoint/2010/main" val="39367818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DD54EF-45BB-1C41-ABE1-33508C30F499}"/>
              </a:ext>
            </a:extLst>
          </p:cNvPr>
          <p:cNvSpPr/>
          <p:nvPr/>
        </p:nvSpPr>
        <p:spPr>
          <a:xfrm>
            <a:off x="500744" y="5663539"/>
            <a:ext cx="11691257" cy="379656"/>
          </a:xfrm>
          <a:prstGeom prst="rect">
            <a:avLst/>
          </a:prstGeom>
        </p:spPr>
        <p:txBody>
          <a:bodyPr wrap="square">
            <a:spAutoFit/>
          </a:bodyPr>
          <a:lstStyle/>
          <a:p>
            <a:pPr defTabSz="609585"/>
            <a:r>
              <a:rPr lang="en-US" sz="1867" b="1" u="sng">
                <a:solidFill>
                  <a:srgbClr val="FF0000"/>
                </a:solidFill>
                <a:latin typeface="Roboto"/>
              </a:rPr>
              <a:t>R</a:t>
            </a:r>
            <a:r>
              <a:rPr lang="en-US" sz="1867" b="1">
                <a:solidFill>
                  <a:srgbClr val="002060"/>
                </a:solidFill>
                <a:latin typeface="Roboto"/>
              </a:rPr>
              <a:t>NA-Mediated Oligonucleotide </a:t>
            </a:r>
            <a:r>
              <a:rPr lang="en-US" sz="1867" b="1" u="sng">
                <a:solidFill>
                  <a:srgbClr val="FF0000"/>
                </a:solidFill>
                <a:latin typeface="Roboto"/>
              </a:rPr>
              <a:t>A</a:t>
            </a:r>
            <a:r>
              <a:rPr lang="en-US" sz="1867" b="1">
                <a:solidFill>
                  <a:srgbClr val="002060"/>
                </a:solidFill>
                <a:latin typeface="Roboto"/>
              </a:rPr>
              <a:t>nnealing, </a:t>
            </a:r>
            <a:r>
              <a:rPr lang="en-US" sz="1867" b="1" u="sng">
                <a:solidFill>
                  <a:srgbClr val="FF0000"/>
                </a:solidFill>
                <a:latin typeface="Roboto"/>
              </a:rPr>
              <a:t>S</a:t>
            </a:r>
            <a:r>
              <a:rPr lang="en-US" sz="1867" b="1">
                <a:solidFill>
                  <a:srgbClr val="002060"/>
                </a:solidFill>
                <a:latin typeface="Roboto"/>
              </a:rPr>
              <a:t>election, and </a:t>
            </a:r>
            <a:r>
              <a:rPr lang="en-US" sz="1867" b="1" u="sng">
                <a:solidFill>
                  <a:srgbClr val="FF0000"/>
                </a:solidFill>
                <a:latin typeface="Roboto"/>
              </a:rPr>
              <a:t>L</a:t>
            </a:r>
            <a:r>
              <a:rPr lang="en-US" sz="1867" b="1">
                <a:solidFill>
                  <a:srgbClr val="002060"/>
                </a:solidFill>
                <a:latin typeface="Roboto"/>
              </a:rPr>
              <a:t>igation with Next-Generation </a:t>
            </a:r>
            <a:r>
              <a:rPr lang="en-US" sz="1867" b="1" u="sng">
                <a:solidFill>
                  <a:srgbClr val="FF0000"/>
                </a:solidFill>
                <a:latin typeface="Roboto"/>
              </a:rPr>
              <a:t>Seq</a:t>
            </a:r>
            <a:r>
              <a:rPr lang="en-US" sz="1867" b="1">
                <a:solidFill>
                  <a:srgbClr val="002060"/>
                </a:solidFill>
                <a:latin typeface="Roboto"/>
              </a:rPr>
              <a:t>uencing</a:t>
            </a:r>
            <a:endParaRPr lang="en-US" sz="1867" b="1">
              <a:solidFill>
                <a:srgbClr val="002060"/>
              </a:solidFill>
              <a:latin typeface="Arial" panose="020B0604020202020204"/>
            </a:endParaRPr>
          </a:p>
        </p:txBody>
      </p:sp>
      <p:sp>
        <p:nvSpPr>
          <p:cNvPr id="17" name="Right Arrow 16">
            <a:extLst>
              <a:ext uri="{FF2B5EF4-FFF2-40B4-BE49-F238E27FC236}">
                <a16:creationId xmlns:a16="http://schemas.microsoft.com/office/drawing/2014/main" id="{280FEF6A-F9BC-0249-B0A8-17FBF8F6DACD}"/>
              </a:ext>
            </a:extLst>
          </p:cNvPr>
          <p:cNvSpPr/>
          <p:nvPr/>
        </p:nvSpPr>
        <p:spPr>
          <a:xfrm>
            <a:off x="4621225" y="2492972"/>
            <a:ext cx="235527" cy="218677"/>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sp>
        <p:nvSpPr>
          <p:cNvPr id="38" name="Rounded Rectangle 37">
            <a:extLst>
              <a:ext uri="{FF2B5EF4-FFF2-40B4-BE49-F238E27FC236}">
                <a16:creationId xmlns:a16="http://schemas.microsoft.com/office/drawing/2014/main" id="{8CAB2922-4FE7-F44B-A86E-7C0B23AD7CC3}"/>
              </a:ext>
            </a:extLst>
          </p:cNvPr>
          <p:cNvSpPr/>
          <p:nvPr/>
        </p:nvSpPr>
        <p:spPr>
          <a:xfrm>
            <a:off x="2350276" y="2035372"/>
            <a:ext cx="2141589" cy="11706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sp>
        <p:nvSpPr>
          <p:cNvPr id="39" name="TextBox 38">
            <a:extLst>
              <a:ext uri="{FF2B5EF4-FFF2-40B4-BE49-F238E27FC236}">
                <a16:creationId xmlns:a16="http://schemas.microsoft.com/office/drawing/2014/main" id="{6C5AE374-6A51-5D46-A844-679CD34B292F}"/>
              </a:ext>
            </a:extLst>
          </p:cNvPr>
          <p:cNvSpPr txBox="1"/>
          <p:nvPr/>
        </p:nvSpPr>
        <p:spPr>
          <a:xfrm>
            <a:off x="2747362" y="2011433"/>
            <a:ext cx="1269899" cy="400110"/>
          </a:xfrm>
          <a:prstGeom prst="rect">
            <a:avLst/>
          </a:prstGeom>
          <a:noFill/>
        </p:spPr>
        <p:txBody>
          <a:bodyPr wrap="none" rtlCol="0">
            <a:spAutoFit/>
          </a:bodyPr>
          <a:lstStyle/>
          <a:p>
            <a:pPr defTabSz="609585"/>
            <a:r>
              <a:rPr lang="en-US" sz="2000" b="1">
                <a:solidFill>
                  <a:srgbClr val="002060"/>
                </a:solidFill>
                <a:latin typeface="Arial" panose="020B0604020202020204"/>
              </a:rPr>
              <a:t>RNA-seq</a:t>
            </a:r>
          </a:p>
        </p:txBody>
      </p:sp>
      <p:sp>
        <p:nvSpPr>
          <p:cNvPr id="40" name="TextBox 39">
            <a:extLst>
              <a:ext uri="{FF2B5EF4-FFF2-40B4-BE49-F238E27FC236}">
                <a16:creationId xmlns:a16="http://schemas.microsoft.com/office/drawing/2014/main" id="{055FEC19-C2BB-7D48-9F85-1D377511726C}"/>
              </a:ext>
            </a:extLst>
          </p:cNvPr>
          <p:cNvSpPr txBox="1"/>
          <p:nvPr/>
        </p:nvSpPr>
        <p:spPr>
          <a:xfrm>
            <a:off x="2255529" y="2410016"/>
            <a:ext cx="2317204" cy="723275"/>
          </a:xfrm>
          <a:prstGeom prst="rect">
            <a:avLst/>
          </a:prstGeom>
          <a:noFill/>
        </p:spPr>
        <p:txBody>
          <a:bodyPr wrap="square" lIns="91440" tIns="45720" rIns="91440" bIns="45720" rtlCol="0" anchor="t">
            <a:spAutoFit/>
          </a:bodyPr>
          <a:lstStyle/>
          <a:p>
            <a:pPr algn="ctr" defTabSz="609585"/>
            <a:r>
              <a:rPr lang="en-US" sz="1700" b="1">
                <a:solidFill>
                  <a:srgbClr val="FF0000"/>
                </a:solidFill>
                <a:latin typeface="Arial" panose="020B0604020202020204"/>
              </a:rPr>
              <a:t>Unbiased discovery</a:t>
            </a:r>
          </a:p>
          <a:p>
            <a:pPr algn="ctr" defTabSz="609585"/>
            <a:r>
              <a:rPr lang="en-US" sz="1200">
                <a:solidFill>
                  <a:srgbClr val="002060"/>
                </a:solidFill>
                <a:latin typeface="Arial" panose="020B0604020202020204"/>
              </a:rPr>
              <a:t>Transcriptome-wide at high cost/sample</a:t>
            </a:r>
            <a:endParaRPr lang="en-US" sz="1200">
              <a:solidFill>
                <a:srgbClr val="002060"/>
              </a:solidFill>
              <a:latin typeface="Arial" panose="020B0604020202020204"/>
              <a:cs typeface="Calibri"/>
            </a:endParaRPr>
          </a:p>
        </p:txBody>
      </p:sp>
      <p:sp>
        <p:nvSpPr>
          <p:cNvPr id="11" name="TextBox 10">
            <a:extLst>
              <a:ext uri="{FF2B5EF4-FFF2-40B4-BE49-F238E27FC236}">
                <a16:creationId xmlns:a16="http://schemas.microsoft.com/office/drawing/2014/main" id="{EC8BF979-DF95-2F47-9A30-FCFECB4E2344}"/>
              </a:ext>
            </a:extLst>
          </p:cNvPr>
          <p:cNvSpPr txBox="1"/>
          <p:nvPr/>
        </p:nvSpPr>
        <p:spPr>
          <a:xfrm>
            <a:off x="7928543" y="2011433"/>
            <a:ext cx="885179" cy="400110"/>
          </a:xfrm>
          <a:prstGeom prst="rect">
            <a:avLst/>
          </a:prstGeom>
          <a:noFill/>
        </p:spPr>
        <p:txBody>
          <a:bodyPr wrap="none" rtlCol="0">
            <a:spAutoFit/>
          </a:bodyPr>
          <a:lstStyle/>
          <a:p>
            <a:pPr defTabSz="609585"/>
            <a:r>
              <a:rPr lang="en-US" sz="2000" b="1">
                <a:solidFill>
                  <a:srgbClr val="002060"/>
                </a:solidFill>
                <a:latin typeface="Arial" panose="020B0604020202020204"/>
              </a:rPr>
              <a:t>qPCR</a:t>
            </a:r>
          </a:p>
        </p:txBody>
      </p:sp>
      <p:sp>
        <p:nvSpPr>
          <p:cNvPr id="35" name="TextBox 34">
            <a:extLst>
              <a:ext uri="{FF2B5EF4-FFF2-40B4-BE49-F238E27FC236}">
                <a16:creationId xmlns:a16="http://schemas.microsoft.com/office/drawing/2014/main" id="{12A532D7-F4E3-4043-979D-37C2CA6FCA28}"/>
              </a:ext>
            </a:extLst>
          </p:cNvPr>
          <p:cNvSpPr txBox="1"/>
          <p:nvPr/>
        </p:nvSpPr>
        <p:spPr>
          <a:xfrm>
            <a:off x="7396411" y="2410016"/>
            <a:ext cx="2259555" cy="723275"/>
          </a:xfrm>
          <a:prstGeom prst="rect">
            <a:avLst/>
          </a:prstGeom>
          <a:noFill/>
        </p:spPr>
        <p:txBody>
          <a:bodyPr wrap="square" lIns="91440" tIns="45720" rIns="91440" bIns="45720" rtlCol="0" anchor="t">
            <a:spAutoFit/>
          </a:bodyPr>
          <a:lstStyle/>
          <a:p>
            <a:pPr algn="ctr" defTabSz="609585"/>
            <a:r>
              <a:rPr lang="en-US" sz="1700" b="1">
                <a:solidFill>
                  <a:srgbClr val="00B050"/>
                </a:solidFill>
                <a:latin typeface="Arial" panose="020B0604020202020204"/>
              </a:rPr>
              <a:t>Single event query</a:t>
            </a:r>
          </a:p>
          <a:p>
            <a:pPr algn="ctr" defTabSz="609585"/>
            <a:r>
              <a:rPr lang="en-US" sz="1200">
                <a:solidFill>
                  <a:srgbClr val="002060"/>
                </a:solidFill>
                <a:latin typeface="Arial" panose="020B0604020202020204"/>
              </a:rPr>
              <a:t>Few targets at low cost/sample</a:t>
            </a:r>
            <a:endParaRPr lang="en-US" sz="1200">
              <a:solidFill>
                <a:srgbClr val="002060"/>
              </a:solidFill>
              <a:latin typeface="Arial" panose="020B0604020202020204"/>
              <a:cs typeface="Calibri"/>
            </a:endParaRPr>
          </a:p>
        </p:txBody>
      </p:sp>
      <p:sp>
        <p:nvSpPr>
          <p:cNvPr id="36" name="TextBox 35">
            <a:extLst>
              <a:ext uri="{FF2B5EF4-FFF2-40B4-BE49-F238E27FC236}">
                <a16:creationId xmlns:a16="http://schemas.microsoft.com/office/drawing/2014/main" id="{019B6BF4-5176-9144-B966-53C94C42A0A6}"/>
              </a:ext>
            </a:extLst>
          </p:cNvPr>
          <p:cNvSpPr txBox="1"/>
          <p:nvPr/>
        </p:nvSpPr>
        <p:spPr>
          <a:xfrm>
            <a:off x="7036311" y="2309922"/>
            <a:ext cx="425116" cy="584775"/>
          </a:xfrm>
          <a:prstGeom prst="rect">
            <a:avLst/>
          </a:prstGeom>
          <a:noFill/>
        </p:spPr>
        <p:txBody>
          <a:bodyPr wrap="none" rtlCol="0">
            <a:spAutoFit/>
          </a:bodyPr>
          <a:lstStyle/>
          <a:p>
            <a:pPr defTabSz="609585"/>
            <a:r>
              <a:rPr lang="en-US" sz="3200" b="1">
                <a:solidFill>
                  <a:srgbClr val="00B050"/>
                </a:solidFill>
                <a:latin typeface="Arial" panose="020B0604020202020204"/>
              </a:rPr>
              <a:t>&gt;</a:t>
            </a:r>
          </a:p>
        </p:txBody>
      </p:sp>
      <p:sp>
        <p:nvSpPr>
          <p:cNvPr id="41" name="Rounded Rectangle 40">
            <a:extLst>
              <a:ext uri="{FF2B5EF4-FFF2-40B4-BE49-F238E27FC236}">
                <a16:creationId xmlns:a16="http://schemas.microsoft.com/office/drawing/2014/main" id="{F2BC5685-B01B-4047-A728-F452A553C35A}"/>
              </a:ext>
            </a:extLst>
          </p:cNvPr>
          <p:cNvSpPr/>
          <p:nvPr/>
        </p:nvSpPr>
        <p:spPr>
          <a:xfrm>
            <a:off x="7429514" y="2035372"/>
            <a:ext cx="2184785" cy="11706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sp>
        <p:nvSpPr>
          <p:cNvPr id="43" name="Rounded Rectangle 42">
            <a:extLst>
              <a:ext uri="{FF2B5EF4-FFF2-40B4-BE49-F238E27FC236}">
                <a16:creationId xmlns:a16="http://schemas.microsoft.com/office/drawing/2014/main" id="{31D2331C-2B12-EA4B-A8D2-8D3D1AE091C5}"/>
              </a:ext>
            </a:extLst>
          </p:cNvPr>
          <p:cNvSpPr/>
          <p:nvPr/>
        </p:nvSpPr>
        <p:spPr>
          <a:xfrm>
            <a:off x="4954850" y="2035373"/>
            <a:ext cx="2153405" cy="117061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sp>
        <p:nvSpPr>
          <p:cNvPr id="44" name="TextBox 43">
            <a:extLst>
              <a:ext uri="{FF2B5EF4-FFF2-40B4-BE49-F238E27FC236}">
                <a16:creationId xmlns:a16="http://schemas.microsoft.com/office/drawing/2014/main" id="{C42C962A-CD85-9344-B615-506F17E1F541}"/>
              </a:ext>
            </a:extLst>
          </p:cNvPr>
          <p:cNvSpPr txBox="1"/>
          <p:nvPr/>
        </p:nvSpPr>
        <p:spPr>
          <a:xfrm>
            <a:off x="5306030" y="2011433"/>
            <a:ext cx="1412566" cy="400110"/>
          </a:xfrm>
          <a:prstGeom prst="rect">
            <a:avLst/>
          </a:prstGeom>
          <a:noFill/>
        </p:spPr>
        <p:txBody>
          <a:bodyPr wrap="none" rtlCol="0">
            <a:spAutoFit/>
          </a:bodyPr>
          <a:lstStyle/>
          <a:p>
            <a:pPr defTabSz="609585"/>
            <a:r>
              <a:rPr lang="en-US" sz="2000" b="1">
                <a:solidFill>
                  <a:srgbClr val="002060"/>
                </a:solidFill>
                <a:latin typeface="Arial" panose="020B0604020202020204"/>
              </a:rPr>
              <a:t>RASL-seq</a:t>
            </a:r>
          </a:p>
        </p:txBody>
      </p:sp>
      <p:sp>
        <p:nvSpPr>
          <p:cNvPr id="45" name="TextBox 44">
            <a:extLst>
              <a:ext uri="{FF2B5EF4-FFF2-40B4-BE49-F238E27FC236}">
                <a16:creationId xmlns:a16="http://schemas.microsoft.com/office/drawing/2014/main" id="{1D409305-270C-A04F-AFFE-59F8A6A15F03}"/>
              </a:ext>
            </a:extLst>
          </p:cNvPr>
          <p:cNvSpPr txBox="1"/>
          <p:nvPr/>
        </p:nvSpPr>
        <p:spPr>
          <a:xfrm>
            <a:off x="4960162" y="2393383"/>
            <a:ext cx="2127505" cy="723275"/>
          </a:xfrm>
          <a:prstGeom prst="rect">
            <a:avLst/>
          </a:prstGeom>
          <a:noFill/>
        </p:spPr>
        <p:txBody>
          <a:bodyPr wrap="none" rtlCol="0">
            <a:spAutoFit/>
          </a:bodyPr>
          <a:lstStyle/>
          <a:p>
            <a:pPr algn="ctr" defTabSz="609585"/>
            <a:r>
              <a:rPr lang="en-US" sz="1700" b="1">
                <a:solidFill>
                  <a:srgbClr val="00B050"/>
                </a:solidFill>
                <a:latin typeface="Arial" panose="020B0604020202020204"/>
              </a:rPr>
              <a:t>Panel-based query</a:t>
            </a:r>
          </a:p>
          <a:p>
            <a:pPr algn="ctr" defTabSz="609585"/>
            <a:r>
              <a:rPr lang="en-US" sz="1200">
                <a:solidFill>
                  <a:srgbClr val="002060"/>
                </a:solidFill>
                <a:latin typeface="Arial" panose="020B0604020202020204"/>
              </a:rPr>
              <a:t>100’s of targets at low cost</a:t>
            </a:r>
          </a:p>
          <a:p>
            <a:pPr algn="ctr" defTabSz="609585"/>
            <a:r>
              <a:rPr lang="en-US" sz="1200">
                <a:solidFill>
                  <a:srgbClr val="002060"/>
                </a:solidFill>
                <a:latin typeface="Arial" panose="020B0604020202020204"/>
              </a:rPr>
              <a:t>$1-2/sample</a:t>
            </a:r>
          </a:p>
        </p:txBody>
      </p:sp>
      <p:grpSp>
        <p:nvGrpSpPr>
          <p:cNvPr id="56" name="Group 55">
            <a:extLst>
              <a:ext uri="{FF2B5EF4-FFF2-40B4-BE49-F238E27FC236}">
                <a16:creationId xmlns:a16="http://schemas.microsoft.com/office/drawing/2014/main" id="{8412EFED-AE8C-8E4F-9A05-49D32DA45B68}"/>
              </a:ext>
            </a:extLst>
          </p:cNvPr>
          <p:cNvGrpSpPr/>
          <p:nvPr/>
        </p:nvGrpSpPr>
        <p:grpSpPr>
          <a:xfrm>
            <a:off x="678136" y="3680022"/>
            <a:ext cx="10361815" cy="1695404"/>
            <a:chOff x="915094" y="2601021"/>
            <a:chExt cx="10361814" cy="1695405"/>
          </a:xfrm>
        </p:grpSpPr>
        <p:grpSp>
          <p:nvGrpSpPr>
            <p:cNvPr id="34" name="Group 33">
              <a:extLst>
                <a:ext uri="{FF2B5EF4-FFF2-40B4-BE49-F238E27FC236}">
                  <a16:creationId xmlns:a16="http://schemas.microsoft.com/office/drawing/2014/main" id="{0CAB24BE-9CC4-E940-A986-A327BCEDCFCF}"/>
                </a:ext>
              </a:extLst>
            </p:cNvPr>
            <p:cNvGrpSpPr/>
            <p:nvPr/>
          </p:nvGrpSpPr>
          <p:grpSpPr>
            <a:xfrm>
              <a:off x="1136767" y="2793797"/>
              <a:ext cx="10140140" cy="1291327"/>
              <a:chOff x="1025929" y="1196271"/>
              <a:chExt cx="10140140" cy="1291327"/>
            </a:xfrm>
          </p:grpSpPr>
          <p:grpSp>
            <p:nvGrpSpPr>
              <p:cNvPr id="29" name="Group 28">
                <a:extLst>
                  <a:ext uri="{FF2B5EF4-FFF2-40B4-BE49-F238E27FC236}">
                    <a16:creationId xmlns:a16="http://schemas.microsoft.com/office/drawing/2014/main" id="{1AF0F152-D0FE-C044-8307-CAF8DB896438}"/>
                  </a:ext>
                </a:extLst>
              </p:cNvPr>
              <p:cNvGrpSpPr/>
              <p:nvPr/>
            </p:nvGrpSpPr>
            <p:grpSpPr>
              <a:xfrm>
                <a:off x="1025929" y="1196271"/>
                <a:ext cx="10140140" cy="1291327"/>
                <a:chOff x="1025929" y="1196271"/>
                <a:chExt cx="10140140" cy="1291327"/>
              </a:xfrm>
            </p:grpSpPr>
            <p:grpSp>
              <p:nvGrpSpPr>
                <p:cNvPr id="25" name="Group 24">
                  <a:extLst>
                    <a:ext uri="{FF2B5EF4-FFF2-40B4-BE49-F238E27FC236}">
                      <a16:creationId xmlns:a16="http://schemas.microsoft.com/office/drawing/2014/main" id="{321AA9EB-A9C8-4442-9C72-50D8C45FD73B}"/>
                    </a:ext>
                  </a:extLst>
                </p:cNvPr>
                <p:cNvGrpSpPr/>
                <p:nvPr/>
              </p:nvGrpSpPr>
              <p:grpSpPr>
                <a:xfrm>
                  <a:off x="1025929" y="1196271"/>
                  <a:ext cx="10140140" cy="1291327"/>
                  <a:chOff x="473064" y="2332726"/>
                  <a:chExt cx="10140140" cy="1291327"/>
                </a:xfrm>
              </p:grpSpPr>
              <p:pic>
                <p:nvPicPr>
                  <p:cNvPr id="8" name="Picture 7">
                    <a:extLst>
                      <a:ext uri="{FF2B5EF4-FFF2-40B4-BE49-F238E27FC236}">
                        <a16:creationId xmlns:a16="http://schemas.microsoft.com/office/drawing/2014/main" id="{193B8507-45C1-1A40-96CE-E51254E9F059}"/>
                      </a:ext>
                    </a:extLst>
                  </p:cNvPr>
                  <p:cNvPicPr>
                    <a:picLocks noChangeAspect="1"/>
                  </p:cNvPicPr>
                  <p:nvPr/>
                </p:nvPicPr>
                <p:blipFill>
                  <a:blip r:embed="rId3"/>
                  <a:stretch>
                    <a:fillRect/>
                  </a:stretch>
                </p:blipFill>
                <p:spPr>
                  <a:xfrm>
                    <a:off x="1905327" y="2332726"/>
                    <a:ext cx="8707877" cy="1291327"/>
                  </a:xfrm>
                  <a:prstGeom prst="rect">
                    <a:avLst/>
                  </a:prstGeom>
                </p:spPr>
              </p:pic>
              <p:pic>
                <p:nvPicPr>
                  <p:cNvPr id="2" name="Picture 1">
                    <a:extLst>
                      <a:ext uri="{FF2B5EF4-FFF2-40B4-BE49-F238E27FC236}">
                        <a16:creationId xmlns:a16="http://schemas.microsoft.com/office/drawing/2014/main" id="{8AD20D36-DD1F-3E45-92C3-7F9A7D5CE929}"/>
                      </a:ext>
                    </a:extLst>
                  </p:cNvPr>
                  <p:cNvPicPr>
                    <a:picLocks noChangeAspect="1"/>
                  </p:cNvPicPr>
                  <p:nvPr/>
                </p:nvPicPr>
                <p:blipFill>
                  <a:blip r:embed="rId4"/>
                  <a:stretch>
                    <a:fillRect/>
                  </a:stretch>
                </p:blipFill>
                <p:spPr>
                  <a:xfrm>
                    <a:off x="473064" y="2758501"/>
                    <a:ext cx="1275510" cy="409709"/>
                  </a:xfrm>
                  <a:prstGeom prst="rect">
                    <a:avLst/>
                  </a:prstGeom>
                </p:spPr>
              </p:pic>
              <p:cxnSp>
                <p:nvCxnSpPr>
                  <p:cNvPr id="21" name="Straight Arrow Connector 20">
                    <a:extLst>
                      <a:ext uri="{FF2B5EF4-FFF2-40B4-BE49-F238E27FC236}">
                        <a16:creationId xmlns:a16="http://schemas.microsoft.com/office/drawing/2014/main" id="{B02504D0-375A-734C-B6AC-BF4D63800828}"/>
                      </a:ext>
                    </a:extLst>
                  </p:cNvPr>
                  <p:cNvCxnSpPr>
                    <a:cxnSpLocks/>
                  </p:cNvCxnSpPr>
                  <p:nvPr/>
                </p:nvCxnSpPr>
                <p:spPr>
                  <a:xfrm>
                    <a:off x="1798678" y="2963356"/>
                    <a:ext cx="182880"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422E29-8CDB-9543-9A87-BB7CD606C5A3}"/>
                      </a:ext>
                    </a:extLst>
                  </p:cNvPr>
                  <p:cNvSpPr txBox="1"/>
                  <p:nvPr/>
                </p:nvSpPr>
                <p:spPr>
                  <a:xfrm>
                    <a:off x="566052" y="3296544"/>
                    <a:ext cx="764953" cy="307777"/>
                  </a:xfrm>
                  <a:prstGeom prst="rect">
                    <a:avLst/>
                  </a:prstGeom>
                  <a:noFill/>
                </p:spPr>
                <p:txBody>
                  <a:bodyPr wrap="none" rtlCol="0">
                    <a:spAutoFit/>
                  </a:bodyPr>
                  <a:lstStyle/>
                  <a:p>
                    <a:pPr defTabSz="609585"/>
                    <a:r>
                      <a:rPr lang="en-US" sz="1400" b="1" i="1">
                        <a:solidFill>
                          <a:srgbClr val="363838"/>
                        </a:solidFill>
                        <a:latin typeface="Avenir Book" panose="02000503020000020003" pitchFamily="2" charset="0"/>
                      </a:rPr>
                      <a:t>Cell lysis</a:t>
                    </a:r>
                  </a:p>
                </p:txBody>
              </p:sp>
            </p:grpSp>
            <p:sp>
              <p:nvSpPr>
                <p:cNvPr id="28" name="TextBox 27">
                  <a:extLst>
                    <a:ext uri="{FF2B5EF4-FFF2-40B4-BE49-F238E27FC236}">
                      <a16:creationId xmlns:a16="http://schemas.microsoft.com/office/drawing/2014/main" id="{F5204A4F-D608-5A4A-901A-DA544DFFF53A}"/>
                    </a:ext>
                  </a:extLst>
                </p:cNvPr>
                <p:cNvSpPr txBox="1"/>
                <p:nvPr/>
              </p:nvSpPr>
              <p:spPr>
                <a:xfrm>
                  <a:off x="2797580" y="1534468"/>
                  <a:ext cx="1447832" cy="261610"/>
                </a:xfrm>
                <a:prstGeom prst="rect">
                  <a:avLst/>
                </a:prstGeom>
                <a:noFill/>
              </p:spPr>
              <p:txBody>
                <a:bodyPr wrap="none" rtlCol="0">
                  <a:spAutoFit/>
                </a:bodyPr>
                <a:lstStyle/>
                <a:p>
                  <a:pPr defTabSz="609585"/>
                  <a:r>
                    <a:rPr lang="en-US" sz="1100">
                      <a:solidFill>
                        <a:srgbClr val="363838"/>
                      </a:solidFill>
                      <a:latin typeface="Avenir Next Condensed" panose="020B0506020202020204" pitchFamily="34" charset="0"/>
                    </a:rPr>
                    <a:t>Known splicing events</a:t>
                  </a:r>
                </a:p>
              </p:txBody>
            </p:sp>
          </p:grpSp>
          <p:sp>
            <p:nvSpPr>
              <p:cNvPr id="30" name="TextBox 29">
                <a:extLst>
                  <a:ext uri="{FF2B5EF4-FFF2-40B4-BE49-F238E27FC236}">
                    <a16:creationId xmlns:a16="http://schemas.microsoft.com/office/drawing/2014/main" id="{A6BE46E5-D9B7-3947-A396-5DA7631E009A}"/>
                  </a:ext>
                </a:extLst>
              </p:cNvPr>
              <p:cNvSpPr txBox="1"/>
              <p:nvPr/>
            </p:nvSpPr>
            <p:spPr>
              <a:xfrm>
                <a:off x="4850041" y="2160089"/>
                <a:ext cx="1282852" cy="307777"/>
              </a:xfrm>
              <a:prstGeom prst="rect">
                <a:avLst/>
              </a:prstGeom>
              <a:noFill/>
            </p:spPr>
            <p:txBody>
              <a:bodyPr wrap="none" rtlCol="0">
                <a:spAutoFit/>
              </a:bodyPr>
              <a:lstStyle/>
              <a:p>
                <a:pPr defTabSz="609585"/>
                <a:r>
                  <a:rPr lang="en-US" sz="1400" b="1" i="1">
                    <a:solidFill>
                      <a:srgbClr val="363838"/>
                    </a:solidFill>
                    <a:latin typeface="Avenir Book" panose="02000503020000020003" pitchFamily="2" charset="0"/>
                  </a:rPr>
                  <a:t>Probe annealing</a:t>
                </a:r>
              </a:p>
            </p:txBody>
          </p:sp>
          <p:sp>
            <p:nvSpPr>
              <p:cNvPr id="31" name="TextBox 30">
                <a:extLst>
                  <a:ext uri="{FF2B5EF4-FFF2-40B4-BE49-F238E27FC236}">
                    <a16:creationId xmlns:a16="http://schemas.microsoft.com/office/drawing/2014/main" id="{464514B3-B973-F64C-B143-6756695E048F}"/>
                  </a:ext>
                </a:extLst>
              </p:cNvPr>
              <p:cNvSpPr txBox="1"/>
              <p:nvPr/>
            </p:nvSpPr>
            <p:spPr>
              <a:xfrm>
                <a:off x="6893792" y="2160089"/>
                <a:ext cx="723660" cy="307777"/>
              </a:xfrm>
              <a:prstGeom prst="rect">
                <a:avLst/>
              </a:prstGeom>
              <a:noFill/>
            </p:spPr>
            <p:txBody>
              <a:bodyPr wrap="none" rtlCol="0">
                <a:spAutoFit/>
              </a:bodyPr>
              <a:lstStyle/>
              <a:p>
                <a:pPr defTabSz="609585"/>
                <a:r>
                  <a:rPr lang="en-US" sz="1400" b="1" i="1">
                    <a:solidFill>
                      <a:srgbClr val="363838"/>
                    </a:solidFill>
                    <a:latin typeface="Avenir Book" panose="02000503020000020003" pitchFamily="2" charset="0"/>
                  </a:rPr>
                  <a:t>Ligation</a:t>
                </a:r>
              </a:p>
            </p:txBody>
          </p:sp>
          <p:sp>
            <p:nvSpPr>
              <p:cNvPr id="32" name="TextBox 31">
                <a:extLst>
                  <a:ext uri="{FF2B5EF4-FFF2-40B4-BE49-F238E27FC236}">
                    <a16:creationId xmlns:a16="http://schemas.microsoft.com/office/drawing/2014/main" id="{7451B6F4-C1FC-5243-A84B-45ACD38B1692}"/>
                  </a:ext>
                </a:extLst>
              </p:cNvPr>
              <p:cNvSpPr txBox="1"/>
              <p:nvPr/>
            </p:nvSpPr>
            <p:spPr>
              <a:xfrm>
                <a:off x="8664124" y="2163163"/>
                <a:ext cx="470000" cy="307777"/>
              </a:xfrm>
              <a:prstGeom prst="rect">
                <a:avLst/>
              </a:prstGeom>
              <a:noFill/>
            </p:spPr>
            <p:txBody>
              <a:bodyPr wrap="none" rtlCol="0">
                <a:spAutoFit/>
              </a:bodyPr>
              <a:lstStyle/>
              <a:p>
                <a:pPr defTabSz="609585"/>
                <a:r>
                  <a:rPr lang="en-US" sz="1400" b="1" i="1">
                    <a:solidFill>
                      <a:srgbClr val="363838"/>
                    </a:solidFill>
                    <a:latin typeface="Avenir Book" panose="02000503020000020003" pitchFamily="2" charset="0"/>
                  </a:rPr>
                  <a:t>PCR</a:t>
                </a:r>
              </a:p>
            </p:txBody>
          </p:sp>
          <p:sp>
            <p:nvSpPr>
              <p:cNvPr id="33" name="TextBox 32">
                <a:extLst>
                  <a:ext uri="{FF2B5EF4-FFF2-40B4-BE49-F238E27FC236}">
                    <a16:creationId xmlns:a16="http://schemas.microsoft.com/office/drawing/2014/main" id="{8B269C5B-CA99-094A-92F1-9C9CA5532EEA}"/>
                  </a:ext>
                </a:extLst>
              </p:cNvPr>
              <p:cNvSpPr txBox="1"/>
              <p:nvPr/>
            </p:nvSpPr>
            <p:spPr>
              <a:xfrm>
                <a:off x="9944248" y="2160089"/>
                <a:ext cx="958917" cy="307777"/>
              </a:xfrm>
              <a:prstGeom prst="rect">
                <a:avLst/>
              </a:prstGeom>
              <a:noFill/>
            </p:spPr>
            <p:txBody>
              <a:bodyPr wrap="none" rtlCol="0">
                <a:spAutoFit/>
              </a:bodyPr>
              <a:lstStyle/>
              <a:p>
                <a:pPr defTabSz="609585"/>
                <a:r>
                  <a:rPr lang="en-US" sz="1400" b="1" i="1">
                    <a:solidFill>
                      <a:srgbClr val="363838"/>
                    </a:solidFill>
                    <a:latin typeface="Avenir Book" panose="02000503020000020003" pitchFamily="2" charset="0"/>
                  </a:rPr>
                  <a:t>Sequencing</a:t>
                </a:r>
              </a:p>
            </p:txBody>
          </p:sp>
        </p:grpSp>
        <p:sp>
          <p:nvSpPr>
            <p:cNvPr id="51" name="Rectangle 50">
              <a:extLst>
                <a:ext uri="{FF2B5EF4-FFF2-40B4-BE49-F238E27FC236}">
                  <a16:creationId xmlns:a16="http://schemas.microsoft.com/office/drawing/2014/main" id="{2BF5F662-0DF8-B446-A795-A3988E32090C}"/>
                </a:ext>
              </a:extLst>
            </p:cNvPr>
            <p:cNvSpPr/>
            <p:nvPr/>
          </p:nvSpPr>
          <p:spPr>
            <a:xfrm>
              <a:off x="915094" y="2601021"/>
              <a:ext cx="10361814" cy="16954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a:solidFill>
                  <a:srgbClr val="FFFFFF"/>
                </a:solidFill>
                <a:latin typeface="Arial" panose="020B0604020202020204"/>
              </a:endParaRPr>
            </a:p>
          </p:txBody>
        </p:sp>
      </p:grpSp>
      <p:cxnSp>
        <p:nvCxnSpPr>
          <p:cNvPr id="53" name="Straight Connector 52">
            <a:extLst>
              <a:ext uri="{FF2B5EF4-FFF2-40B4-BE49-F238E27FC236}">
                <a16:creationId xmlns:a16="http://schemas.microsoft.com/office/drawing/2014/main" id="{035EE8F4-97A5-6340-BC6C-E38B3D276133}"/>
              </a:ext>
            </a:extLst>
          </p:cNvPr>
          <p:cNvCxnSpPr>
            <a:cxnSpLocks/>
          </p:cNvCxnSpPr>
          <p:nvPr/>
        </p:nvCxnSpPr>
        <p:spPr>
          <a:xfrm flipV="1">
            <a:off x="678137" y="3192665"/>
            <a:ext cx="4335064" cy="48736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A1456AC-EF16-F44C-BC09-734EF302E9B1}"/>
              </a:ext>
            </a:extLst>
          </p:cNvPr>
          <p:cNvCxnSpPr>
            <a:cxnSpLocks/>
          </p:cNvCxnSpPr>
          <p:nvPr/>
        </p:nvCxnSpPr>
        <p:spPr>
          <a:xfrm flipH="1" flipV="1">
            <a:off x="6907522" y="3192666"/>
            <a:ext cx="4132429" cy="4873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C534E39-7338-4552-A05F-82477D0A857A}"/>
              </a:ext>
            </a:extLst>
          </p:cNvPr>
          <p:cNvSpPr/>
          <p:nvPr/>
        </p:nvSpPr>
        <p:spPr>
          <a:xfrm>
            <a:off x="8973737" y="5355763"/>
            <a:ext cx="2113079" cy="276999"/>
          </a:xfrm>
          <a:prstGeom prst="rect">
            <a:avLst/>
          </a:prstGeom>
        </p:spPr>
        <p:txBody>
          <a:bodyPr wrap="none">
            <a:spAutoFit/>
          </a:bodyPr>
          <a:lstStyle/>
          <a:p>
            <a:pPr defTabSz="914377">
              <a:defRPr/>
            </a:pPr>
            <a:r>
              <a:rPr lang="en-US" sz="1200" err="1">
                <a:solidFill>
                  <a:srgbClr val="FFFFFF">
                    <a:lumMod val="50000"/>
                  </a:srgbClr>
                </a:solidFill>
                <a:latin typeface="Arial"/>
              </a:rPr>
              <a:t>Scekic‐Zahirovic</a:t>
            </a:r>
            <a:r>
              <a:rPr lang="en-US" sz="1200">
                <a:solidFill>
                  <a:srgbClr val="FFFFFF">
                    <a:lumMod val="50000"/>
                  </a:srgbClr>
                </a:solidFill>
                <a:latin typeface="Arial"/>
              </a:rPr>
              <a:t> et al.  2016</a:t>
            </a:r>
          </a:p>
        </p:txBody>
      </p:sp>
      <p:sp>
        <p:nvSpPr>
          <p:cNvPr id="42" name="Title 1">
            <a:extLst>
              <a:ext uri="{FF2B5EF4-FFF2-40B4-BE49-F238E27FC236}">
                <a16:creationId xmlns:a16="http://schemas.microsoft.com/office/drawing/2014/main" id="{98D8E5C7-EB01-4511-9DD5-E9D13C53A766}"/>
              </a:ext>
            </a:extLst>
          </p:cNvPr>
          <p:cNvSpPr txBox="1">
            <a:spLocks/>
          </p:cNvSpPr>
          <p:nvPr/>
        </p:nvSpPr>
        <p:spPr>
          <a:xfrm>
            <a:off x="-184083" y="-122295"/>
            <a:ext cx="12560165" cy="1066801"/>
          </a:xfrm>
          <a:prstGeom prst="rect">
            <a:avLst/>
          </a:prstGeom>
          <a:no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342891" defTabSz="609585">
              <a:defRPr/>
            </a:pPr>
            <a:r>
              <a:rPr lang="en-US" sz="3200">
                <a:solidFill>
                  <a:srgbClr val="005B82"/>
                </a:solidFill>
                <a:latin typeface="Arial" panose="020B0604020202020204"/>
                <a:cs typeface="Calibri"/>
              </a:rPr>
              <a:t>Intended strategy to parallelize off-target assessments</a:t>
            </a:r>
          </a:p>
        </p:txBody>
      </p:sp>
      <p:sp>
        <p:nvSpPr>
          <p:cNvPr id="6" name="TextBox 5">
            <a:extLst>
              <a:ext uri="{FF2B5EF4-FFF2-40B4-BE49-F238E27FC236}">
                <a16:creationId xmlns:a16="http://schemas.microsoft.com/office/drawing/2014/main" id="{AF3BBCD3-2FEF-431D-A327-3ECC11241D4E}"/>
              </a:ext>
            </a:extLst>
          </p:cNvPr>
          <p:cNvSpPr txBox="1"/>
          <p:nvPr/>
        </p:nvSpPr>
        <p:spPr>
          <a:xfrm>
            <a:off x="245423" y="820111"/>
            <a:ext cx="10547696" cy="1395510"/>
          </a:xfrm>
          <a:prstGeom prst="rect">
            <a:avLst/>
          </a:prstGeom>
          <a:noFill/>
        </p:spPr>
        <p:txBody>
          <a:bodyPr wrap="none" rtlCol="0">
            <a:spAutoFit/>
          </a:bodyPr>
          <a:lstStyle/>
          <a:p>
            <a:pPr marL="380990" indent="-380990" defTabSz="609585">
              <a:spcAft>
                <a:spcPts val="400"/>
              </a:spcAft>
              <a:buFont typeface="Arial" panose="020B0604020202020204" pitchFamily="34" charset="0"/>
              <a:buChar char="•"/>
            </a:pPr>
            <a:r>
              <a:rPr lang="en-US" sz="1867">
                <a:solidFill>
                  <a:srgbClr val="363838"/>
                </a:solidFill>
                <a:latin typeface="Arial" panose="020B0604020202020204"/>
              </a:rPr>
              <a:t>Internal RNA-seq with </a:t>
            </a:r>
            <a:r>
              <a:rPr lang="en-US" sz="1867" err="1">
                <a:solidFill>
                  <a:srgbClr val="363838"/>
                </a:solidFill>
                <a:latin typeface="Arial" panose="020B0604020202020204"/>
              </a:rPr>
              <a:t>Risdiplam</a:t>
            </a:r>
            <a:r>
              <a:rPr lang="en-US" sz="1867">
                <a:solidFill>
                  <a:srgbClr val="363838"/>
                </a:solidFill>
                <a:latin typeface="Arial" panose="020B0604020202020204"/>
              </a:rPr>
              <a:t> and </a:t>
            </a:r>
            <a:r>
              <a:rPr lang="en-US" sz="1867" err="1">
                <a:solidFill>
                  <a:srgbClr val="363838"/>
                </a:solidFill>
                <a:latin typeface="Arial" panose="020B0604020202020204"/>
              </a:rPr>
              <a:t>Branaplam</a:t>
            </a:r>
            <a:r>
              <a:rPr lang="en-US" sz="1867">
                <a:solidFill>
                  <a:srgbClr val="363838"/>
                </a:solidFill>
                <a:latin typeface="Arial" panose="020B0604020202020204"/>
              </a:rPr>
              <a:t> have informed on potential off-targets (&gt;50)</a:t>
            </a:r>
          </a:p>
          <a:p>
            <a:pPr marL="380990" indent="-380990" defTabSz="609585">
              <a:spcAft>
                <a:spcPts val="400"/>
              </a:spcAft>
              <a:buFont typeface="Arial" panose="020B0604020202020204" pitchFamily="34" charset="0"/>
              <a:buChar char="•"/>
            </a:pPr>
            <a:r>
              <a:rPr lang="en-US" sz="1867">
                <a:solidFill>
                  <a:srgbClr val="363838"/>
                </a:solidFill>
                <a:latin typeface="Arial" panose="020B0604020202020204"/>
              </a:rPr>
              <a:t>Traditional qPCR-based approaches are not cost-effective to monitor this many events at once</a:t>
            </a:r>
          </a:p>
          <a:p>
            <a:pPr marL="380990" indent="-380990" defTabSz="609585">
              <a:spcAft>
                <a:spcPts val="400"/>
              </a:spcAft>
              <a:buFont typeface="Arial" panose="020B0604020202020204" pitchFamily="34" charset="0"/>
              <a:buChar char="•"/>
            </a:pPr>
            <a:r>
              <a:rPr lang="en-US" sz="1867">
                <a:solidFill>
                  <a:srgbClr val="363838"/>
                </a:solidFill>
                <a:latin typeface="Arial" panose="020B0604020202020204"/>
              </a:rPr>
              <a:t>RASL-Seq currently under testing to assess suitability for parallelized assessment</a:t>
            </a:r>
          </a:p>
          <a:p>
            <a:pPr marL="380990" indent="-380990" defTabSz="609585">
              <a:spcAft>
                <a:spcPts val="400"/>
              </a:spcAft>
              <a:buFont typeface="Arial" panose="020B0604020202020204" pitchFamily="34" charset="0"/>
              <a:buChar char="•"/>
            </a:pPr>
            <a:endParaRPr lang="en-US" sz="1867">
              <a:solidFill>
                <a:srgbClr val="363838"/>
              </a:solidFill>
              <a:latin typeface="Arial" panose="020B0604020202020204"/>
            </a:endParaRPr>
          </a:p>
        </p:txBody>
      </p:sp>
    </p:spTree>
    <p:extLst>
      <p:ext uri="{BB962C8B-B14F-4D97-AF65-F5344CB8AC3E}">
        <p14:creationId xmlns:p14="http://schemas.microsoft.com/office/powerpoint/2010/main" val="18333231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CC0FFCE-D23B-4DA9-9AFE-09793D44F425}"/>
              </a:ext>
            </a:extLst>
          </p:cNvPr>
          <p:cNvSpPr>
            <a:spLocks noGrp="1"/>
          </p:cNvSpPr>
          <p:nvPr>
            <p:ph type="title"/>
          </p:nvPr>
        </p:nvSpPr>
        <p:spPr>
          <a:xfrm>
            <a:off x="191698" y="180496"/>
            <a:ext cx="11808603" cy="684355"/>
          </a:xfrm>
        </p:spPr>
        <p:txBody>
          <a:bodyPr/>
          <a:lstStyle/>
          <a:p>
            <a:pPr algn="ctr"/>
            <a:r>
              <a:rPr lang="en-US" sz="2600"/>
              <a:t>Number of differentially spliced genes from </a:t>
            </a:r>
            <a:r>
              <a:rPr lang="en-US" sz="2600" err="1"/>
              <a:t>RNAseq</a:t>
            </a:r>
            <a:r>
              <a:rPr lang="en-US" sz="2600"/>
              <a:t> analysis</a:t>
            </a:r>
            <a:br>
              <a:rPr lang="en-US" sz="2600"/>
            </a:br>
            <a:endParaRPr lang="en-US" sz="2600"/>
          </a:p>
        </p:txBody>
      </p:sp>
      <p:sp>
        <p:nvSpPr>
          <p:cNvPr id="19" name="Slide Number Placeholder 2">
            <a:extLst>
              <a:ext uri="{FF2B5EF4-FFF2-40B4-BE49-F238E27FC236}">
                <a16:creationId xmlns:a16="http://schemas.microsoft.com/office/drawing/2014/main" id="{1E27DCAD-57E4-4181-9D3C-F510D39E027D}"/>
              </a:ext>
            </a:extLst>
          </p:cNvPr>
          <p:cNvSpPr txBox="1">
            <a:spLocks/>
          </p:cNvSpPr>
          <p:nvPr/>
        </p:nvSpPr>
        <p:spPr>
          <a:xfrm>
            <a:off x="11820642" y="6564201"/>
            <a:ext cx="438036" cy="29260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fld id="{AD6BAA4E-5F47-E640-8B90-67FB6D90528D}" type="slidenum">
              <a:rPr kumimoji="0" lang="en-US" sz="11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609585" rtl="0" eaLnBrk="1" fontAlgn="auto" latinLnBrk="0" hangingPunct="1">
                <a:lnSpc>
                  <a:spcPct val="100000"/>
                </a:lnSpc>
                <a:spcBef>
                  <a:spcPts val="0"/>
                </a:spcBef>
                <a:spcAft>
                  <a:spcPts val="0"/>
                </a:spcAft>
                <a:buClrTx/>
                <a:buSzTx/>
                <a:buFontTx/>
                <a:buNone/>
                <a:tabLst/>
                <a:defRPr/>
              </a:pPr>
              <a:t>55</a:t>
            </a:fld>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8" name="Object 7">
            <a:extLst>
              <a:ext uri="{FF2B5EF4-FFF2-40B4-BE49-F238E27FC236}">
                <a16:creationId xmlns:a16="http://schemas.microsoft.com/office/drawing/2014/main" id="{014EC4A4-E26B-4753-9737-683050661CDE}"/>
              </a:ext>
            </a:extLst>
          </p:cNvPr>
          <p:cNvGraphicFramePr>
            <a:graphicFrameLocks noChangeAspect="1"/>
          </p:cNvGraphicFramePr>
          <p:nvPr/>
        </p:nvGraphicFramePr>
        <p:xfrm>
          <a:off x="422275" y="822491"/>
          <a:ext cx="1776413" cy="1052513"/>
        </p:xfrm>
        <a:graphic>
          <a:graphicData uri="http://schemas.openxmlformats.org/presentationml/2006/ole">
            <mc:AlternateContent xmlns:mc="http://schemas.openxmlformats.org/markup-compatibility/2006">
              <mc:Choice xmlns:v="urn:schemas-microsoft-com:vml" Requires="v">
                <p:oleObj spid="_x0000_s242695" name="CS ChemDraw Drawing" r:id="rId4" imgW="2140772" imgH="1268849" progId="ChemDraw.Document.6.0">
                  <p:embed/>
                </p:oleObj>
              </mc:Choice>
              <mc:Fallback>
                <p:oleObj name="CS ChemDraw Drawing" r:id="rId4" imgW="2140772" imgH="1268849" progId="ChemDraw.Document.6.0">
                  <p:embed/>
                  <p:pic>
                    <p:nvPicPr>
                      <p:cNvPr id="8" name="Object 7">
                        <a:extLst>
                          <a:ext uri="{FF2B5EF4-FFF2-40B4-BE49-F238E27FC236}">
                            <a16:creationId xmlns:a16="http://schemas.microsoft.com/office/drawing/2014/main" id="{014EC4A4-E26B-4753-9737-683050661CDE}"/>
                          </a:ext>
                        </a:extLst>
                      </p:cNvPr>
                      <p:cNvPicPr/>
                      <p:nvPr/>
                    </p:nvPicPr>
                    <p:blipFill>
                      <a:blip r:embed="rId5"/>
                      <a:stretch>
                        <a:fillRect/>
                      </a:stretch>
                    </p:blipFill>
                    <p:spPr>
                      <a:xfrm>
                        <a:off x="422275" y="822491"/>
                        <a:ext cx="1776413" cy="10525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CE477B1-3AC8-4234-8AD8-4AB3CE1D05C0}"/>
              </a:ext>
            </a:extLst>
          </p:cNvPr>
          <p:cNvGraphicFramePr>
            <a:graphicFrameLocks noChangeAspect="1"/>
          </p:cNvGraphicFramePr>
          <p:nvPr/>
        </p:nvGraphicFramePr>
        <p:xfrm>
          <a:off x="317500" y="1979779"/>
          <a:ext cx="1982788" cy="1146175"/>
        </p:xfrm>
        <a:graphic>
          <a:graphicData uri="http://schemas.openxmlformats.org/presentationml/2006/ole">
            <mc:AlternateContent xmlns:mc="http://schemas.openxmlformats.org/markup-compatibility/2006">
              <mc:Choice xmlns:v="urn:schemas-microsoft-com:vml" Requires="v">
                <p:oleObj spid="_x0000_s242696" name="CS ChemDraw Drawing" r:id="rId6" imgW="2390708" imgH="1383189" progId="ChemDraw.Document.6.0">
                  <p:embed/>
                </p:oleObj>
              </mc:Choice>
              <mc:Fallback>
                <p:oleObj name="CS ChemDraw Drawing" r:id="rId6" imgW="2390708" imgH="1383189" progId="ChemDraw.Document.6.0">
                  <p:embed/>
                  <p:pic>
                    <p:nvPicPr>
                      <p:cNvPr id="9" name="Object 8">
                        <a:extLst>
                          <a:ext uri="{FF2B5EF4-FFF2-40B4-BE49-F238E27FC236}">
                            <a16:creationId xmlns:a16="http://schemas.microsoft.com/office/drawing/2014/main" id="{7CE477B1-3AC8-4234-8AD8-4AB3CE1D05C0}"/>
                          </a:ext>
                        </a:extLst>
                      </p:cNvPr>
                      <p:cNvPicPr/>
                      <p:nvPr/>
                    </p:nvPicPr>
                    <p:blipFill>
                      <a:blip r:embed="rId7"/>
                      <a:stretch>
                        <a:fillRect/>
                      </a:stretch>
                    </p:blipFill>
                    <p:spPr>
                      <a:xfrm>
                        <a:off x="317500" y="1979779"/>
                        <a:ext cx="1982788" cy="11461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38B76EF5-68BD-4DD3-B353-1987E0F3E515}"/>
              </a:ext>
            </a:extLst>
          </p:cNvPr>
          <p:cNvGraphicFramePr>
            <a:graphicFrameLocks noChangeAspect="1"/>
          </p:cNvGraphicFramePr>
          <p:nvPr/>
        </p:nvGraphicFramePr>
        <p:xfrm>
          <a:off x="6095999" y="813614"/>
          <a:ext cx="1972958" cy="1004917"/>
        </p:xfrm>
        <a:graphic>
          <a:graphicData uri="http://schemas.openxmlformats.org/presentationml/2006/ole">
            <mc:AlternateContent xmlns:mc="http://schemas.openxmlformats.org/markup-compatibility/2006">
              <mc:Choice xmlns:v="urn:schemas-microsoft-com:vml" Requires="v">
                <p:oleObj spid="_x0000_s242697" name="CS ChemDraw Drawing" r:id="rId8" imgW="2265919" imgH="1154868" progId="ChemDraw.Document.6.0">
                  <p:embed/>
                </p:oleObj>
              </mc:Choice>
              <mc:Fallback>
                <p:oleObj name="CS ChemDraw Drawing" r:id="rId8" imgW="2265919" imgH="1154868" progId="ChemDraw.Document.6.0">
                  <p:embed/>
                  <p:pic>
                    <p:nvPicPr>
                      <p:cNvPr id="10" name="Object 9">
                        <a:extLst>
                          <a:ext uri="{FF2B5EF4-FFF2-40B4-BE49-F238E27FC236}">
                            <a16:creationId xmlns:a16="http://schemas.microsoft.com/office/drawing/2014/main" id="{38B76EF5-68BD-4DD3-B353-1987E0F3E515}"/>
                          </a:ext>
                        </a:extLst>
                      </p:cNvPr>
                      <p:cNvPicPr/>
                      <p:nvPr/>
                    </p:nvPicPr>
                    <p:blipFill>
                      <a:blip r:embed="rId9"/>
                      <a:stretch>
                        <a:fillRect/>
                      </a:stretch>
                    </p:blipFill>
                    <p:spPr>
                      <a:xfrm>
                        <a:off x="6095999" y="813614"/>
                        <a:ext cx="1972958" cy="1004917"/>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32CBFABC-B213-4B03-8B67-943AF8209A32}"/>
              </a:ext>
            </a:extLst>
          </p:cNvPr>
          <p:cNvPicPr>
            <a:picLocks noChangeAspect="1"/>
          </p:cNvPicPr>
          <p:nvPr/>
        </p:nvPicPr>
        <p:blipFill>
          <a:blip r:embed="rId10"/>
          <a:stretch>
            <a:fillRect/>
          </a:stretch>
        </p:blipFill>
        <p:spPr>
          <a:xfrm>
            <a:off x="2426699" y="1051228"/>
            <a:ext cx="3226988" cy="611599"/>
          </a:xfrm>
          <a:prstGeom prst="rect">
            <a:avLst/>
          </a:prstGeom>
        </p:spPr>
      </p:pic>
      <p:pic>
        <p:nvPicPr>
          <p:cNvPr id="6" name="Picture 5">
            <a:extLst>
              <a:ext uri="{FF2B5EF4-FFF2-40B4-BE49-F238E27FC236}">
                <a16:creationId xmlns:a16="http://schemas.microsoft.com/office/drawing/2014/main" id="{EBDEF160-4677-4D3D-9F4D-B952A615C85F}"/>
              </a:ext>
            </a:extLst>
          </p:cNvPr>
          <p:cNvPicPr>
            <a:picLocks noChangeAspect="1"/>
          </p:cNvPicPr>
          <p:nvPr/>
        </p:nvPicPr>
        <p:blipFill>
          <a:blip r:embed="rId11"/>
          <a:stretch>
            <a:fillRect/>
          </a:stretch>
        </p:blipFill>
        <p:spPr>
          <a:xfrm>
            <a:off x="2483031" y="2210395"/>
            <a:ext cx="3170656" cy="579409"/>
          </a:xfrm>
          <a:prstGeom prst="rect">
            <a:avLst/>
          </a:prstGeom>
        </p:spPr>
      </p:pic>
      <p:pic>
        <p:nvPicPr>
          <p:cNvPr id="11" name="Picture 10">
            <a:extLst>
              <a:ext uri="{FF2B5EF4-FFF2-40B4-BE49-F238E27FC236}">
                <a16:creationId xmlns:a16="http://schemas.microsoft.com/office/drawing/2014/main" id="{CA140EDF-BCAF-439C-9116-347A8203E5AE}"/>
              </a:ext>
            </a:extLst>
          </p:cNvPr>
          <p:cNvPicPr>
            <a:picLocks noChangeAspect="1"/>
          </p:cNvPicPr>
          <p:nvPr/>
        </p:nvPicPr>
        <p:blipFill>
          <a:blip r:embed="rId12"/>
          <a:stretch>
            <a:fillRect/>
          </a:stretch>
        </p:blipFill>
        <p:spPr>
          <a:xfrm>
            <a:off x="8192244" y="1105006"/>
            <a:ext cx="3949459" cy="573182"/>
          </a:xfrm>
          <a:prstGeom prst="rect">
            <a:avLst/>
          </a:prstGeom>
        </p:spPr>
      </p:pic>
      <p:graphicFrame>
        <p:nvGraphicFramePr>
          <p:cNvPr id="18" name="Object 17">
            <a:extLst>
              <a:ext uri="{FF2B5EF4-FFF2-40B4-BE49-F238E27FC236}">
                <a16:creationId xmlns:a16="http://schemas.microsoft.com/office/drawing/2014/main" id="{42BDEFAA-632A-49F9-8F92-D6CDFE7D6D7B}"/>
              </a:ext>
            </a:extLst>
          </p:cNvPr>
          <p:cNvGraphicFramePr>
            <a:graphicFrameLocks noChangeAspect="1"/>
          </p:cNvGraphicFramePr>
          <p:nvPr/>
        </p:nvGraphicFramePr>
        <p:xfrm>
          <a:off x="6130901" y="1998061"/>
          <a:ext cx="1903154" cy="921943"/>
        </p:xfrm>
        <a:graphic>
          <a:graphicData uri="http://schemas.openxmlformats.org/presentationml/2006/ole">
            <mc:AlternateContent xmlns:mc="http://schemas.openxmlformats.org/markup-compatibility/2006">
              <mc:Choice xmlns:v="urn:schemas-microsoft-com:vml" Requires="v">
                <p:oleObj spid="_x0000_s242698" name="CS ChemDraw Drawing" r:id="rId13" imgW="2293516" imgH="1110996" progId="ChemDraw.Document.6.0">
                  <p:embed/>
                </p:oleObj>
              </mc:Choice>
              <mc:Fallback>
                <p:oleObj name="CS ChemDraw Drawing" r:id="rId13" imgW="2293516" imgH="1110996" progId="ChemDraw.Document.6.0">
                  <p:embed/>
                  <p:pic>
                    <p:nvPicPr>
                      <p:cNvPr id="18" name="Object 17">
                        <a:extLst>
                          <a:ext uri="{FF2B5EF4-FFF2-40B4-BE49-F238E27FC236}">
                            <a16:creationId xmlns:a16="http://schemas.microsoft.com/office/drawing/2014/main" id="{42BDEFAA-632A-49F9-8F92-D6CDFE7D6D7B}"/>
                          </a:ext>
                        </a:extLst>
                      </p:cNvPr>
                      <p:cNvPicPr/>
                      <p:nvPr/>
                    </p:nvPicPr>
                    <p:blipFill>
                      <a:blip r:embed="rId14"/>
                      <a:stretch>
                        <a:fillRect/>
                      </a:stretch>
                    </p:blipFill>
                    <p:spPr>
                      <a:xfrm>
                        <a:off x="6130901" y="1998061"/>
                        <a:ext cx="1903154" cy="921943"/>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2561065D-539C-42DF-B218-9159CAD05A2B}"/>
              </a:ext>
            </a:extLst>
          </p:cNvPr>
          <p:cNvPicPr>
            <a:picLocks noChangeAspect="1"/>
          </p:cNvPicPr>
          <p:nvPr/>
        </p:nvPicPr>
        <p:blipFill>
          <a:blip r:embed="rId15"/>
          <a:stretch>
            <a:fillRect/>
          </a:stretch>
        </p:blipFill>
        <p:spPr>
          <a:xfrm>
            <a:off x="8127665" y="2120785"/>
            <a:ext cx="3162608" cy="587456"/>
          </a:xfrm>
          <a:prstGeom prst="rect">
            <a:avLst/>
          </a:prstGeom>
        </p:spPr>
      </p:pic>
      <p:pic>
        <p:nvPicPr>
          <p:cNvPr id="16" name="Picture 15">
            <a:extLst>
              <a:ext uri="{FF2B5EF4-FFF2-40B4-BE49-F238E27FC236}">
                <a16:creationId xmlns:a16="http://schemas.microsoft.com/office/drawing/2014/main" id="{07D665FE-CA5E-4AF9-B9F7-EDBAC862DB3B}"/>
              </a:ext>
            </a:extLst>
          </p:cNvPr>
          <p:cNvPicPr>
            <a:picLocks noChangeAspect="1"/>
          </p:cNvPicPr>
          <p:nvPr/>
        </p:nvPicPr>
        <p:blipFill>
          <a:blip r:embed="rId16"/>
          <a:stretch>
            <a:fillRect/>
          </a:stretch>
        </p:blipFill>
        <p:spPr>
          <a:xfrm>
            <a:off x="2483031" y="3609255"/>
            <a:ext cx="3468408" cy="547220"/>
          </a:xfrm>
          <a:prstGeom prst="rect">
            <a:avLst/>
          </a:prstGeom>
        </p:spPr>
      </p:pic>
      <p:pic>
        <p:nvPicPr>
          <p:cNvPr id="29" name="Picture 28">
            <a:extLst>
              <a:ext uri="{FF2B5EF4-FFF2-40B4-BE49-F238E27FC236}">
                <a16:creationId xmlns:a16="http://schemas.microsoft.com/office/drawing/2014/main" id="{ADBF4650-5CD8-4F08-8FAB-531D77DC251D}"/>
              </a:ext>
            </a:extLst>
          </p:cNvPr>
          <p:cNvPicPr>
            <a:picLocks noChangeAspect="1"/>
          </p:cNvPicPr>
          <p:nvPr/>
        </p:nvPicPr>
        <p:blipFill>
          <a:blip r:embed="rId17"/>
          <a:stretch>
            <a:fillRect/>
          </a:stretch>
        </p:blipFill>
        <p:spPr>
          <a:xfrm>
            <a:off x="2496591" y="4989735"/>
            <a:ext cx="5278178" cy="579409"/>
          </a:xfrm>
          <a:prstGeom prst="rect">
            <a:avLst/>
          </a:prstGeom>
        </p:spPr>
      </p:pic>
      <p:graphicFrame>
        <p:nvGraphicFramePr>
          <p:cNvPr id="31" name="Object 30">
            <a:extLst>
              <a:ext uri="{FF2B5EF4-FFF2-40B4-BE49-F238E27FC236}">
                <a16:creationId xmlns:a16="http://schemas.microsoft.com/office/drawing/2014/main" id="{4541063B-6209-4390-BFD2-E040F8F3F06F}"/>
              </a:ext>
            </a:extLst>
          </p:cNvPr>
          <p:cNvGraphicFramePr>
            <a:graphicFrameLocks noChangeAspect="1"/>
          </p:cNvGraphicFramePr>
          <p:nvPr/>
        </p:nvGraphicFramePr>
        <p:xfrm>
          <a:off x="325438" y="3409950"/>
          <a:ext cx="1889125" cy="1220788"/>
        </p:xfrm>
        <a:graphic>
          <a:graphicData uri="http://schemas.openxmlformats.org/presentationml/2006/ole">
            <mc:AlternateContent xmlns:mc="http://schemas.openxmlformats.org/markup-compatibility/2006">
              <mc:Choice xmlns:v="urn:schemas-microsoft-com:vml" Requires="v">
                <p:oleObj spid="_x0000_s242699" name="CS ChemDraw Drawing" r:id="rId18" imgW="2228984" imgH="1439463" progId="ChemDraw.Document.6.0">
                  <p:embed/>
                </p:oleObj>
              </mc:Choice>
              <mc:Fallback>
                <p:oleObj name="CS ChemDraw Drawing" r:id="rId18" imgW="2228984" imgH="1439463" progId="ChemDraw.Document.6.0">
                  <p:embed/>
                  <p:pic>
                    <p:nvPicPr>
                      <p:cNvPr id="31" name="Object 30">
                        <a:extLst>
                          <a:ext uri="{FF2B5EF4-FFF2-40B4-BE49-F238E27FC236}">
                            <a16:creationId xmlns:a16="http://schemas.microsoft.com/office/drawing/2014/main" id="{4541063B-6209-4390-BFD2-E040F8F3F06F}"/>
                          </a:ext>
                        </a:extLst>
                      </p:cNvPr>
                      <p:cNvPicPr/>
                      <p:nvPr/>
                    </p:nvPicPr>
                    <p:blipFill>
                      <a:blip r:embed="rId19"/>
                      <a:stretch>
                        <a:fillRect/>
                      </a:stretch>
                    </p:blipFill>
                    <p:spPr>
                      <a:xfrm>
                        <a:off x="325438" y="3409950"/>
                        <a:ext cx="1889125" cy="1220788"/>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223920A5-0B58-4662-B97B-C2F28AAF2A0D}"/>
              </a:ext>
            </a:extLst>
          </p:cNvPr>
          <p:cNvGraphicFramePr>
            <a:graphicFrameLocks noChangeAspect="1"/>
          </p:cNvGraphicFramePr>
          <p:nvPr/>
        </p:nvGraphicFramePr>
        <p:xfrm>
          <a:off x="422275" y="4817462"/>
          <a:ext cx="1887538" cy="1146175"/>
        </p:xfrm>
        <a:graphic>
          <a:graphicData uri="http://schemas.openxmlformats.org/presentationml/2006/ole">
            <mc:AlternateContent xmlns:mc="http://schemas.openxmlformats.org/markup-compatibility/2006">
              <mc:Choice xmlns:v="urn:schemas-microsoft-com:vml" Requires="v">
                <p:oleObj spid="_x0000_s242700" name="CS ChemDraw Drawing" r:id="rId20" imgW="2279545" imgH="1383189" progId="ChemDraw.Document.6.0">
                  <p:embed/>
                </p:oleObj>
              </mc:Choice>
              <mc:Fallback>
                <p:oleObj name="CS ChemDraw Drawing" r:id="rId20" imgW="2279545" imgH="1383189" progId="ChemDraw.Document.6.0">
                  <p:embed/>
                  <p:pic>
                    <p:nvPicPr>
                      <p:cNvPr id="32" name="Object 31">
                        <a:extLst>
                          <a:ext uri="{FF2B5EF4-FFF2-40B4-BE49-F238E27FC236}">
                            <a16:creationId xmlns:a16="http://schemas.microsoft.com/office/drawing/2014/main" id="{223920A5-0B58-4662-B97B-C2F28AAF2A0D}"/>
                          </a:ext>
                        </a:extLst>
                      </p:cNvPr>
                      <p:cNvPicPr/>
                      <p:nvPr/>
                    </p:nvPicPr>
                    <p:blipFill>
                      <a:blip r:embed="rId21"/>
                      <a:stretch>
                        <a:fillRect/>
                      </a:stretch>
                    </p:blipFill>
                    <p:spPr>
                      <a:xfrm>
                        <a:off x="422275" y="4817462"/>
                        <a:ext cx="1887538" cy="1146175"/>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D7E115F2-F077-4A1F-8C2F-C20FE2B9B65C}"/>
              </a:ext>
            </a:extLst>
          </p:cNvPr>
          <p:cNvPicPr>
            <a:picLocks noChangeAspect="1"/>
          </p:cNvPicPr>
          <p:nvPr/>
        </p:nvPicPr>
        <p:blipFill>
          <a:blip r:embed="rId22"/>
          <a:stretch>
            <a:fillRect/>
          </a:stretch>
        </p:blipFill>
        <p:spPr>
          <a:xfrm>
            <a:off x="9123655" y="3232563"/>
            <a:ext cx="2654948" cy="3532099"/>
          </a:xfrm>
          <a:prstGeom prst="rect">
            <a:avLst/>
          </a:prstGeom>
        </p:spPr>
      </p:pic>
      <p:sp>
        <p:nvSpPr>
          <p:cNvPr id="20" name="TextBox 19">
            <a:extLst>
              <a:ext uri="{FF2B5EF4-FFF2-40B4-BE49-F238E27FC236}">
                <a16:creationId xmlns:a16="http://schemas.microsoft.com/office/drawing/2014/main" id="{2D4B78BE-648E-4BED-A569-D99A17F12FD7}"/>
              </a:ext>
            </a:extLst>
          </p:cNvPr>
          <p:cNvSpPr txBox="1"/>
          <p:nvPr/>
        </p:nvSpPr>
        <p:spPr>
          <a:xfrm>
            <a:off x="2426699" y="5665784"/>
            <a:ext cx="4120039" cy="261610"/>
          </a:xfrm>
          <a:prstGeom prst="rect">
            <a:avLst/>
          </a:prstGeom>
          <a:noFill/>
        </p:spPr>
        <p:txBody>
          <a:bodyPr wrap="none" rtlCol="0">
            <a:spAutoFit/>
          </a:bodyPr>
          <a:lstStyle/>
          <a:p>
            <a:pPr algn="ctr"/>
            <a:r>
              <a:rPr lang="en-US" sz="1100" b="1">
                <a:solidFill>
                  <a:schemeClr val="bg2"/>
                </a:solidFill>
              </a:rPr>
              <a:t>Concentrations very high: 3x and 10x HTT IC50 doses used</a:t>
            </a:r>
            <a:endParaRPr lang="en-US" sz="1100">
              <a:solidFill>
                <a:schemeClr val="bg2"/>
              </a:solidFill>
            </a:endParaRPr>
          </a:p>
        </p:txBody>
      </p:sp>
    </p:spTree>
    <p:extLst>
      <p:ext uri="{BB962C8B-B14F-4D97-AF65-F5344CB8AC3E}">
        <p14:creationId xmlns:p14="http://schemas.microsoft.com/office/powerpoint/2010/main" val="325964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2">
            <a:extLst>
              <a:ext uri="{FF2B5EF4-FFF2-40B4-BE49-F238E27FC236}">
                <a16:creationId xmlns:a16="http://schemas.microsoft.com/office/drawing/2014/main" id="{1E27DCAD-57E4-4181-9D3C-F510D39E027D}"/>
              </a:ext>
            </a:extLst>
          </p:cNvPr>
          <p:cNvSpPr txBox="1">
            <a:spLocks/>
          </p:cNvSpPr>
          <p:nvPr/>
        </p:nvSpPr>
        <p:spPr>
          <a:xfrm>
            <a:off x="11820642" y="6564201"/>
            <a:ext cx="438036" cy="29260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fld id="{AD6BAA4E-5F47-E640-8B90-67FB6D90528D}" type="slidenum">
              <a:rPr kumimoji="0" lang="en-US" sz="11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609585" rtl="0" eaLnBrk="1" fontAlgn="auto" latinLnBrk="0" hangingPunct="1">
                <a:lnSpc>
                  <a:spcPct val="100000"/>
                </a:lnSpc>
                <a:spcBef>
                  <a:spcPts val="0"/>
                </a:spcBef>
                <a:spcAft>
                  <a:spcPts val="0"/>
                </a:spcAft>
                <a:buClrTx/>
                <a:buSzTx/>
                <a:buFontTx/>
                <a:buNone/>
                <a:tabLst/>
                <a:defRPr/>
              </a:pPr>
              <a:t>56</a:t>
            </a:fld>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95BCB17C-4459-4917-9D50-A1BEDCA254AB}"/>
              </a:ext>
            </a:extLst>
          </p:cNvPr>
          <p:cNvSpPr txBox="1">
            <a:spLocks/>
          </p:cNvSpPr>
          <p:nvPr/>
        </p:nvSpPr>
        <p:spPr>
          <a:xfrm>
            <a:off x="783770" y="234493"/>
            <a:ext cx="10515600" cy="1325563"/>
          </a:xfrm>
          <a:prstGeom prst="rect">
            <a:avLst/>
          </a:prstGeom>
        </p:spPr>
        <p:txBody>
          <a:bodyPr vert="horz" lIns="91440" tIns="45720" rIns="0" bIns="45720" rtlCol="0" anchor="t">
            <a:noAutofit/>
          </a:bodyPr>
          <a:lstStyle>
            <a:lvl1pPr algn="l" defTabSz="609570" rtl="0" eaLnBrk="1" latinLnBrk="0" hangingPunct="1">
              <a:lnSpc>
                <a:spcPct val="85000"/>
              </a:lnSpc>
              <a:spcBef>
                <a:spcPts val="0"/>
              </a:spcBef>
              <a:spcAft>
                <a:spcPts val="0"/>
              </a:spcAft>
              <a:buNone/>
              <a:defRPr sz="3733" b="1" i="0" kern="1200">
                <a:solidFill>
                  <a:schemeClr val="tx2"/>
                </a:solidFill>
                <a:latin typeface="+mj-lt"/>
                <a:ea typeface="Helvetica Neue" panose="02000503000000020004" pitchFamily="2" charset="0"/>
                <a:cs typeface="Helvetica Neue" panose="02000503000000020004" pitchFamily="2" charset="0"/>
              </a:defRPr>
            </a:lvl1pPr>
          </a:lstStyle>
          <a:p>
            <a:r>
              <a:rPr lang="en-US">
                <a:latin typeface="Arial" panose="020B0604020202020204" pitchFamily="34" charset="0"/>
                <a:cs typeface="Arial" panose="020B0604020202020204" pitchFamily="34" charset="0"/>
              </a:rPr>
              <a:t>FOXM1</a:t>
            </a:r>
          </a:p>
        </p:txBody>
      </p:sp>
      <p:sp>
        <p:nvSpPr>
          <p:cNvPr id="9" name="Content Placeholder 2">
            <a:extLst>
              <a:ext uri="{FF2B5EF4-FFF2-40B4-BE49-F238E27FC236}">
                <a16:creationId xmlns:a16="http://schemas.microsoft.com/office/drawing/2014/main" id="{CDE5478D-F269-4CB0-92AC-A2CA664EE2BB}"/>
              </a:ext>
            </a:extLst>
          </p:cNvPr>
          <p:cNvSpPr txBox="1">
            <a:spLocks/>
          </p:cNvSpPr>
          <p:nvPr/>
        </p:nvSpPr>
        <p:spPr>
          <a:xfrm>
            <a:off x="783770" y="4114602"/>
            <a:ext cx="10515600" cy="1803266"/>
          </a:xfrm>
          <a:prstGeom prst="rect">
            <a:avLst/>
          </a:prstGeom>
        </p:spPr>
        <p:txBody>
          <a:bodyPr>
            <a:normAutofit/>
          </a:bodyPr>
          <a:lstStyle>
            <a:lvl1pPr marL="160859" indent="-160859" algn="l" defTabSz="609570" rtl="0" eaLnBrk="1" latinLnBrk="0" hangingPunct="1">
              <a:lnSpc>
                <a:spcPct val="100000"/>
              </a:lnSpc>
              <a:spcBef>
                <a:spcPts val="800"/>
              </a:spcBef>
              <a:spcAft>
                <a:spcPts val="0"/>
              </a:spcAft>
              <a:buClr>
                <a:schemeClr val="tx2"/>
              </a:buClr>
              <a:buFont typeface="Arial" panose="020B0604020202020204" pitchFamily="34" charset="0"/>
              <a:buNone/>
              <a:defRPr sz="2667" b="0" i="0" kern="1200">
                <a:solidFill>
                  <a:schemeClr val="tx1"/>
                </a:solidFill>
                <a:latin typeface="+mn-lt"/>
                <a:ea typeface="Helvetica Neue Thin" panose="020B0403020202020204" pitchFamily="34" charset="0"/>
                <a:cs typeface="+mn-cs"/>
              </a:defRPr>
            </a:lvl1pPr>
            <a:lvl2pPr marL="160859" indent="-160859" algn="l" defTabSz="609570" rtl="0" eaLnBrk="1" latinLnBrk="0" hangingPunct="1">
              <a:lnSpc>
                <a:spcPct val="100000"/>
              </a:lnSpc>
              <a:spcBef>
                <a:spcPts val="400"/>
              </a:spcBef>
              <a:spcAft>
                <a:spcPts val="0"/>
              </a:spcAft>
              <a:buClr>
                <a:schemeClr val="tx2"/>
              </a:buClr>
              <a:buSzPct val="90000"/>
              <a:buFont typeface="Arial" panose="020B0604020202020204" pitchFamily="34" charset="0"/>
              <a:buChar char="•"/>
              <a:tabLst/>
              <a:defRPr lang="en-US" sz="2400" b="0" i="0" kern="1200" baseline="0" dirty="0" smtClean="0">
                <a:solidFill>
                  <a:schemeClr val="tx1"/>
                </a:solidFill>
                <a:latin typeface="+mn-lt"/>
                <a:ea typeface="Helvetica Neue Thin" panose="020B0403020202020204" pitchFamily="34" charset="0"/>
                <a:cs typeface="+mn-cs"/>
              </a:defRPr>
            </a:lvl2pPr>
            <a:lvl3pPr marL="459295"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3pPr>
            <a:lvl4pPr marL="764080" indent="-158488"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4pPr>
            <a:lvl5pPr marL="1066747" indent="-148159" algn="l" defTabSz="609570" rtl="0" eaLnBrk="1" latinLnBrk="0" hangingPunct="1">
              <a:lnSpc>
                <a:spcPct val="100000"/>
              </a:lnSpc>
              <a:spcBef>
                <a:spcPts val="400"/>
              </a:spcBef>
              <a:spcAft>
                <a:spcPts val="0"/>
              </a:spcAft>
              <a:buClr>
                <a:schemeClr val="tx2"/>
              </a:buClr>
              <a:buSzPct val="90000"/>
              <a:buFont typeface="System Font Regular"/>
              <a:buChar char="‣"/>
              <a:tabLst/>
              <a:defRPr sz="2400" b="0" i="0" kern="1200">
                <a:solidFill>
                  <a:schemeClr val="tx1"/>
                </a:solidFill>
                <a:latin typeface="+mn-lt"/>
                <a:ea typeface="Helvetica Neue Thin" panose="020B0403020202020204" pitchFamily="34" charset="0"/>
                <a:cs typeface="+mn-cs"/>
              </a:defRPr>
            </a:lvl5pPr>
            <a:lvl6pPr marL="1950622" indent="0" algn="l" defTabSz="609570" rtl="0" eaLnBrk="1" latinLnBrk="0" hangingPunct="1">
              <a:lnSpc>
                <a:spcPct val="140000"/>
              </a:lnSpc>
              <a:spcBef>
                <a:spcPts val="32"/>
              </a:spcBef>
              <a:buFont typeface="Arial" panose="020B0604020202020204" pitchFamily="34" charset="0"/>
              <a:buNone/>
              <a:defRPr sz="3733" kern="1200">
                <a:solidFill>
                  <a:srgbClr val="7C878E"/>
                </a:solidFill>
                <a:latin typeface="+mn-lt"/>
                <a:ea typeface="+mn-ea"/>
                <a:cs typeface="+mn-cs"/>
              </a:defRPr>
            </a:lvl6pPr>
            <a:lvl7pPr marL="2316365"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7pPr>
            <a:lvl8pPr marL="2682106" indent="0" algn="l" defTabSz="609570" rtl="0" eaLnBrk="1" latinLnBrk="0" hangingPunct="1">
              <a:lnSpc>
                <a:spcPct val="140000"/>
              </a:lnSpc>
              <a:spcBef>
                <a:spcPts val="32"/>
              </a:spcBef>
              <a:buFont typeface="Arial"/>
              <a:buNone/>
              <a:defRPr sz="3733" kern="1200" baseline="0">
                <a:solidFill>
                  <a:srgbClr val="7C878E"/>
                </a:solidFill>
                <a:latin typeface="+mn-lt"/>
                <a:ea typeface="+mn-ea"/>
                <a:cs typeface="+mn-cs"/>
              </a:defRPr>
            </a:lvl8pPr>
            <a:lvl9pPr marL="3047848" indent="0" algn="l" defTabSz="609570" rtl="0" eaLnBrk="1" latinLnBrk="0" hangingPunct="1">
              <a:lnSpc>
                <a:spcPct val="140000"/>
              </a:lnSpc>
              <a:spcBef>
                <a:spcPts val="32"/>
              </a:spcBef>
              <a:buFont typeface="Arial" panose="020B0604020202020204" pitchFamily="34" charset="0"/>
              <a:buNone/>
              <a:defRPr lang="en-US" sz="3733" kern="1200" baseline="0" dirty="0" smtClean="0">
                <a:solidFill>
                  <a:srgbClr val="7C878E"/>
                </a:solidFill>
                <a:latin typeface="+mn-lt"/>
                <a:ea typeface="+mn-ea"/>
                <a:cs typeface="+mn-cs"/>
              </a:defRPr>
            </a:lvl9pPr>
          </a:lstStyle>
          <a:p>
            <a:pPr marL="0" indent="0"/>
            <a:r>
              <a:rPr lang="en-US" sz="2400">
                <a:latin typeface="Arial" panose="020B0604020202020204" pitchFamily="34" charset="0"/>
                <a:cs typeface="Arial" panose="020B0604020202020204" pitchFamily="34" charset="0"/>
              </a:rPr>
              <a:t>Aberrant FOXM1 splicing found in studies with Risdiplam hypothesized as source of </a:t>
            </a:r>
            <a:r>
              <a:rPr lang="en-US" sz="2400">
                <a:solidFill>
                  <a:srgbClr val="FF0000"/>
                </a:solidFill>
                <a:latin typeface="Arial" panose="020B0604020202020204" pitchFamily="34" charset="0"/>
                <a:cs typeface="Arial" panose="020B0604020202020204" pitchFamily="34" charset="0"/>
              </a:rPr>
              <a:t>micronucleus formation </a:t>
            </a:r>
            <a:r>
              <a:rPr lang="en-US" sz="2000">
                <a:latin typeface="Arial" panose="020B0604020202020204" pitchFamily="34" charset="0"/>
                <a:cs typeface="Arial" panose="020B0604020202020204" pitchFamily="34" charset="0"/>
              </a:rPr>
              <a:t>(Ratni et al., J. Med. Chem. 2018)</a:t>
            </a:r>
            <a:r>
              <a:rPr lang="en-US" sz="2400">
                <a:latin typeface="Arial" panose="020B0604020202020204" pitchFamily="34" charset="0"/>
                <a:cs typeface="Arial" panose="020B0604020202020204" pitchFamily="34" charset="0"/>
              </a:rPr>
              <a:t> </a:t>
            </a:r>
          </a:p>
          <a:p>
            <a:endParaRPr lang="en-US" sz="80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69C36D40-BD1B-46B0-A628-E33A7CCAC811}"/>
              </a:ext>
            </a:extLst>
          </p:cNvPr>
          <p:cNvPicPr>
            <a:picLocks noChangeAspect="1"/>
          </p:cNvPicPr>
          <p:nvPr/>
        </p:nvPicPr>
        <p:blipFill>
          <a:blip r:embed="rId4"/>
          <a:stretch>
            <a:fillRect/>
          </a:stretch>
        </p:blipFill>
        <p:spPr>
          <a:xfrm>
            <a:off x="3169515" y="554498"/>
            <a:ext cx="6656676" cy="2011116"/>
          </a:xfrm>
          <a:prstGeom prst="rect">
            <a:avLst/>
          </a:prstGeom>
        </p:spPr>
      </p:pic>
      <p:cxnSp>
        <p:nvCxnSpPr>
          <p:cNvPr id="11" name="Straight Arrow Connector 10">
            <a:extLst>
              <a:ext uri="{FF2B5EF4-FFF2-40B4-BE49-F238E27FC236}">
                <a16:creationId xmlns:a16="http://schemas.microsoft.com/office/drawing/2014/main" id="{94750508-0B9F-4F51-AE05-28455B23822C}"/>
              </a:ext>
            </a:extLst>
          </p:cNvPr>
          <p:cNvCxnSpPr/>
          <p:nvPr/>
        </p:nvCxnSpPr>
        <p:spPr>
          <a:xfrm flipH="1" flipV="1">
            <a:off x="8604827" y="2215559"/>
            <a:ext cx="242371" cy="36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C08740-99C9-4D38-94A1-3EB3ECBB7DAB}"/>
              </a:ext>
            </a:extLst>
          </p:cNvPr>
          <p:cNvSpPr txBox="1"/>
          <p:nvPr/>
        </p:nvSpPr>
        <p:spPr>
          <a:xfrm>
            <a:off x="8094358" y="2582002"/>
            <a:ext cx="1983685"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Full-length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Inactive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Dominant-negative</a:t>
            </a:r>
          </a:p>
        </p:txBody>
      </p:sp>
      <p:cxnSp>
        <p:nvCxnSpPr>
          <p:cNvPr id="15" name="Straight Arrow Connector 14">
            <a:extLst>
              <a:ext uri="{FF2B5EF4-FFF2-40B4-BE49-F238E27FC236}">
                <a16:creationId xmlns:a16="http://schemas.microsoft.com/office/drawing/2014/main" id="{80E5D4BC-58F4-41C6-B940-EFD39B3C2E4F}"/>
              </a:ext>
            </a:extLst>
          </p:cNvPr>
          <p:cNvCxnSpPr>
            <a:cxnSpLocks/>
          </p:cNvCxnSpPr>
          <p:nvPr/>
        </p:nvCxnSpPr>
        <p:spPr>
          <a:xfrm flipV="1">
            <a:off x="3769496" y="2398690"/>
            <a:ext cx="228445" cy="23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730F76-6756-46F0-BC95-991A4B02D8C5}"/>
              </a:ext>
            </a:extLst>
          </p:cNvPr>
          <p:cNvSpPr txBox="1"/>
          <p:nvPr/>
        </p:nvSpPr>
        <p:spPr>
          <a:xfrm>
            <a:off x="2846846" y="2591175"/>
            <a:ext cx="162589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Most abundant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Active</a:t>
            </a:r>
          </a:p>
        </p:txBody>
      </p:sp>
      <p:cxnSp>
        <p:nvCxnSpPr>
          <p:cNvPr id="17" name="Straight Arrow Connector 16">
            <a:extLst>
              <a:ext uri="{FF2B5EF4-FFF2-40B4-BE49-F238E27FC236}">
                <a16:creationId xmlns:a16="http://schemas.microsoft.com/office/drawing/2014/main" id="{619B9A94-B855-4AA9-B4A9-71F6544301AA}"/>
              </a:ext>
            </a:extLst>
          </p:cNvPr>
          <p:cNvCxnSpPr>
            <a:cxnSpLocks/>
          </p:cNvCxnSpPr>
          <p:nvPr/>
        </p:nvCxnSpPr>
        <p:spPr>
          <a:xfrm flipV="1">
            <a:off x="6276285" y="2398781"/>
            <a:ext cx="1" cy="319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E0A548-14D9-49DE-81E0-A67F1B206F20}"/>
              </a:ext>
            </a:extLst>
          </p:cNvPr>
          <p:cNvSpPr txBox="1"/>
          <p:nvPr/>
        </p:nvSpPr>
        <p:spPr>
          <a:xfrm>
            <a:off x="5346288" y="2658655"/>
            <a:ext cx="1859996"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Least abundant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Truncated protein</a:t>
            </a:r>
          </a:p>
        </p:txBody>
      </p:sp>
      <p:graphicFrame>
        <p:nvGraphicFramePr>
          <p:cNvPr id="20" name="Object 19">
            <a:extLst>
              <a:ext uri="{FF2B5EF4-FFF2-40B4-BE49-F238E27FC236}">
                <a16:creationId xmlns:a16="http://schemas.microsoft.com/office/drawing/2014/main" id="{0D700239-EA1B-4A14-8026-146B120B4461}"/>
              </a:ext>
            </a:extLst>
          </p:cNvPr>
          <p:cNvGraphicFramePr>
            <a:graphicFrameLocks noChangeAspect="1"/>
          </p:cNvGraphicFramePr>
          <p:nvPr/>
        </p:nvGraphicFramePr>
        <p:xfrm>
          <a:off x="701767" y="1240487"/>
          <a:ext cx="1989137" cy="2868613"/>
        </p:xfrm>
        <a:graphic>
          <a:graphicData uri="http://schemas.openxmlformats.org/presentationml/2006/ole">
            <mc:AlternateContent xmlns:mc="http://schemas.openxmlformats.org/markup-compatibility/2006">
              <mc:Choice xmlns:v="urn:schemas-microsoft-com:vml" Requires="v">
                <p:oleObj spid="_x0000_s244738" name="Prism 8" r:id="rId5" imgW="1989750" imgH="2867907" progId="Prism8.Document">
                  <p:embed/>
                </p:oleObj>
              </mc:Choice>
              <mc:Fallback>
                <p:oleObj name="Prism 8" r:id="rId5" imgW="1989750" imgH="2867907" progId="Prism8.Document">
                  <p:embed/>
                  <p:pic>
                    <p:nvPicPr>
                      <p:cNvPr id="20" name="Object 19">
                        <a:extLst>
                          <a:ext uri="{FF2B5EF4-FFF2-40B4-BE49-F238E27FC236}">
                            <a16:creationId xmlns:a16="http://schemas.microsoft.com/office/drawing/2014/main" id="{0D700239-EA1B-4A14-8026-146B120B4461}"/>
                          </a:ext>
                        </a:extLst>
                      </p:cNvPr>
                      <p:cNvPicPr/>
                      <p:nvPr/>
                    </p:nvPicPr>
                    <p:blipFill>
                      <a:blip r:embed="rId6"/>
                      <a:stretch>
                        <a:fillRect/>
                      </a:stretch>
                    </p:blipFill>
                    <p:spPr>
                      <a:xfrm>
                        <a:off x="701767" y="1240487"/>
                        <a:ext cx="1989137" cy="2868613"/>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146174A3-A4F5-4CFB-8D87-AD128E7AE834}"/>
              </a:ext>
            </a:extLst>
          </p:cNvPr>
          <p:cNvSpPr txBox="1"/>
          <p:nvPr/>
        </p:nvSpPr>
        <p:spPr>
          <a:xfrm>
            <a:off x="6464907" y="598754"/>
            <a:ext cx="49164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4472C4">
                    <a:lumMod val="75000"/>
                  </a:srgbClr>
                </a:solidFill>
                <a:effectLst/>
                <a:uLnTx/>
                <a:uFillTx/>
                <a:latin typeface="Calibri" panose="020F0502020204030204"/>
                <a:ea typeface="+mn-ea"/>
                <a:cs typeface="+mn-cs"/>
              </a:rPr>
              <a:t>Risdiplam</a:t>
            </a: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 and </a:t>
            </a:r>
            <a:r>
              <a:rPr kumimoji="0" lang="en-US" sz="1800" b="0" i="0" u="none" strike="noStrike" kern="1200" cap="none" spc="0" normalizeH="0" baseline="0" noProof="0" err="1">
                <a:ln>
                  <a:noFill/>
                </a:ln>
                <a:solidFill>
                  <a:srgbClr val="4472C4">
                    <a:lumMod val="75000"/>
                  </a:srgbClr>
                </a:solidFill>
                <a:effectLst/>
                <a:uLnTx/>
                <a:uFillTx/>
                <a:latin typeface="Calibri" panose="020F0502020204030204"/>
                <a:ea typeface="+mn-ea"/>
                <a:cs typeface="+mn-cs"/>
              </a:rPr>
              <a:t>branaplam</a:t>
            </a: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 affects splicing of exon 9 (or exon </a:t>
            </a:r>
            <a:r>
              <a:rPr kumimoji="0" lang="en-US" sz="1800" b="0" i="0" u="none" strike="noStrike" kern="1200" cap="none" spc="0" normalizeH="0" baseline="0" noProof="0" err="1">
                <a:ln>
                  <a:noFill/>
                </a:ln>
                <a:solidFill>
                  <a:srgbClr val="4472C4">
                    <a:lumMod val="75000"/>
                  </a:srgbClr>
                </a:solidFill>
                <a:effectLst/>
                <a:uLnTx/>
                <a:uFillTx/>
                <a:latin typeface="Calibri" panose="020F0502020204030204"/>
                <a:ea typeface="+mn-ea"/>
                <a:cs typeface="+mn-cs"/>
              </a:rPr>
              <a:t>VIIa</a:t>
            </a: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 or exon A2) </a:t>
            </a:r>
          </a:p>
        </p:txBody>
      </p:sp>
      <p:pic>
        <p:nvPicPr>
          <p:cNvPr id="22" name="Picture 21">
            <a:extLst>
              <a:ext uri="{FF2B5EF4-FFF2-40B4-BE49-F238E27FC236}">
                <a16:creationId xmlns:a16="http://schemas.microsoft.com/office/drawing/2014/main" id="{23A05CE5-5160-472A-A0FA-2F401E98DDD2}"/>
              </a:ext>
            </a:extLst>
          </p:cNvPr>
          <p:cNvPicPr>
            <a:picLocks noChangeAspect="1"/>
          </p:cNvPicPr>
          <p:nvPr/>
        </p:nvPicPr>
        <p:blipFill>
          <a:blip r:embed="rId7"/>
          <a:stretch>
            <a:fillRect/>
          </a:stretch>
        </p:blipFill>
        <p:spPr>
          <a:xfrm>
            <a:off x="912471" y="4915564"/>
            <a:ext cx="9815332" cy="1230702"/>
          </a:xfrm>
          <a:prstGeom prst="rect">
            <a:avLst/>
          </a:prstGeom>
        </p:spPr>
      </p:pic>
      <p:sp>
        <p:nvSpPr>
          <p:cNvPr id="23" name="TextBox 22">
            <a:extLst>
              <a:ext uri="{FF2B5EF4-FFF2-40B4-BE49-F238E27FC236}">
                <a16:creationId xmlns:a16="http://schemas.microsoft.com/office/drawing/2014/main" id="{9045B63E-BA12-48DF-B020-6E2FF25AC2FA}"/>
              </a:ext>
            </a:extLst>
          </p:cNvPr>
          <p:cNvSpPr txBox="1"/>
          <p:nvPr/>
        </p:nvSpPr>
        <p:spPr>
          <a:xfrm>
            <a:off x="3945385" y="4935494"/>
            <a:ext cx="152734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4472C4">
                    <a:lumMod val="75000"/>
                  </a:srgbClr>
                </a:solidFill>
                <a:effectLst/>
                <a:uLnTx/>
                <a:uFillTx/>
                <a:latin typeface="Calibri" panose="020F0502020204030204"/>
                <a:ea typeface="+mn-ea"/>
                <a:cs typeface="+mn-cs"/>
              </a:rPr>
              <a:t>FOXM1 exon 9</a:t>
            </a:r>
          </a:p>
        </p:txBody>
      </p:sp>
      <p:sp>
        <p:nvSpPr>
          <p:cNvPr id="25" name="TextBox 24">
            <a:extLst>
              <a:ext uri="{FF2B5EF4-FFF2-40B4-BE49-F238E27FC236}">
                <a16:creationId xmlns:a16="http://schemas.microsoft.com/office/drawing/2014/main" id="{8E22EC01-5660-46D4-AEBD-75069964F4F8}"/>
              </a:ext>
            </a:extLst>
          </p:cNvPr>
          <p:cNvSpPr txBox="1"/>
          <p:nvPr/>
        </p:nvSpPr>
        <p:spPr>
          <a:xfrm>
            <a:off x="9086200" y="2147103"/>
            <a:ext cx="115608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panose="020F0502020204030204"/>
                <a:ea typeface="+mn-ea"/>
                <a:cs typeface="+mn-cs"/>
              </a:rPr>
              <a:t>Ando et al., 2021</a:t>
            </a:r>
          </a:p>
        </p:txBody>
      </p:sp>
      <p:sp>
        <p:nvSpPr>
          <p:cNvPr id="26" name="TextBox 25">
            <a:extLst>
              <a:ext uri="{FF2B5EF4-FFF2-40B4-BE49-F238E27FC236}">
                <a16:creationId xmlns:a16="http://schemas.microsoft.com/office/drawing/2014/main" id="{BE335C28-B518-49BD-BC6F-D387E45DB676}"/>
              </a:ext>
            </a:extLst>
          </p:cNvPr>
          <p:cNvSpPr txBox="1"/>
          <p:nvPr/>
        </p:nvSpPr>
        <p:spPr>
          <a:xfrm>
            <a:off x="1420240" y="1370006"/>
            <a:ext cx="108555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GM09677</a:t>
            </a:r>
          </a:p>
        </p:txBody>
      </p:sp>
      <p:sp>
        <p:nvSpPr>
          <p:cNvPr id="27" name="TextBox 26">
            <a:extLst>
              <a:ext uri="{FF2B5EF4-FFF2-40B4-BE49-F238E27FC236}">
                <a16:creationId xmlns:a16="http://schemas.microsoft.com/office/drawing/2014/main" id="{3B27943F-7A61-4D50-81E1-E09899574847}"/>
              </a:ext>
            </a:extLst>
          </p:cNvPr>
          <p:cNvSpPr txBox="1"/>
          <p:nvPr/>
        </p:nvSpPr>
        <p:spPr>
          <a:xfrm>
            <a:off x="10563328" y="5122247"/>
            <a:ext cx="163608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Blue= </a:t>
            </a:r>
            <a:r>
              <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rPr>
              <a:t>Risdiplam</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Cyan= </a:t>
            </a:r>
            <a:r>
              <a:rPr kumimoji="0" lang="en-US" sz="1600" b="0" i="0" u="none" strike="noStrike" kern="1200" cap="none" spc="0" normalizeH="0" baseline="0" noProof="0" err="1">
                <a:ln>
                  <a:noFill/>
                </a:ln>
                <a:solidFill>
                  <a:prstClr val="black"/>
                </a:solidFill>
                <a:effectLst/>
                <a:uLnTx/>
                <a:uFillTx/>
                <a:latin typeface="Calibri" panose="020F0502020204030204"/>
                <a:ea typeface="+mn-ea"/>
                <a:cs typeface="+mn-cs"/>
              </a:rPr>
              <a:t>Branaplam</a:t>
            </a: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Black= Vehicle</a:t>
            </a:r>
          </a:p>
        </p:txBody>
      </p:sp>
      <p:cxnSp>
        <p:nvCxnSpPr>
          <p:cNvPr id="28" name="Straight Arrow Connector 27">
            <a:extLst>
              <a:ext uri="{FF2B5EF4-FFF2-40B4-BE49-F238E27FC236}">
                <a16:creationId xmlns:a16="http://schemas.microsoft.com/office/drawing/2014/main" id="{234F7A8C-3B5D-4583-9A87-2D96147C6844}"/>
              </a:ext>
            </a:extLst>
          </p:cNvPr>
          <p:cNvCxnSpPr>
            <a:cxnSpLocks/>
          </p:cNvCxnSpPr>
          <p:nvPr/>
        </p:nvCxnSpPr>
        <p:spPr>
          <a:xfrm>
            <a:off x="4751588" y="5304826"/>
            <a:ext cx="0" cy="28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69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1" grpId="0"/>
      <p:bldP spid="23"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CC0FFCE-D23B-4DA9-9AFE-09793D44F425}"/>
              </a:ext>
            </a:extLst>
          </p:cNvPr>
          <p:cNvSpPr>
            <a:spLocks noGrp="1"/>
          </p:cNvSpPr>
          <p:nvPr>
            <p:ph type="title"/>
          </p:nvPr>
        </p:nvSpPr>
        <p:spPr>
          <a:xfrm>
            <a:off x="383395" y="162957"/>
            <a:ext cx="11808603" cy="684355"/>
          </a:xfrm>
        </p:spPr>
        <p:txBody>
          <a:bodyPr/>
          <a:lstStyle/>
          <a:p>
            <a:pPr algn="ctr"/>
            <a:r>
              <a:rPr lang="en-US" sz="2800"/>
              <a:t>Additional sequence elements are required for selectivity</a:t>
            </a:r>
            <a:br>
              <a:rPr lang="en-US" sz="2800"/>
            </a:br>
            <a:endParaRPr lang="en-US" sz="2800"/>
          </a:p>
        </p:txBody>
      </p:sp>
      <p:sp>
        <p:nvSpPr>
          <p:cNvPr id="19" name="Slide Number Placeholder 2">
            <a:extLst>
              <a:ext uri="{FF2B5EF4-FFF2-40B4-BE49-F238E27FC236}">
                <a16:creationId xmlns:a16="http://schemas.microsoft.com/office/drawing/2014/main" id="{1E27DCAD-57E4-4181-9D3C-F510D39E027D}"/>
              </a:ext>
            </a:extLst>
          </p:cNvPr>
          <p:cNvSpPr txBox="1">
            <a:spLocks/>
          </p:cNvSpPr>
          <p:nvPr/>
        </p:nvSpPr>
        <p:spPr>
          <a:xfrm>
            <a:off x="11820642" y="6564201"/>
            <a:ext cx="438036" cy="29260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fld id="{AD6BAA4E-5F47-E640-8B90-67FB6D90528D}" type="slidenum">
              <a:rPr kumimoji="0" lang="en-US" sz="11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609585"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7BF9B234-1B7A-488A-B103-8769E4707A61}"/>
              </a:ext>
            </a:extLst>
          </p:cNvPr>
          <p:cNvSpPr txBox="1"/>
          <p:nvPr/>
        </p:nvSpPr>
        <p:spPr>
          <a:xfrm>
            <a:off x="224143" y="4772456"/>
            <a:ext cx="5060760" cy="1200329"/>
          </a:xfrm>
          <a:prstGeom prst="rect">
            <a:avLst/>
          </a:prstGeom>
          <a:noFill/>
        </p:spPr>
        <p:txBody>
          <a:bodyPr wrap="square">
            <a:spAutoFit/>
          </a:bodyPr>
          <a:lstStyle/>
          <a:p>
            <a:pPr algn="l"/>
            <a:r>
              <a:rPr lang="en-US" sz="1200" b="1" i="0" u="sng" strike="noStrike" baseline="0" err="1">
                <a:latin typeface="AdvOT2e364b11"/>
              </a:rPr>
              <a:t>Risdiplam</a:t>
            </a:r>
            <a:r>
              <a:rPr lang="en-US" sz="1200" b="0" i="0" u="none" strike="noStrike" baseline="0">
                <a:latin typeface="AdvOT2e364b11"/>
              </a:rPr>
              <a:t> binds to two sites within SMN2 exon 7, namely, ESE2 and 5</a:t>
            </a:r>
            <a:r>
              <a:rPr lang="en-US" sz="1200" b="0" i="0" u="none" strike="noStrike" baseline="0">
                <a:latin typeface="AdvOT8608a8d1+20"/>
              </a:rPr>
              <a:t>′</a:t>
            </a:r>
            <a:r>
              <a:rPr lang="en-US" sz="1200" b="0" i="0" u="none" strike="noStrike" baseline="0">
                <a:latin typeface="AdvOT2e364b11"/>
              </a:rPr>
              <a:t>ss, facilitates splicing promotion and exon 7 inclusion in the mature transcript. Binding to the 5</a:t>
            </a:r>
            <a:r>
              <a:rPr lang="en-US" sz="1200" b="0" i="0" u="none" strike="noStrike" baseline="0">
                <a:latin typeface="AdvOT8608a8d1+20"/>
              </a:rPr>
              <a:t>′</a:t>
            </a:r>
            <a:r>
              <a:rPr lang="en-US" sz="1200" b="0" i="0" u="none" strike="noStrike" baseline="0">
                <a:latin typeface="AdvOT2e364b11"/>
              </a:rPr>
              <a:t>ss favors U1 snRNA binding, and interaction with the exon 7 ESE2 is believed to result in </a:t>
            </a:r>
            <a:r>
              <a:rPr lang="en-US" sz="1200" b="0" i="0" u="none" strike="noStrike" baseline="0" err="1">
                <a:latin typeface="AdvOT2e364b11"/>
              </a:rPr>
              <a:t>hnRNP</a:t>
            </a:r>
            <a:r>
              <a:rPr lang="en-US" sz="1200" b="0" i="0" u="none" strike="noStrike" baseline="0">
                <a:latin typeface="AdvOT2e364b11"/>
              </a:rPr>
              <a:t> G dislocation to allow binding of the U1 snRNP complex. The combination of both binding processes provides high selectivity for the SMN2 pre-mRNAs.</a:t>
            </a:r>
            <a:endParaRPr lang="en-US" sz="1200"/>
          </a:p>
        </p:txBody>
      </p:sp>
      <p:pic>
        <p:nvPicPr>
          <p:cNvPr id="13" name="Picture 12">
            <a:extLst>
              <a:ext uri="{FF2B5EF4-FFF2-40B4-BE49-F238E27FC236}">
                <a16:creationId xmlns:a16="http://schemas.microsoft.com/office/drawing/2014/main" id="{4409C7D6-2A63-49FC-8FA0-95C2E5158BE4}"/>
              </a:ext>
            </a:extLst>
          </p:cNvPr>
          <p:cNvPicPr>
            <a:picLocks noChangeAspect="1"/>
          </p:cNvPicPr>
          <p:nvPr/>
        </p:nvPicPr>
        <p:blipFill>
          <a:blip r:embed="rId3"/>
          <a:stretch>
            <a:fillRect/>
          </a:stretch>
        </p:blipFill>
        <p:spPr>
          <a:xfrm>
            <a:off x="358285" y="937740"/>
            <a:ext cx="3812141" cy="3744288"/>
          </a:xfrm>
          <a:prstGeom prst="rect">
            <a:avLst/>
          </a:prstGeom>
        </p:spPr>
      </p:pic>
    </p:spTree>
    <p:extLst>
      <p:ext uri="{BB962C8B-B14F-4D97-AF65-F5344CB8AC3E}">
        <p14:creationId xmlns:p14="http://schemas.microsoft.com/office/powerpoint/2010/main" val="1126999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B263322-C472-4B2E-94B5-2D1A3ECD66F5}"/>
              </a:ext>
            </a:extLst>
          </p:cNvPr>
          <p:cNvSpPr txBox="1">
            <a:spLocks/>
          </p:cNvSpPr>
          <p:nvPr/>
        </p:nvSpPr>
        <p:spPr>
          <a:xfrm>
            <a:off x="132507" y="1"/>
            <a:ext cx="11926987" cy="1046580"/>
          </a:xfrm>
          <a:prstGeom prst="rect">
            <a:avLst/>
          </a:prstGeom>
        </p:spPr>
        <p:txBody>
          <a:bodyPr vert="horz" lIns="121920" tIns="60960" rIns="0" bIns="60960" rtlCol="0" anchor="b">
            <a:normAutofit/>
          </a:bodyPr>
          <a:lstStyle>
            <a:lvl1pPr algn="l" defTabSz="457189" rtl="0" eaLnBrk="1" latinLnBrk="0" hangingPunct="1">
              <a:lnSpc>
                <a:spcPct val="85000"/>
              </a:lnSpc>
              <a:spcBef>
                <a:spcPts val="0"/>
              </a:spcBef>
              <a:spcAft>
                <a:spcPts val="0"/>
              </a:spcAft>
              <a:buNone/>
              <a:defRPr sz="2800" b="1" i="0" kern="1200" cap="none" baseline="0">
                <a:solidFill>
                  <a:srgbClr val="2573BA"/>
                </a:solidFill>
                <a:latin typeface="+mj-lt"/>
                <a:ea typeface="Helvetica Neue" panose="02000503000000020004" pitchFamily="2" charset="0"/>
                <a:cs typeface="Helvetica Neue" panose="02000503000000020004" pitchFamily="2" charset="0"/>
              </a:defRPr>
            </a:lvl1pPr>
          </a:lstStyle>
          <a:p>
            <a:r>
              <a:rPr lang="en-US" sz="3200">
                <a:solidFill>
                  <a:schemeClr val="tx2"/>
                </a:solidFill>
                <a:latin typeface="Arial" panose="020B0604020202020204"/>
              </a:rPr>
              <a:t>SM can provide improvements in distribution and ROA over other therapies</a:t>
            </a:r>
            <a:endParaRPr lang="en-US" sz="3200">
              <a:solidFill>
                <a:schemeClr val="tx2"/>
              </a:solidFill>
            </a:endParaRPr>
          </a:p>
        </p:txBody>
      </p:sp>
      <p:grpSp>
        <p:nvGrpSpPr>
          <p:cNvPr id="14" name="Group 13">
            <a:extLst>
              <a:ext uri="{FF2B5EF4-FFF2-40B4-BE49-F238E27FC236}">
                <a16:creationId xmlns:a16="http://schemas.microsoft.com/office/drawing/2014/main" id="{D7583695-A838-4907-A773-6FB93429E666}"/>
              </a:ext>
            </a:extLst>
          </p:cNvPr>
          <p:cNvGrpSpPr/>
          <p:nvPr/>
        </p:nvGrpSpPr>
        <p:grpSpPr>
          <a:xfrm>
            <a:off x="388128" y="1541542"/>
            <a:ext cx="2723091" cy="2532446"/>
            <a:chOff x="1022889" y="1099318"/>
            <a:chExt cx="2042318" cy="1899334"/>
          </a:xfrm>
        </p:grpSpPr>
        <p:pic>
          <p:nvPicPr>
            <p:cNvPr id="10" name="Picture 9">
              <a:extLst>
                <a:ext uri="{FF2B5EF4-FFF2-40B4-BE49-F238E27FC236}">
                  <a16:creationId xmlns:a16="http://schemas.microsoft.com/office/drawing/2014/main" id="{7711844D-18D7-4F82-ADB0-316EC7F024A6}"/>
                </a:ext>
              </a:extLst>
            </p:cNvPr>
            <p:cNvPicPr>
              <a:picLocks noChangeAspect="1"/>
            </p:cNvPicPr>
            <p:nvPr/>
          </p:nvPicPr>
          <p:blipFill>
            <a:blip r:embed="rId3"/>
            <a:stretch>
              <a:fillRect/>
            </a:stretch>
          </p:blipFill>
          <p:spPr>
            <a:xfrm>
              <a:off x="1245677" y="1099318"/>
              <a:ext cx="1596742" cy="1722411"/>
            </a:xfrm>
            <a:prstGeom prst="rect">
              <a:avLst/>
            </a:prstGeom>
          </p:spPr>
        </p:pic>
        <p:sp>
          <p:nvSpPr>
            <p:cNvPr id="11" name="TextBox 10">
              <a:extLst>
                <a:ext uri="{FF2B5EF4-FFF2-40B4-BE49-F238E27FC236}">
                  <a16:creationId xmlns:a16="http://schemas.microsoft.com/office/drawing/2014/main" id="{42D5BC03-4305-4D6C-8056-1912AD0614FF}"/>
                </a:ext>
              </a:extLst>
            </p:cNvPr>
            <p:cNvSpPr txBox="1"/>
            <p:nvPr/>
          </p:nvSpPr>
          <p:spPr>
            <a:xfrm>
              <a:off x="1022889" y="2821729"/>
              <a:ext cx="2042318" cy="176923"/>
            </a:xfrm>
            <a:prstGeom prst="rect">
              <a:avLst/>
            </a:prstGeom>
            <a:noFill/>
          </p:spPr>
          <p:txBody>
            <a:bodyPr wrap="square" rtlCol="0">
              <a:spAutoFit/>
            </a:bodyPr>
            <a:lstStyle/>
            <a:p>
              <a:pPr algn="ctr"/>
              <a:r>
                <a:rPr lang="en-US" sz="933" b="1">
                  <a:solidFill>
                    <a:schemeClr val="tx2"/>
                  </a:solidFill>
                </a:rPr>
                <a:t>F18-FDG PET </a:t>
              </a:r>
            </a:p>
          </p:txBody>
        </p:sp>
      </p:grpSp>
      <p:sp>
        <p:nvSpPr>
          <p:cNvPr id="12" name="TextBox 11">
            <a:extLst>
              <a:ext uri="{FF2B5EF4-FFF2-40B4-BE49-F238E27FC236}">
                <a16:creationId xmlns:a16="http://schemas.microsoft.com/office/drawing/2014/main" id="{48197B17-9B31-416E-9E68-B45B4AF6BE69}"/>
              </a:ext>
            </a:extLst>
          </p:cNvPr>
          <p:cNvSpPr txBox="1"/>
          <p:nvPr/>
        </p:nvSpPr>
        <p:spPr>
          <a:xfrm>
            <a:off x="388128" y="4462691"/>
            <a:ext cx="2723091" cy="584775"/>
          </a:xfrm>
          <a:prstGeom prst="rect">
            <a:avLst/>
          </a:prstGeom>
          <a:noFill/>
        </p:spPr>
        <p:txBody>
          <a:bodyPr wrap="square" rtlCol="0">
            <a:spAutoFit/>
          </a:bodyPr>
          <a:lstStyle/>
          <a:p>
            <a:pPr marL="228594" indent="-228594">
              <a:buFont typeface="Arial" panose="020B0604020202020204" pitchFamily="34" charset="0"/>
              <a:buChar char="•"/>
            </a:pPr>
            <a:r>
              <a:rPr lang="en-US" sz="1600" b="1">
                <a:solidFill>
                  <a:schemeClr val="accent1"/>
                </a:solidFill>
              </a:rPr>
              <a:t>Good exposure to key brain regions</a:t>
            </a:r>
          </a:p>
        </p:txBody>
      </p:sp>
      <p:pic>
        <p:nvPicPr>
          <p:cNvPr id="16" name="Picture 15">
            <a:extLst>
              <a:ext uri="{FF2B5EF4-FFF2-40B4-BE49-F238E27FC236}">
                <a16:creationId xmlns:a16="http://schemas.microsoft.com/office/drawing/2014/main" id="{0378EBD5-8242-4CAB-9D9E-BDDF211995F7}"/>
              </a:ext>
            </a:extLst>
          </p:cNvPr>
          <p:cNvPicPr>
            <a:picLocks noChangeAspect="1"/>
          </p:cNvPicPr>
          <p:nvPr/>
        </p:nvPicPr>
        <p:blipFill>
          <a:blip r:embed="rId4"/>
          <a:stretch>
            <a:fillRect/>
          </a:stretch>
        </p:blipFill>
        <p:spPr>
          <a:xfrm>
            <a:off x="3529334" y="1286220"/>
            <a:ext cx="3626361" cy="3054432"/>
          </a:xfrm>
          <a:prstGeom prst="rect">
            <a:avLst/>
          </a:prstGeom>
        </p:spPr>
      </p:pic>
      <p:sp>
        <p:nvSpPr>
          <p:cNvPr id="17" name="TextBox 16">
            <a:extLst>
              <a:ext uri="{FF2B5EF4-FFF2-40B4-BE49-F238E27FC236}">
                <a16:creationId xmlns:a16="http://schemas.microsoft.com/office/drawing/2014/main" id="{40599B06-5DF1-4741-AEBD-62D984BC674B}"/>
              </a:ext>
            </a:extLst>
          </p:cNvPr>
          <p:cNvSpPr txBox="1"/>
          <p:nvPr/>
        </p:nvSpPr>
        <p:spPr>
          <a:xfrm>
            <a:off x="3529334" y="4462691"/>
            <a:ext cx="3867588" cy="1528624"/>
          </a:xfrm>
          <a:prstGeom prst="rect">
            <a:avLst/>
          </a:prstGeom>
          <a:noFill/>
        </p:spPr>
        <p:txBody>
          <a:bodyPr wrap="square" rtlCol="0">
            <a:spAutoFit/>
          </a:bodyPr>
          <a:lstStyle/>
          <a:p>
            <a:pPr marL="228594" indent="-228594">
              <a:buFont typeface="Arial" panose="020B0604020202020204" pitchFamily="34" charset="0"/>
              <a:buChar char="•"/>
            </a:pPr>
            <a:r>
              <a:rPr lang="en-US" sz="1600" b="1">
                <a:solidFill>
                  <a:schemeClr val="accent1"/>
                </a:solidFill>
              </a:rPr>
              <a:t>Dose tuning to maximize therapeutic effect over side effects</a:t>
            </a:r>
          </a:p>
          <a:p>
            <a:pPr marL="228594" indent="-228594">
              <a:spcBef>
                <a:spcPts val="800"/>
              </a:spcBef>
              <a:buFont typeface="Arial" panose="020B0604020202020204" pitchFamily="34" charset="0"/>
              <a:buChar char="•"/>
            </a:pPr>
            <a:r>
              <a:rPr lang="en-US" sz="1600" b="1">
                <a:solidFill>
                  <a:schemeClr val="accent1"/>
                </a:solidFill>
              </a:rPr>
              <a:t>Potential for long-term/prophylactic dosing</a:t>
            </a:r>
          </a:p>
          <a:p>
            <a:pPr marL="228594" indent="-228594">
              <a:spcBef>
                <a:spcPts val="800"/>
              </a:spcBef>
              <a:buFont typeface="Arial" panose="020B0604020202020204" pitchFamily="34" charset="0"/>
              <a:buChar char="•"/>
            </a:pPr>
            <a:r>
              <a:rPr lang="en-US" sz="1600" b="1">
                <a:solidFill>
                  <a:schemeClr val="accent1"/>
                </a:solidFill>
              </a:rPr>
              <a:t>Potential for combination therapy</a:t>
            </a:r>
          </a:p>
        </p:txBody>
      </p:sp>
      <p:sp>
        <p:nvSpPr>
          <p:cNvPr id="15" name="Rectangle 14">
            <a:extLst>
              <a:ext uri="{FF2B5EF4-FFF2-40B4-BE49-F238E27FC236}">
                <a16:creationId xmlns:a16="http://schemas.microsoft.com/office/drawing/2014/main" id="{72C6934D-ED84-6947-A2B2-4EE99901FEE4}"/>
              </a:ext>
            </a:extLst>
          </p:cNvPr>
          <p:cNvSpPr/>
          <p:nvPr/>
        </p:nvSpPr>
        <p:spPr>
          <a:xfrm>
            <a:off x="7609211" y="4462691"/>
            <a:ext cx="4572000" cy="584775"/>
          </a:xfrm>
          <a:prstGeom prst="rect">
            <a:avLst/>
          </a:prstGeom>
        </p:spPr>
        <p:txBody>
          <a:bodyPr wrap="square">
            <a:spAutoFit/>
          </a:bodyPr>
          <a:lstStyle/>
          <a:p>
            <a:pPr marL="228594" indent="-228594">
              <a:buFont typeface="Arial" panose="020B0604020202020204" pitchFamily="34" charset="0"/>
              <a:buChar char="•"/>
            </a:pPr>
            <a:r>
              <a:rPr lang="en-US" sz="1600" b="1">
                <a:solidFill>
                  <a:schemeClr val="accent1"/>
                </a:solidFill>
              </a:rPr>
              <a:t>Potential to treat both CNS and peripheral symptoms of HD</a:t>
            </a:r>
          </a:p>
        </p:txBody>
      </p:sp>
      <p:pic>
        <p:nvPicPr>
          <p:cNvPr id="18" name="Picture 17">
            <a:extLst>
              <a:ext uri="{FF2B5EF4-FFF2-40B4-BE49-F238E27FC236}">
                <a16:creationId xmlns:a16="http://schemas.microsoft.com/office/drawing/2014/main" id="{FA968A95-D228-AF42-AF56-2A1187BDB24B}"/>
              </a:ext>
            </a:extLst>
          </p:cNvPr>
          <p:cNvPicPr>
            <a:picLocks noChangeAspect="1"/>
          </p:cNvPicPr>
          <p:nvPr/>
        </p:nvPicPr>
        <p:blipFill>
          <a:blip r:embed="rId5"/>
          <a:stretch>
            <a:fillRect/>
          </a:stretch>
        </p:blipFill>
        <p:spPr>
          <a:xfrm>
            <a:off x="7826291" y="890783"/>
            <a:ext cx="4159419" cy="3449869"/>
          </a:xfrm>
          <a:prstGeom prst="rect">
            <a:avLst/>
          </a:prstGeom>
        </p:spPr>
      </p:pic>
      <p:sp>
        <p:nvSpPr>
          <p:cNvPr id="19" name="Rectangle 18">
            <a:extLst>
              <a:ext uri="{FF2B5EF4-FFF2-40B4-BE49-F238E27FC236}">
                <a16:creationId xmlns:a16="http://schemas.microsoft.com/office/drawing/2014/main" id="{EC9DA0FF-E083-6944-9A30-A683F76314F5}"/>
              </a:ext>
            </a:extLst>
          </p:cNvPr>
          <p:cNvSpPr/>
          <p:nvPr/>
        </p:nvSpPr>
        <p:spPr>
          <a:xfrm>
            <a:off x="7647627" y="6365456"/>
            <a:ext cx="4572000" cy="297454"/>
          </a:xfrm>
          <a:prstGeom prst="rect">
            <a:avLst/>
          </a:prstGeom>
        </p:spPr>
        <p:txBody>
          <a:bodyPr>
            <a:spAutoFit/>
          </a:bodyPr>
          <a:lstStyle/>
          <a:p>
            <a:r>
              <a:rPr lang="en-US" sz="1333">
                <a:solidFill>
                  <a:schemeClr val="bg1"/>
                </a:solidFill>
                <a:latin typeface="Calibri" panose="020F0502020204030204" pitchFamily="34" charset="0"/>
              </a:rPr>
              <a:t>(van den Burg et al., </a:t>
            </a:r>
            <a:r>
              <a:rPr lang="en-US" sz="1333" i="1">
                <a:solidFill>
                  <a:schemeClr val="bg1"/>
                </a:solidFill>
                <a:latin typeface="Calibri" panose="020F0502020204030204" pitchFamily="34" charset="0"/>
              </a:rPr>
              <a:t>The Lancet Neurology, </a:t>
            </a:r>
            <a:r>
              <a:rPr lang="en-US" sz="1333">
                <a:solidFill>
                  <a:schemeClr val="bg1"/>
                </a:solidFill>
                <a:latin typeface="Calibri" panose="020F0502020204030204" pitchFamily="34" charset="0"/>
              </a:rPr>
              <a:t>2009) </a:t>
            </a:r>
          </a:p>
        </p:txBody>
      </p:sp>
    </p:spTree>
    <p:extLst>
      <p:ext uri="{BB962C8B-B14F-4D97-AF65-F5344CB8AC3E}">
        <p14:creationId xmlns:p14="http://schemas.microsoft.com/office/powerpoint/2010/main" val="2418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A08B61-B278-4346-A04C-3924FAC00C3B}"/>
              </a:ext>
            </a:extLst>
          </p:cNvPr>
          <p:cNvPicPr>
            <a:picLocks noChangeAspect="1"/>
          </p:cNvPicPr>
          <p:nvPr/>
        </p:nvPicPr>
        <p:blipFill rotWithShape="1">
          <a:blip r:embed="rId3"/>
          <a:srcRect l="-1819" r="-1"/>
          <a:stretch/>
        </p:blipFill>
        <p:spPr>
          <a:xfrm>
            <a:off x="445104" y="1479719"/>
            <a:ext cx="11103429" cy="3898561"/>
          </a:xfrm>
          <a:prstGeom prst="rect">
            <a:avLst/>
          </a:prstGeom>
        </p:spPr>
      </p:pic>
      <p:sp>
        <p:nvSpPr>
          <p:cNvPr id="2" name="TextBox 1">
            <a:extLst>
              <a:ext uri="{FF2B5EF4-FFF2-40B4-BE49-F238E27FC236}">
                <a16:creationId xmlns:a16="http://schemas.microsoft.com/office/drawing/2014/main" id="{3A3C6948-3023-4080-875C-F0DAB55DDFE7}"/>
              </a:ext>
            </a:extLst>
          </p:cNvPr>
          <p:cNvSpPr txBox="1"/>
          <p:nvPr/>
        </p:nvSpPr>
        <p:spPr>
          <a:xfrm>
            <a:off x="522514" y="239486"/>
            <a:ext cx="11103429" cy="523220"/>
          </a:xfrm>
          <a:prstGeom prst="rect">
            <a:avLst/>
          </a:prstGeom>
          <a:noFill/>
        </p:spPr>
        <p:txBody>
          <a:bodyPr wrap="square" rtlCol="0">
            <a:spAutoFit/>
          </a:bodyPr>
          <a:lstStyle/>
          <a:p>
            <a:r>
              <a:rPr lang="en-US" sz="2800"/>
              <a:t>Comparison of full length HTT transgenic mice with human patient</a:t>
            </a:r>
          </a:p>
        </p:txBody>
      </p:sp>
    </p:spTree>
    <p:extLst>
      <p:ext uri="{BB962C8B-B14F-4D97-AF65-F5344CB8AC3E}">
        <p14:creationId xmlns:p14="http://schemas.microsoft.com/office/powerpoint/2010/main" val="10449081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8A1A9A-A7BA-4ABF-A9E0-A95DF0F730D6}"/>
              </a:ext>
            </a:extLst>
          </p:cNvPr>
          <p:cNvSpPr txBox="1">
            <a:spLocks/>
          </p:cNvSpPr>
          <p:nvPr/>
        </p:nvSpPr>
        <p:spPr>
          <a:xfrm>
            <a:off x="9868" y="0"/>
            <a:ext cx="12182131" cy="109728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HTT splice modulator provides a unique modality advantage within broader internal HD strategy</a:t>
            </a:r>
          </a:p>
        </p:txBody>
      </p:sp>
      <p:pic>
        <p:nvPicPr>
          <p:cNvPr id="4" name="Picture 3">
            <a:extLst>
              <a:ext uri="{FF2B5EF4-FFF2-40B4-BE49-F238E27FC236}">
                <a16:creationId xmlns:a16="http://schemas.microsoft.com/office/drawing/2014/main" id="{3F083439-3AA5-D440-BDB0-4719BB5BEA28}"/>
              </a:ext>
            </a:extLst>
          </p:cNvPr>
          <p:cNvPicPr>
            <a:picLocks noChangeAspect="1"/>
          </p:cNvPicPr>
          <p:nvPr/>
        </p:nvPicPr>
        <p:blipFill rotWithShape="1">
          <a:blip r:embed="rId4"/>
          <a:srcRect l="4596" t="1229" r="7601" b="1229"/>
          <a:stretch/>
        </p:blipFill>
        <p:spPr>
          <a:xfrm>
            <a:off x="2209885" y="1180572"/>
            <a:ext cx="7499633" cy="5309674"/>
          </a:xfrm>
          <a:prstGeom prst="rect">
            <a:avLst/>
          </a:prstGeom>
          <a:ln w="12700">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BED2EE96-AD65-9E46-A59E-EF72E3F4C231}"/>
              </a:ext>
            </a:extLst>
          </p:cNvPr>
          <p:cNvSpPr/>
          <p:nvPr/>
        </p:nvSpPr>
        <p:spPr>
          <a:xfrm>
            <a:off x="2369543" y="2968507"/>
            <a:ext cx="615900" cy="5905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9BDD43-8F8C-3A40-B451-78FD1E21C2C3}"/>
              </a:ext>
            </a:extLst>
          </p:cNvPr>
          <p:cNvSpPr/>
          <p:nvPr/>
        </p:nvSpPr>
        <p:spPr>
          <a:xfrm>
            <a:off x="3168719" y="3044439"/>
            <a:ext cx="542305" cy="51465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0F02C61-A99C-E74A-B61E-9473A04CC25C}"/>
              </a:ext>
            </a:extLst>
          </p:cNvPr>
          <p:cNvGrpSpPr/>
          <p:nvPr/>
        </p:nvGrpSpPr>
        <p:grpSpPr>
          <a:xfrm>
            <a:off x="3415731" y="4191872"/>
            <a:ext cx="1273989" cy="1991129"/>
            <a:chOff x="3283132" y="3796937"/>
            <a:chExt cx="1314997" cy="2055220"/>
          </a:xfrm>
        </p:grpSpPr>
        <p:sp>
          <p:nvSpPr>
            <p:cNvPr id="10" name="Rectangle 9">
              <a:extLst>
                <a:ext uri="{FF2B5EF4-FFF2-40B4-BE49-F238E27FC236}">
                  <a16:creationId xmlns:a16="http://schemas.microsoft.com/office/drawing/2014/main" id="{F64E9359-70E0-F44E-8A89-0722A5987251}"/>
                </a:ext>
              </a:extLst>
            </p:cNvPr>
            <p:cNvSpPr/>
            <p:nvPr/>
          </p:nvSpPr>
          <p:spPr>
            <a:xfrm>
              <a:off x="3283132" y="4824545"/>
              <a:ext cx="1314996" cy="10276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4BCFDB-47F4-6D46-BC51-6850A4E94B74}"/>
                </a:ext>
              </a:extLst>
            </p:cNvPr>
            <p:cNvSpPr/>
            <p:nvPr/>
          </p:nvSpPr>
          <p:spPr>
            <a:xfrm>
              <a:off x="4171851" y="3796937"/>
              <a:ext cx="426278" cy="10276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FC41B06-43AB-AC4E-ADE5-B5BAFC1CD1A8}"/>
              </a:ext>
            </a:extLst>
          </p:cNvPr>
          <p:cNvGrpSpPr/>
          <p:nvPr/>
        </p:nvGrpSpPr>
        <p:grpSpPr>
          <a:xfrm>
            <a:off x="6064948" y="4052665"/>
            <a:ext cx="1636778" cy="2189398"/>
            <a:chOff x="6017623" y="3653249"/>
            <a:chExt cx="1689463" cy="2259871"/>
          </a:xfrm>
        </p:grpSpPr>
        <p:sp>
          <p:nvSpPr>
            <p:cNvPr id="13" name="Rectangle 12">
              <a:extLst>
                <a:ext uri="{FF2B5EF4-FFF2-40B4-BE49-F238E27FC236}">
                  <a16:creationId xmlns:a16="http://schemas.microsoft.com/office/drawing/2014/main" id="{81A4159A-1537-1E49-B47D-C413E2685D0D}"/>
                </a:ext>
              </a:extLst>
            </p:cNvPr>
            <p:cNvSpPr/>
            <p:nvPr/>
          </p:nvSpPr>
          <p:spPr>
            <a:xfrm>
              <a:off x="6017623" y="4824545"/>
              <a:ext cx="1689463" cy="1088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34350D-3352-F14A-B908-621DCE0F751C}"/>
                </a:ext>
              </a:extLst>
            </p:cNvPr>
            <p:cNvSpPr/>
            <p:nvPr/>
          </p:nvSpPr>
          <p:spPr>
            <a:xfrm>
              <a:off x="6729759" y="3653249"/>
              <a:ext cx="426279" cy="1328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141AC83-E139-9D4C-912C-C72B1D9FD620}"/>
              </a:ext>
            </a:extLst>
          </p:cNvPr>
          <p:cNvGrpSpPr/>
          <p:nvPr/>
        </p:nvGrpSpPr>
        <p:grpSpPr>
          <a:xfrm>
            <a:off x="8435740" y="3403012"/>
            <a:ext cx="1189620" cy="2950329"/>
            <a:chOff x="8464727" y="2982685"/>
            <a:chExt cx="1227912" cy="3045295"/>
          </a:xfrm>
        </p:grpSpPr>
        <p:sp>
          <p:nvSpPr>
            <p:cNvPr id="16" name="Oval 15">
              <a:extLst>
                <a:ext uri="{FF2B5EF4-FFF2-40B4-BE49-F238E27FC236}">
                  <a16:creationId xmlns:a16="http://schemas.microsoft.com/office/drawing/2014/main" id="{F3B5D78D-67EC-3847-901C-6043B6E1F32F}"/>
                </a:ext>
              </a:extLst>
            </p:cNvPr>
            <p:cNvSpPr/>
            <p:nvPr/>
          </p:nvSpPr>
          <p:spPr>
            <a:xfrm>
              <a:off x="8464727" y="3265714"/>
              <a:ext cx="296093" cy="309154"/>
            </a:xfrm>
            <a:prstGeom prst="ellipse">
              <a:avLst/>
            </a:prstGeom>
            <a:solidFill>
              <a:srgbClr val="FFFF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B4FBE3-79F7-8D47-BE41-2982A132723C}"/>
                </a:ext>
              </a:extLst>
            </p:cNvPr>
            <p:cNvSpPr/>
            <p:nvPr/>
          </p:nvSpPr>
          <p:spPr>
            <a:xfrm>
              <a:off x="8638902" y="2982685"/>
              <a:ext cx="1053737" cy="30452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56168CF9-029D-B840-B155-BD1035BF36E0}"/>
              </a:ext>
            </a:extLst>
          </p:cNvPr>
          <p:cNvSpPr/>
          <p:nvPr/>
        </p:nvSpPr>
        <p:spPr>
          <a:xfrm>
            <a:off x="4302043" y="3403013"/>
            <a:ext cx="682969" cy="5905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4FCE3A39-6307-EC44-B75E-AE221928462B}"/>
              </a:ext>
            </a:extLst>
          </p:cNvPr>
          <p:cNvGrpSpPr/>
          <p:nvPr/>
        </p:nvGrpSpPr>
        <p:grpSpPr>
          <a:xfrm>
            <a:off x="9826494" y="3649341"/>
            <a:ext cx="2029626" cy="1031328"/>
            <a:chOff x="9138197" y="2512828"/>
            <a:chExt cx="2094957" cy="1322700"/>
          </a:xfrm>
        </p:grpSpPr>
        <p:grpSp>
          <p:nvGrpSpPr>
            <p:cNvPr id="20" name="Group 19">
              <a:extLst>
                <a:ext uri="{FF2B5EF4-FFF2-40B4-BE49-F238E27FC236}">
                  <a16:creationId xmlns:a16="http://schemas.microsoft.com/office/drawing/2014/main" id="{EC43F759-6A07-3A4C-8F64-3F4EE2B0C95A}"/>
                </a:ext>
              </a:extLst>
            </p:cNvPr>
            <p:cNvGrpSpPr/>
            <p:nvPr/>
          </p:nvGrpSpPr>
          <p:grpSpPr>
            <a:xfrm>
              <a:off x="9138197" y="2512828"/>
              <a:ext cx="2094957" cy="1322700"/>
              <a:chOff x="9055692" y="4688266"/>
              <a:chExt cx="2131629" cy="1292666"/>
            </a:xfrm>
          </p:grpSpPr>
          <p:sp>
            <p:nvSpPr>
              <p:cNvPr id="22" name="Callout: Bent Line 52">
                <a:extLst>
                  <a:ext uri="{FF2B5EF4-FFF2-40B4-BE49-F238E27FC236}">
                    <a16:creationId xmlns:a16="http://schemas.microsoft.com/office/drawing/2014/main" id="{F4C7C10A-87F6-144A-98A0-46EF9E0545AC}"/>
                  </a:ext>
                </a:extLst>
              </p:cNvPr>
              <p:cNvSpPr/>
              <p:nvPr/>
            </p:nvSpPr>
            <p:spPr>
              <a:xfrm>
                <a:off x="9055692" y="4688266"/>
                <a:ext cx="2131629" cy="1033372"/>
              </a:xfrm>
              <a:prstGeom prst="borderCallout2">
                <a:avLst>
                  <a:gd name="adj1" fmla="val 18750"/>
                  <a:gd name="adj2" fmla="val -8333"/>
                  <a:gd name="adj3" fmla="val 18750"/>
                  <a:gd name="adj4" fmla="val -16667"/>
                  <a:gd name="adj5" fmla="val 40318"/>
                  <a:gd name="adj6" fmla="val -56228"/>
                </a:avLst>
              </a:prstGeom>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BC2AA715-D692-D14A-A3A7-26548E87949B}"/>
                  </a:ext>
                </a:extLst>
              </p:cNvPr>
              <p:cNvSpPr txBox="1"/>
              <p:nvPr/>
            </p:nvSpPr>
            <p:spPr>
              <a:xfrm>
                <a:off x="9137849" y="4971842"/>
                <a:ext cx="2028620" cy="1009090"/>
              </a:xfrm>
              <a:prstGeom prst="rect">
                <a:avLst/>
              </a:prstGeom>
              <a:noFill/>
            </p:spPr>
            <p:txBody>
              <a:bodyPr wrap="square" rtlCol="0">
                <a:spAutoFit/>
              </a:bodyPr>
              <a:lstStyle/>
              <a:p>
                <a:pPr algn="ctr"/>
                <a:r>
                  <a:rPr lang="en-US" sz="1200" b="1" err="1"/>
                  <a:t>Htt</a:t>
                </a:r>
                <a:r>
                  <a:rPr lang="en-US" sz="1200" b="1"/>
                  <a:t> Protein Degrader     (Oral, SM)</a:t>
                </a:r>
              </a:p>
              <a:p>
                <a:pPr algn="ctr"/>
                <a:r>
                  <a:rPr lang="en-US" sz="1200"/>
                  <a:t>Lead ID Q2/2022</a:t>
                </a:r>
              </a:p>
              <a:p>
                <a:endParaRPr lang="en-US" sz="1200"/>
              </a:p>
            </p:txBody>
          </p:sp>
        </p:grpSp>
        <p:pic>
          <p:nvPicPr>
            <p:cNvPr id="21" name="Picture 20">
              <a:extLst>
                <a:ext uri="{FF2B5EF4-FFF2-40B4-BE49-F238E27FC236}">
                  <a16:creationId xmlns:a16="http://schemas.microsoft.com/office/drawing/2014/main" id="{9537674F-7E5B-6943-AD4D-41DE64FFAF82}"/>
                </a:ext>
              </a:extLst>
            </p:cNvPr>
            <p:cNvPicPr>
              <a:picLocks noChangeAspect="1"/>
            </p:cNvPicPr>
            <p:nvPr/>
          </p:nvPicPr>
          <p:blipFill>
            <a:blip r:embed="rId5"/>
            <a:stretch>
              <a:fillRect/>
            </a:stretch>
          </p:blipFill>
          <p:spPr>
            <a:xfrm>
              <a:off x="9144665" y="2555192"/>
              <a:ext cx="1114292" cy="276108"/>
            </a:xfrm>
            <a:prstGeom prst="rect">
              <a:avLst/>
            </a:prstGeom>
          </p:spPr>
        </p:pic>
      </p:grpSp>
      <p:sp>
        <p:nvSpPr>
          <p:cNvPr id="24" name="TextBox 23">
            <a:extLst>
              <a:ext uri="{FF2B5EF4-FFF2-40B4-BE49-F238E27FC236}">
                <a16:creationId xmlns:a16="http://schemas.microsoft.com/office/drawing/2014/main" id="{AC58FFC5-09A0-4142-AE60-32ED5057D6C6}"/>
              </a:ext>
            </a:extLst>
          </p:cNvPr>
          <p:cNvSpPr txBox="1"/>
          <p:nvPr/>
        </p:nvSpPr>
        <p:spPr>
          <a:xfrm>
            <a:off x="2245104" y="2996394"/>
            <a:ext cx="774221" cy="626175"/>
          </a:xfrm>
          <a:prstGeom prst="rect">
            <a:avLst/>
          </a:prstGeom>
          <a:noFill/>
        </p:spPr>
        <p:txBody>
          <a:bodyPr wrap="square" rtlCol="0">
            <a:spAutoFit/>
          </a:bodyPr>
          <a:lstStyle/>
          <a:p>
            <a:r>
              <a:rPr lang="en-US" sz="900"/>
              <a:t>Somatic</a:t>
            </a:r>
          </a:p>
          <a:p>
            <a:r>
              <a:rPr lang="en-US" sz="900"/>
              <a:t>Expansion of CAG repeats</a:t>
            </a:r>
          </a:p>
        </p:txBody>
      </p:sp>
      <p:sp>
        <p:nvSpPr>
          <p:cNvPr id="25" name="Callout: Bent Line 39">
            <a:extLst>
              <a:ext uri="{FF2B5EF4-FFF2-40B4-BE49-F238E27FC236}">
                <a16:creationId xmlns:a16="http://schemas.microsoft.com/office/drawing/2014/main" id="{BA3FC05B-6911-F148-850C-DA6A7E23132F}"/>
              </a:ext>
            </a:extLst>
          </p:cNvPr>
          <p:cNvSpPr/>
          <p:nvPr/>
        </p:nvSpPr>
        <p:spPr>
          <a:xfrm>
            <a:off x="9863087" y="5798597"/>
            <a:ext cx="2029628" cy="943400"/>
          </a:xfrm>
          <a:prstGeom prst="borderCallout2">
            <a:avLst>
              <a:gd name="adj1" fmla="val 18750"/>
              <a:gd name="adj2" fmla="val -8333"/>
              <a:gd name="adj3" fmla="val 18750"/>
              <a:gd name="adj4" fmla="val -16667"/>
              <a:gd name="adj5" fmla="val -118845"/>
              <a:gd name="adj6" fmla="val -151286"/>
            </a:avLst>
          </a:prstGeom>
          <a:ln>
            <a:solidFill>
              <a:schemeClr val="accent3">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6" name="Picture 25">
            <a:extLst>
              <a:ext uri="{FF2B5EF4-FFF2-40B4-BE49-F238E27FC236}">
                <a16:creationId xmlns:a16="http://schemas.microsoft.com/office/drawing/2014/main" id="{B2C585C0-74EE-A844-9F3E-A1267B17CBB1}"/>
              </a:ext>
            </a:extLst>
          </p:cNvPr>
          <p:cNvPicPr>
            <a:picLocks noChangeAspect="1"/>
          </p:cNvPicPr>
          <p:nvPr/>
        </p:nvPicPr>
        <p:blipFill>
          <a:blip r:embed="rId6"/>
          <a:stretch>
            <a:fillRect/>
          </a:stretch>
        </p:blipFill>
        <p:spPr>
          <a:xfrm>
            <a:off x="9930058" y="5826106"/>
            <a:ext cx="898660" cy="367634"/>
          </a:xfrm>
          <a:prstGeom prst="rect">
            <a:avLst/>
          </a:prstGeom>
        </p:spPr>
      </p:pic>
      <p:grpSp>
        <p:nvGrpSpPr>
          <p:cNvPr id="27" name="Group 26">
            <a:extLst>
              <a:ext uri="{FF2B5EF4-FFF2-40B4-BE49-F238E27FC236}">
                <a16:creationId xmlns:a16="http://schemas.microsoft.com/office/drawing/2014/main" id="{E70A63C2-1096-0B47-9FC2-C3BFDA040FD3}"/>
              </a:ext>
            </a:extLst>
          </p:cNvPr>
          <p:cNvGrpSpPr/>
          <p:nvPr/>
        </p:nvGrpSpPr>
        <p:grpSpPr>
          <a:xfrm flipH="1">
            <a:off x="9781918" y="1194816"/>
            <a:ext cx="2076614" cy="1003611"/>
            <a:chOff x="117909" y="642898"/>
            <a:chExt cx="1776992" cy="2219372"/>
          </a:xfrm>
        </p:grpSpPr>
        <p:sp>
          <p:nvSpPr>
            <p:cNvPr id="28" name="Callout: Bent Line 35">
              <a:extLst>
                <a:ext uri="{FF2B5EF4-FFF2-40B4-BE49-F238E27FC236}">
                  <a16:creationId xmlns:a16="http://schemas.microsoft.com/office/drawing/2014/main" id="{8371D0C7-BB65-A945-B747-F83DFC9DBCBC}"/>
                </a:ext>
              </a:extLst>
            </p:cNvPr>
            <p:cNvSpPr/>
            <p:nvPr/>
          </p:nvSpPr>
          <p:spPr>
            <a:xfrm flipH="1">
              <a:off x="130626" y="642898"/>
              <a:ext cx="1698174" cy="1851207"/>
            </a:xfrm>
            <a:prstGeom prst="borderCallout2">
              <a:avLst>
                <a:gd name="adj1" fmla="val 18750"/>
                <a:gd name="adj2" fmla="val -8333"/>
                <a:gd name="adj3" fmla="val 18750"/>
                <a:gd name="adj4" fmla="val -16667"/>
                <a:gd name="adj5" fmla="val 328682"/>
                <a:gd name="adj6" fmla="val -265418"/>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179A45CF-8EEF-4145-9AB0-2F78EAE88D26}"/>
                </a:ext>
              </a:extLst>
            </p:cNvPr>
            <p:cNvSpPr txBox="1"/>
            <p:nvPr/>
          </p:nvSpPr>
          <p:spPr>
            <a:xfrm>
              <a:off x="117909" y="1081922"/>
              <a:ext cx="1776992" cy="1780348"/>
            </a:xfrm>
            <a:prstGeom prst="rect">
              <a:avLst/>
            </a:prstGeom>
            <a:noFill/>
            <a:ln>
              <a:noFill/>
            </a:ln>
          </p:spPr>
          <p:txBody>
            <a:bodyPr wrap="square" rtlCol="0">
              <a:spAutoFit/>
            </a:bodyPr>
            <a:lstStyle/>
            <a:p>
              <a:pPr algn="ctr"/>
              <a:r>
                <a:rPr lang="en-US" sz="1200" b="1" err="1"/>
                <a:t>Htt</a:t>
              </a:r>
              <a:r>
                <a:rPr lang="en-US" sz="1200" b="1"/>
                <a:t> Splice Modulator     (Oral, SM)</a:t>
              </a:r>
            </a:p>
            <a:p>
              <a:pPr algn="ctr"/>
              <a:r>
                <a:rPr lang="en-US" sz="1200"/>
                <a:t>Lead ID Q2/2022</a:t>
              </a:r>
            </a:p>
            <a:p>
              <a:pPr algn="ctr"/>
              <a:endParaRPr lang="en-US" sz="1200"/>
            </a:p>
          </p:txBody>
        </p:sp>
      </p:grpSp>
      <p:grpSp>
        <p:nvGrpSpPr>
          <p:cNvPr id="30" name="Group 29">
            <a:extLst>
              <a:ext uri="{FF2B5EF4-FFF2-40B4-BE49-F238E27FC236}">
                <a16:creationId xmlns:a16="http://schemas.microsoft.com/office/drawing/2014/main" id="{7443537A-4F62-CC42-A4B8-29ACAABD99F8}"/>
              </a:ext>
            </a:extLst>
          </p:cNvPr>
          <p:cNvGrpSpPr/>
          <p:nvPr/>
        </p:nvGrpSpPr>
        <p:grpSpPr>
          <a:xfrm>
            <a:off x="10381045" y="1227585"/>
            <a:ext cx="880789" cy="213591"/>
            <a:chOff x="8004175" y="4794250"/>
            <a:chExt cx="862967" cy="289121"/>
          </a:xfrm>
        </p:grpSpPr>
        <p:pic>
          <p:nvPicPr>
            <p:cNvPr id="31" name="Picture 30" descr="A close up of a sign&#10;&#10;Description automatically generated">
              <a:extLst>
                <a:ext uri="{FF2B5EF4-FFF2-40B4-BE49-F238E27FC236}">
                  <a16:creationId xmlns:a16="http://schemas.microsoft.com/office/drawing/2014/main" id="{5104BF3E-86DD-824E-8347-1A81A037255A}"/>
                </a:ext>
              </a:extLst>
            </p:cNvPr>
            <p:cNvPicPr>
              <a:picLocks noChangeAspect="1"/>
            </p:cNvPicPr>
            <p:nvPr/>
          </p:nvPicPr>
          <p:blipFill rotWithShape="1">
            <a:blip r:embed="rId7"/>
            <a:srcRect l="21996"/>
            <a:stretch/>
          </p:blipFill>
          <p:spPr>
            <a:xfrm>
              <a:off x="8191500" y="4794250"/>
              <a:ext cx="675642" cy="289121"/>
            </a:xfrm>
            <a:prstGeom prst="rect">
              <a:avLst/>
            </a:prstGeom>
          </p:spPr>
        </p:pic>
        <p:pic>
          <p:nvPicPr>
            <p:cNvPr id="32" name="Picture 31" descr="A close up of a sign&#10;&#10;Description automatically generated">
              <a:extLst>
                <a:ext uri="{FF2B5EF4-FFF2-40B4-BE49-F238E27FC236}">
                  <a16:creationId xmlns:a16="http://schemas.microsoft.com/office/drawing/2014/main" id="{EE03F716-8297-F447-915F-47BDA0A6510A}"/>
                </a:ext>
              </a:extLst>
            </p:cNvPr>
            <p:cNvPicPr>
              <a:picLocks noChangeAspect="1"/>
            </p:cNvPicPr>
            <p:nvPr/>
          </p:nvPicPr>
          <p:blipFill rotWithShape="1">
            <a:blip r:embed="rId7"/>
            <a:srcRect l="369" r="78004"/>
            <a:stretch/>
          </p:blipFill>
          <p:spPr>
            <a:xfrm>
              <a:off x="8004175" y="4794250"/>
              <a:ext cx="187325" cy="289121"/>
            </a:xfrm>
            <a:prstGeom prst="rect">
              <a:avLst/>
            </a:prstGeom>
          </p:spPr>
        </p:pic>
      </p:grpSp>
      <p:sp>
        <p:nvSpPr>
          <p:cNvPr id="33" name="TextBox 32">
            <a:extLst>
              <a:ext uri="{FF2B5EF4-FFF2-40B4-BE49-F238E27FC236}">
                <a16:creationId xmlns:a16="http://schemas.microsoft.com/office/drawing/2014/main" id="{1E324469-AA77-AB4F-B33B-7C3E37A1D08C}"/>
              </a:ext>
            </a:extLst>
          </p:cNvPr>
          <p:cNvSpPr txBox="1"/>
          <p:nvPr/>
        </p:nvSpPr>
        <p:spPr>
          <a:xfrm>
            <a:off x="9905009" y="5839521"/>
            <a:ext cx="1932844" cy="805083"/>
          </a:xfrm>
          <a:prstGeom prst="rect">
            <a:avLst/>
          </a:prstGeom>
          <a:noFill/>
        </p:spPr>
        <p:txBody>
          <a:bodyPr wrap="square" rtlCol="0">
            <a:spAutoFit/>
          </a:bodyPr>
          <a:lstStyle/>
          <a:p>
            <a:pPr algn="ctr"/>
            <a:endParaRPr lang="en-US" sz="1200" b="1"/>
          </a:p>
          <a:p>
            <a:pPr algn="ctr"/>
            <a:r>
              <a:rPr lang="en-US" sz="1200" b="1" err="1"/>
              <a:t>Htt</a:t>
            </a:r>
            <a:r>
              <a:rPr lang="en-US" sz="1200" b="1"/>
              <a:t> RNA interference         (Di-</a:t>
            </a:r>
            <a:r>
              <a:rPr lang="en-US" sz="1200" b="1" err="1"/>
              <a:t>siRNA,IT</a:t>
            </a:r>
            <a:r>
              <a:rPr lang="en-US" sz="1200" b="1"/>
              <a:t>)</a:t>
            </a:r>
          </a:p>
          <a:p>
            <a:pPr algn="ctr"/>
            <a:r>
              <a:rPr lang="en-US" sz="1200"/>
              <a:t>Lead Op Q2/22</a:t>
            </a:r>
          </a:p>
        </p:txBody>
      </p:sp>
      <p:sp>
        <p:nvSpPr>
          <p:cNvPr id="34" name="Callout: Bent Line 35">
            <a:extLst>
              <a:ext uri="{FF2B5EF4-FFF2-40B4-BE49-F238E27FC236}">
                <a16:creationId xmlns:a16="http://schemas.microsoft.com/office/drawing/2014/main" id="{B8444901-D538-4840-AA9D-3635EB212238}"/>
              </a:ext>
            </a:extLst>
          </p:cNvPr>
          <p:cNvSpPr/>
          <p:nvPr/>
        </p:nvSpPr>
        <p:spPr>
          <a:xfrm>
            <a:off x="9859164" y="2130727"/>
            <a:ext cx="1984507" cy="837125"/>
          </a:xfrm>
          <a:prstGeom prst="borderCallout2">
            <a:avLst>
              <a:gd name="adj1" fmla="val 18750"/>
              <a:gd name="adj2" fmla="val -8333"/>
              <a:gd name="adj3" fmla="val 18750"/>
              <a:gd name="adj4" fmla="val -16667"/>
              <a:gd name="adj5" fmla="val 220396"/>
              <a:gd name="adj6" fmla="val -262822"/>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DFD68C87-7713-CB43-8815-0D18B37A62D3}"/>
              </a:ext>
            </a:extLst>
          </p:cNvPr>
          <p:cNvSpPr txBox="1"/>
          <p:nvPr/>
        </p:nvSpPr>
        <p:spPr>
          <a:xfrm flipH="1">
            <a:off x="9816100" y="2159462"/>
            <a:ext cx="2076615" cy="805083"/>
          </a:xfrm>
          <a:prstGeom prst="rect">
            <a:avLst/>
          </a:prstGeom>
          <a:noFill/>
        </p:spPr>
        <p:txBody>
          <a:bodyPr wrap="square" rtlCol="0">
            <a:spAutoFit/>
          </a:bodyPr>
          <a:lstStyle/>
          <a:p>
            <a:pPr algn="ctr"/>
            <a:r>
              <a:rPr lang="en-US" sz="1200" b="1" err="1"/>
              <a:t>Htt</a:t>
            </a:r>
            <a:r>
              <a:rPr lang="en-US" sz="1200" b="1"/>
              <a:t> Splice Modulator     Competitor</a:t>
            </a:r>
          </a:p>
          <a:p>
            <a:pPr marL="171450" indent="-171450" algn="ctr">
              <a:buFont typeface="Arial" panose="020B0604020202020204" pitchFamily="34" charset="0"/>
              <a:buChar char="•"/>
            </a:pPr>
            <a:r>
              <a:rPr lang="en-US" sz="1200" err="1"/>
              <a:t>Branaplan</a:t>
            </a:r>
            <a:r>
              <a:rPr lang="en-US" sz="1200"/>
              <a:t> (Novartis, Ph1)</a:t>
            </a:r>
          </a:p>
          <a:p>
            <a:pPr marL="171450" indent="-171450" algn="ctr">
              <a:buFont typeface="Arial" panose="020B0604020202020204" pitchFamily="34" charset="0"/>
              <a:buChar char="•"/>
            </a:pPr>
            <a:r>
              <a:rPr lang="en-US" sz="1200"/>
              <a:t>PTC 518 (PTC, PC)</a:t>
            </a:r>
          </a:p>
        </p:txBody>
      </p:sp>
      <p:grpSp>
        <p:nvGrpSpPr>
          <p:cNvPr id="36" name="Group 35">
            <a:extLst>
              <a:ext uri="{FF2B5EF4-FFF2-40B4-BE49-F238E27FC236}">
                <a16:creationId xmlns:a16="http://schemas.microsoft.com/office/drawing/2014/main" id="{035E15D2-C317-964C-877A-F54F4FABFE67}"/>
              </a:ext>
            </a:extLst>
          </p:cNvPr>
          <p:cNvGrpSpPr/>
          <p:nvPr/>
        </p:nvGrpSpPr>
        <p:grpSpPr>
          <a:xfrm>
            <a:off x="10907595" y="3724548"/>
            <a:ext cx="880789" cy="213591"/>
            <a:chOff x="8004175" y="4794250"/>
            <a:chExt cx="862967" cy="289121"/>
          </a:xfrm>
        </p:grpSpPr>
        <p:pic>
          <p:nvPicPr>
            <p:cNvPr id="37" name="Picture 36" descr="A close up of a sign&#10;&#10;Description automatically generated">
              <a:extLst>
                <a:ext uri="{FF2B5EF4-FFF2-40B4-BE49-F238E27FC236}">
                  <a16:creationId xmlns:a16="http://schemas.microsoft.com/office/drawing/2014/main" id="{22CB3579-BC0C-0E48-891C-80E01F098E69}"/>
                </a:ext>
              </a:extLst>
            </p:cNvPr>
            <p:cNvPicPr>
              <a:picLocks noChangeAspect="1"/>
            </p:cNvPicPr>
            <p:nvPr/>
          </p:nvPicPr>
          <p:blipFill rotWithShape="1">
            <a:blip r:embed="rId7"/>
            <a:srcRect l="21996"/>
            <a:stretch/>
          </p:blipFill>
          <p:spPr>
            <a:xfrm>
              <a:off x="8191500" y="4794250"/>
              <a:ext cx="675642" cy="289121"/>
            </a:xfrm>
            <a:prstGeom prst="rect">
              <a:avLst/>
            </a:prstGeom>
          </p:spPr>
        </p:pic>
        <p:pic>
          <p:nvPicPr>
            <p:cNvPr id="38" name="Picture 37" descr="A close up of a sign&#10;&#10;Description automatically generated">
              <a:extLst>
                <a:ext uri="{FF2B5EF4-FFF2-40B4-BE49-F238E27FC236}">
                  <a16:creationId xmlns:a16="http://schemas.microsoft.com/office/drawing/2014/main" id="{CF96B4C2-5E1A-8849-B19D-6F883C8AB780}"/>
                </a:ext>
              </a:extLst>
            </p:cNvPr>
            <p:cNvPicPr>
              <a:picLocks noChangeAspect="1"/>
            </p:cNvPicPr>
            <p:nvPr/>
          </p:nvPicPr>
          <p:blipFill rotWithShape="1">
            <a:blip r:embed="rId7"/>
            <a:srcRect l="369" r="78004"/>
            <a:stretch/>
          </p:blipFill>
          <p:spPr>
            <a:xfrm>
              <a:off x="8004175" y="4794250"/>
              <a:ext cx="187325" cy="289121"/>
            </a:xfrm>
            <a:prstGeom prst="rect">
              <a:avLst/>
            </a:prstGeom>
          </p:spPr>
        </p:pic>
      </p:grpSp>
      <p:grpSp>
        <p:nvGrpSpPr>
          <p:cNvPr id="39" name="Group 38">
            <a:extLst>
              <a:ext uri="{FF2B5EF4-FFF2-40B4-BE49-F238E27FC236}">
                <a16:creationId xmlns:a16="http://schemas.microsoft.com/office/drawing/2014/main" id="{F2793199-9EF7-CC4F-8868-9AD6D73AEFF0}"/>
              </a:ext>
            </a:extLst>
          </p:cNvPr>
          <p:cNvGrpSpPr/>
          <p:nvPr/>
        </p:nvGrpSpPr>
        <p:grpSpPr>
          <a:xfrm>
            <a:off x="10850487" y="5845825"/>
            <a:ext cx="880789" cy="213591"/>
            <a:chOff x="8004175" y="4794250"/>
            <a:chExt cx="862967" cy="289121"/>
          </a:xfrm>
        </p:grpSpPr>
        <p:pic>
          <p:nvPicPr>
            <p:cNvPr id="40" name="Picture 39" descr="A close up of a sign&#10;&#10;Description automatically generated">
              <a:extLst>
                <a:ext uri="{FF2B5EF4-FFF2-40B4-BE49-F238E27FC236}">
                  <a16:creationId xmlns:a16="http://schemas.microsoft.com/office/drawing/2014/main" id="{32495421-2130-704D-9E03-7DB454405431}"/>
                </a:ext>
              </a:extLst>
            </p:cNvPr>
            <p:cNvPicPr>
              <a:picLocks noChangeAspect="1"/>
            </p:cNvPicPr>
            <p:nvPr/>
          </p:nvPicPr>
          <p:blipFill rotWithShape="1">
            <a:blip r:embed="rId7"/>
            <a:srcRect l="21996"/>
            <a:stretch/>
          </p:blipFill>
          <p:spPr>
            <a:xfrm>
              <a:off x="8191500" y="4794250"/>
              <a:ext cx="675642" cy="289121"/>
            </a:xfrm>
            <a:prstGeom prst="rect">
              <a:avLst/>
            </a:prstGeom>
          </p:spPr>
        </p:pic>
        <p:pic>
          <p:nvPicPr>
            <p:cNvPr id="41" name="Picture 40" descr="A close up of a sign&#10;&#10;Description automatically generated">
              <a:extLst>
                <a:ext uri="{FF2B5EF4-FFF2-40B4-BE49-F238E27FC236}">
                  <a16:creationId xmlns:a16="http://schemas.microsoft.com/office/drawing/2014/main" id="{9E0782B2-D16C-7544-92E9-C63BF4317AEE}"/>
                </a:ext>
              </a:extLst>
            </p:cNvPr>
            <p:cNvPicPr>
              <a:picLocks noChangeAspect="1"/>
            </p:cNvPicPr>
            <p:nvPr/>
          </p:nvPicPr>
          <p:blipFill rotWithShape="1">
            <a:blip r:embed="rId7"/>
            <a:srcRect l="369" r="78004"/>
            <a:stretch/>
          </p:blipFill>
          <p:spPr>
            <a:xfrm>
              <a:off x="8004175" y="4794250"/>
              <a:ext cx="187325" cy="289121"/>
            </a:xfrm>
            <a:prstGeom prst="rect">
              <a:avLst/>
            </a:prstGeom>
          </p:spPr>
        </p:pic>
      </p:grpSp>
      <p:sp>
        <p:nvSpPr>
          <p:cNvPr id="42" name="Callout: Bent Line 35">
            <a:extLst>
              <a:ext uri="{FF2B5EF4-FFF2-40B4-BE49-F238E27FC236}">
                <a16:creationId xmlns:a16="http://schemas.microsoft.com/office/drawing/2014/main" id="{159164A2-DCF9-024F-BF10-8EDEE2741B8E}"/>
              </a:ext>
            </a:extLst>
          </p:cNvPr>
          <p:cNvSpPr/>
          <p:nvPr/>
        </p:nvSpPr>
        <p:spPr>
          <a:xfrm flipH="1">
            <a:off x="7606228" y="6243363"/>
            <a:ext cx="1984507" cy="447268"/>
          </a:xfrm>
          <a:prstGeom prst="borderCallout2">
            <a:avLst>
              <a:gd name="adj1" fmla="val 15999"/>
              <a:gd name="adj2" fmla="val -2753"/>
              <a:gd name="adj3" fmla="val 18750"/>
              <a:gd name="adj4" fmla="val -16667"/>
              <a:gd name="adj5" fmla="val -313185"/>
              <a:gd name="adj6" fmla="val 140164"/>
            </a:avLst>
          </a:prstGeom>
          <a:ln>
            <a:solidFill>
              <a:schemeClr val="accent3">
                <a:lumMod val="50000"/>
                <a:lumOff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FD6FC6AE-7EE5-F646-8AF6-DC62A75E396E}"/>
              </a:ext>
            </a:extLst>
          </p:cNvPr>
          <p:cNvSpPr txBox="1"/>
          <p:nvPr/>
        </p:nvSpPr>
        <p:spPr>
          <a:xfrm flipH="1">
            <a:off x="7560174" y="6245792"/>
            <a:ext cx="2076615" cy="447268"/>
          </a:xfrm>
          <a:prstGeom prst="rect">
            <a:avLst/>
          </a:prstGeom>
          <a:noFill/>
        </p:spPr>
        <p:txBody>
          <a:bodyPr wrap="square" rtlCol="0">
            <a:spAutoFit/>
          </a:bodyPr>
          <a:lstStyle/>
          <a:p>
            <a:pPr algn="ctr"/>
            <a:r>
              <a:rPr lang="en-US" sz="1200" b="1" err="1"/>
              <a:t>Htt</a:t>
            </a:r>
            <a:r>
              <a:rPr lang="en-US" sz="1200" b="1"/>
              <a:t> Exon1 siRNA</a:t>
            </a:r>
          </a:p>
          <a:p>
            <a:pPr algn="ctr"/>
            <a:r>
              <a:rPr lang="en-US" sz="1200">
                <a:latin typeface="+mj-lt"/>
              </a:rPr>
              <a:t>ALN-HTT (</a:t>
            </a:r>
            <a:r>
              <a:rPr lang="en-US" sz="1200" i="1">
                <a:solidFill>
                  <a:srgbClr val="0A0A0A"/>
                </a:solidFill>
                <a:latin typeface="+mj-lt"/>
                <a:cs typeface="Calibri Light" panose="020F0302020204030204" pitchFamily="34" charset="0"/>
              </a:rPr>
              <a:t>Alnylam, PC)</a:t>
            </a:r>
            <a:endParaRPr lang="en-US" sz="1200">
              <a:latin typeface="+mj-lt"/>
            </a:endParaRPr>
          </a:p>
        </p:txBody>
      </p:sp>
      <p:grpSp>
        <p:nvGrpSpPr>
          <p:cNvPr id="44" name="Group 43">
            <a:extLst>
              <a:ext uri="{FF2B5EF4-FFF2-40B4-BE49-F238E27FC236}">
                <a16:creationId xmlns:a16="http://schemas.microsoft.com/office/drawing/2014/main" id="{27AD45A1-B833-7F47-ADEF-3ABBA65273CE}"/>
              </a:ext>
            </a:extLst>
          </p:cNvPr>
          <p:cNvGrpSpPr/>
          <p:nvPr/>
        </p:nvGrpSpPr>
        <p:grpSpPr>
          <a:xfrm>
            <a:off x="5346070" y="6132236"/>
            <a:ext cx="1770545" cy="626176"/>
            <a:chOff x="155030" y="2595932"/>
            <a:chExt cx="1827536" cy="1779435"/>
          </a:xfrm>
          <a:effectLst>
            <a:outerShdw blurRad="50800" dist="38100" dir="2700000" algn="tl" rotWithShape="0">
              <a:prstClr val="black">
                <a:alpha val="40000"/>
              </a:prstClr>
            </a:outerShdw>
          </a:effectLst>
        </p:grpSpPr>
        <p:sp>
          <p:nvSpPr>
            <p:cNvPr id="45" name="Callout: Bent Line 49">
              <a:extLst>
                <a:ext uri="{FF2B5EF4-FFF2-40B4-BE49-F238E27FC236}">
                  <a16:creationId xmlns:a16="http://schemas.microsoft.com/office/drawing/2014/main" id="{D9682231-04C8-5E46-963E-001C6792ADD5}"/>
                </a:ext>
              </a:extLst>
            </p:cNvPr>
            <p:cNvSpPr/>
            <p:nvPr/>
          </p:nvSpPr>
          <p:spPr>
            <a:xfrm flipH="1">
              <a:off x="155030" y="2595932"/>
              <a:ext cx="1827536" cy="1707716"/>
            </a:xfrm>
            <a:prstGeom prst="borderCallout2">
              <a:avLst>
                <a:gd name="adj1" fmla="val 18750"/>
                <a:gd name="adj2" fmla="val -8333"/>
                <a:gd name="adj3" fmla="val 18750"/>
                <a:gd name="adj4" fmla="val -16667"/>
                <a:gd name="adj5" fmla="val -210658"/>
                <a:gd name="adj6" fmla="val 24521"/>
              </a:avLst>
            </a:prstGeom>
            <a:ln cmpd="sng">
              <a:solidFill>
                <a:schemeClr val="accent3">
                  <a:lumMod val="50000"/>
                  <a:lumOff val="50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6D721037-08F5-114A-9750-52953DA167A5}"/>
                </a:ext>
              </a:extLst>
            </p:cNvPr>
            <p:cNvSpPr txBox="1"/>
            <p:nvPr/>
          </p:nvSpPr>
          <p:spPr>
            <a:xfrm>
              <a:off x="192728" y="2595935"/>
              <a:ext cx="1735066" cy="1779432"/>
            </a:xfrm>
            <a:prstGeom prst="rect">
              <a:avLst/>
            </a:prstGeom>
            <a:noFill/>
            <a:ln>
              <a:noFill/>
            </a:ln>
          </p:spPr>
          <p:txBody>
            <a:bodyPr wrap="square" rtlCol="0">
              <a:spAutoFit/>
            </a:bodyPr>
            <a:lstStyle/>
            <a:p>
              <a:pPr algn="ctr"/>
              <a:r>
                <a:rPr lang="en-US" sz="1200" b="1" err="1"/>
                <a:t>GTx</a:t>
              </a:r>
              <a:r>
                <a:rPr lang="en-US" sz="1200" b="1"/>
                <a:t> </a:t>
              </a:r>
              <a:r>
                <a:rPr lang="en-US" sz="1200" b="1" err="1"/>
                <a:t>Htt</a:t>
              </a:r>
              <a:r>
                <a:rPr lang="en-US" sz="1200" b="1"/>
                <a:t> miRNA</a:t>
              </a:r>
            </a:p>
            <a:p>
              <a:pPr algn="ctr"/>
              <a:r>
                <a:rPr lang="en-US" sz="1200" b="1"/>
                <a:t>AMT-130 </a:t>
              </a:r>
              <a:r>
                <a:rPr lang="en-US" sz="1200"/>
                <a:t>(</a:t>
              </a:r>
              <a:r>
                <a:rPr lang="en-US" sz="1200" err="1"/>
                <a:t>UniQure</a:t>
              </a:r>
              <a:r>
                <a:rPr lang="en-US" sz="1200"/>
                <a:t>, Ph1/2</a:t>
              </a:r>
            </a:p>
          </p:txBody>
        </p:sp>
      </p:grpSp>
      <p:grpSp>
        <p:nvGrpSpPr>
          <p:cNvPr id="47" name="Group 46">
            <a:extLst>
              <a:ext uri="{FF2B5EF4-FFF2-40B4-BE49-F238E27FC236}">
                <a16:creationId xmlns:a16="http://schemas.microsoft.com/office/drawing/2014/main" id="{C9462CDB-3167-A44E-A4C3-32A0E15F5213}"/>
              </a:ext>
            </a:extLst>
          </p:cNvPr>
          <p:cNvGrpSpPr/>
          <p:nvPr/>
        </p:nvGrpSpPr>
        <p:grpSpPr>
          <a:xfrm>
            <a:off x="311469" y="2446440"/>
            <a:ext cx="1770545" cy="600939"/>
            <a:chOff x="155030" y="2566658"/>
            <a:chExt cx="1827536" cy="1707716"/>
          </a:xfrm>
          <a:effectLst>
            <a:outerShdw blurRad="50800" dist="38100" dir="2700000" algn="tl" rotWithShape="0">
              <a:prstClr val="black">
                <a:alpha val="40000"/>
              </a:prstClr>
            </a:outerShdw>
          </a:effectLst>
        </p:grpSpPr>
        <p:sp>
          <p:nvSpPr>
            <p:cNvPr id="48" name="Callout: Bent Line 49">
              <a:extLst>
                <a:ext uri="{FF2B5EF4-FFF2-40B4-BE49-F238E27FC236}">
                  <a16:creationId xmlns:a16="http://schemas.microsoft.com/office/drawing/2014/main" id="{24E8EF2F-A5CF-9C4A-9017-0C541134370F}"/>
                </a:ext>
              </a:extLst>
            </p:cNvPr>
            <p:cNvSpPr/>
            <p:nvPr/>
          </p:nvSpPr>
          <p:spPr>
            <a:xfrm flipH="1">
              <a:off x="155030" y="2566658"/>
              <a:ext cx="1827536" cy="1707716"/>
            </a:xfrm>
            <a:prstGeom prst="borderCallout2">
              <a:avLst>
                <a:gd name="adj1" fmla="val 18750"/>
                <a:gd name="adj2" fmla="val -8333"/>
                <a:gd name="adj3" fmla="val 18750"/>
                <a:gd name="adj4" fmla="val -16667"/>
                <a:gd name="adj5" fmla="val 133108"/>
                <a:gd name="adj6" fmla="val -46344"/>
              </a:avLst>
            </a:prstGeom>
            <a:ln cmpd="sng">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953E84E0-A3B3-5A47-A76B-5EA56999EA7F}"/>
                </a:ext>
              </a:extLst>
            </p:cNvPr>
            <p:cNvSpPr txBox="1"/>
            <p:nvPr/>
          </p:nvSpPr>
          <p:spPr>
            <a:xfrm>
              <a:off x="192728" y="2566658"/>
              <a:ext cx="1735066" cy="1398749"/>
            </a:xfrm>
            <a:prstGeom prst="rect">
              <a:avLst/>
            </a:prstGeom>
            <a:noFill/>
          </p:spPr>
          <p:txBody>
            <a:bodyPr wrap="square" rtlCol="0">
              <a:spAutoFit/>
            </a:bodyPr>
            <a:lstStyle/>
            <a:p>
              <a:pPr algn="ctr"/>
              <a:r>
                <a:rPr lang="en-US" sz="1200" b="1"/>
                <a:t>MSH3 ASO </a:t>
              </a:r>
            </a:p>
            <a:p>
              <a:pPr algn="ctr"/>
              <a:r>
                <a:rPr lang="en-US" sz="1200" b="1"/>
                <a:t>Triplet Therapeutics (PC)</a:t>
              </a:r>
            </a:p>
          </p:txBody>
        </p:sp>
      </p:grpSp>
      <p:sp>
        <p:nvSpPr>
          <p:cNvPr id="50" name="Callout: Bent Line 49">
            <a:extLst>
              <a:ext uri="{FF2B5EF4-FFF2-40B4-BE49-F238E27FC236}">
                <a16:creationId xmlns:a16="http://schemas.microsoft.com/office/drawing/2014/main" id="{F502C572-A065-4340-B9E5-1FDE0A2E90C2}"/>
              </a:ext>
            </a:extLst>
          </p:cNvPr>
          <p:cNvSpPr/>
          <p:nvPr/>
        </p:nvSpPr>
        <p:spPr>
          <a:xfrm flipH="1">
            <a:off x="2798485" y="6121455"/>
            <a:ext cx="1770545" cy="600939"/>
          </a:xfrm>
          <a:prstGeom prst="borderCallout2">
            <a:avLst>
              <a:gd name="adj1" fmla="val 18750"/>
              <a:gd name="adj2" fmla="val -8333"/>
              <a:gd name="adj3" fmla="val 18750"/>
              <a:gd name="adj4" fmla="val -16667"/>
              <a:gd name="adj5" fmla="val -218829"/>
              <a:gd name="adj6" fmla="val -115062"/>
            </a:avLst>
          </a:prstGeom>
          <a:ln cmpd="sng">
            <a:solidFill>
              <a:schemeClr val="accent3">
                <a:lumMod val="50000"/>
                <a:lumOff val="50000"/>
              </a:schemeClr>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3DD919EF-6797-444E-9D53-C5A7658AED5D}"/>
              </a:ext>
            </a:extLst>
          </p:cNvPr>
          <p:cNvSpPr txBox="1"/>
          <p:nvPr/>
        </p:nvSpPr>
        <p:spPr>
          <a:xfrm flipH="1">
            <a:off x="2448625" y="6125561"/>
            <a:ext cx="2292209" cy="626175"/>
          </a:xfrm>
          <a:prstGeom prst="rect">
            <a:avLst/>
          </a:prstGeom>
          <a:noFill/>
        </p:spPr>
        <p:txBody>
          <a:bodyPr wrap="square" rtlCol="0">
            <a:spAutoFit/>
          </a:bodyPr>
          <a:lstStyle/>
          <a:p>
            <a:pPr algn="ctr"/>
            <a:r>
              <a:rPr lang="en-US" sz="1200" b="1" err="1"/>
              <a:t>GTx</a:t>
            </a:r>
            <a:r>
              <a:rPr lang="en-US" sz="1200" b="1"/>
              <a:t> </a:t>
            </a:r>
            <a:r>
              <a:rPr lang="en-US" sz="1200" b="1" err="1"/>
              <a:t>Htt</a:t>
            </a:r>
            <a:r>
              <a:rPr lang="en-US" sz="1200" b="1"/>
              <a:t> shRNA</a:t>
            </a:r>
          </a:p>
          <a:p>
            <a:pPr algn="ctr"/>
            <a:r>
              <a:rPr lang="en-US" sz="1200" b="1" kern="0">
                <a:solidFill>
                  <a:srgbClr val="0A0A0A"/>
                </a:solidFill>
                <a:latin typeface="Calibri Light" panose="020F0302020204030204" pitchFamily="34" charset="0"/>
                <a:cs typeface="Calibri Light" panose="020F0302020204030204" pitchFamily="34" charset="0"/>
                <a:sym typeface="Arial"/>
              </a:rPr>
              <a:t>VY-HTT001 </a:t>
            </a:r>
          </a:p>
          <a:p>
            <a:pPr algn="ctr"/>
            <a:r>
              <a:rPr lang="en-US" sz="1200">
                <a:latin typeface="+mj-lt"/>
              </a:rPr>
              <a:t>(</a:t>
            </a:r>
            <a:r>
              <a:rPr lang="en-US" sz="1200" i="1">
                <a:solidFill>
                  <a:srgbClr val="0A0A0A"/>
                </a:solidFill>
                <a:latin typeface="+mj-lt"/>
                <a:cs typeface="Calibri Light" panose="020F0302020204030204" pitchFamily="34" charset="0"/>
              </a:rPr>
              <a:t>Voyager, PC)</a:t>
            </a:r>
            <a:endParaRPr lang="en-US" sz="1200">
              <a:latin typeface="+mj-lt"/>
            </a:endParaRPr>
          </a:p>
        </p:txBody>
      </p:sp>
      <p:grpSp>
        <p:nvGrpSpPr>
          <p:cNvPr id="52" name="Group 51">
            <a:extLst>
              <a:ext uri="{FF2B5EF4-FFF2-40B4-BE49-F238E27FC236}">
                <a16:creationId xmlns:a16="http://schemas.microsoft.com/office/drawing/2014/main" id="{E1043ED4-B370-454E-96F5-FAFCC900B32C}"/>
              </a:ext>
            </a:extLst>
          </p:cNvPr>
          <p:cNvGrpSpPr/>
          <p:nvPr/>
        </p:nvGrpSpPr>
        <p:grpSpPr>
          <a:xfrm>
            <a:off x="332965" y="1278078"/>
            <a:ext cx="1770545" cy="1293104"/>
            <a:chOff x="155030" y="2566658"/>
            <a:chExt cx="1827536" cy="2095557"/>
          </a:xfrm>
          <a:effectLst>
            <a:outerShdw blurRad="50800" dist="38100" dir="2700000" algn="tl" rotWithShape="0">
              <a:prstClr val="black">
                <a:alpha val="40000"/>
              </a:prstClr>
            </a:outerShdw>
          </a:effectLst>
        </p:grpSpPr>
        <p:sp>
          <p:nvSpPr>
            <p:cNvPr id="53" name="Callout: Bent Line 49">
              <a:extLst>
                <a:ext uri="{FF2B5EF4-FFF2-40B4-BE49-F238E27FC236}">
                  <a16:creationId xmlns:a16="http://schemas.microsoft.com/office/drawing/2014/main" id="{900EECE4-3945-F446-AE04-908B207ABC2C}"/>
                </a:ext>
              </a:extLst>
            </p:cNvPr>
            <p:cNvSpPr/>
            <p:nvPr/>
          </p:nvSpPr>
          <p:spPr>
            <a:xfrm flipH="1">
              <a:off x="155030" y="2566658"/>
              <a:ext cx="1827536" cy="1707716"/>
            </a:xfrm>
            <a:prstGeom prst="borderCallout2">
              <a:avLst>
                <a:gd name="adj1" fmla="val 18750"/>
                <a:gd name="adj2" fmla="val -8333"/>
                <a:gd name="adj3" fmla="val 18750"/>
                <a:gd name="adj4" fmla="val -16667"/>
                <a:gd name="adj5" fmla="val 185903"/>
                <a:gd name="adj6" fmla="val -47777"/>
              </a:avLst>
            </a:prstGeom>
            <a:ln>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4" name="TextBox 53">
              <a:extLst>
                <a:ext uri="{FF2B5EF4-FFF2-40B4-BE49-F238E27FC236}">
                  <a16:creationId xmlns:a16="http://schemas.microsoft.com/office/drawing/2014/main" id="{11BF6A0C-59EA-974C-A9AD-2113594D36C8}"/>
                </a:ext>
              </a:extLst>
            </p:cNvPr>
            <p:cNvSpPr txBox="1"/>
            <p:nvPr/>
          </p:nvSpPr>
          <p:spPr>
            <a:xfrm>
              <a:off x="214935" y="3067598"/>
              <a:ext cx="1735066" cy="1594617"/>
            </a:xfrm>
            <a:prstGeom prst="rect">
              <a:avLst/>
            </a:prstGeom>
            <a:noFill/>
          </p:spPr>
          <p:txBody>
            <a:bodyPr wrap="square" rtlCol="0">
              <a:spAutoFit/>
            </a:bodyPr>
            <a:lstStyle/>
            <a:p>
              <a:pPr algn="ctr"/>
              <a:r>
                <a:rPr lang="en-US" sz="1200" b="1"/>
                <a:t>MSH3 </a:t>
              </a:r>
            </a:p>
            <a:p>
              <a:pPr algn="ctr"/>
              <a:r>
                <a:rPr lang="en-US" sz="1200" b="1"/>
                <a:t>RNA interference         (Di-</a:t>
              </a:r>
              <a:r>
                <a:rPr lang="en-US" sz="1200" b="1" err="1"/>
                <a:t>siRNA,IT</a:t>
              </a:r>
              <a:r>
                <a:rPr lang="en-US" sz="1200" b="1"/>
                <a:t>)</a:t>
              </a:r>
            </a:p>
            <a:p>
              <a:pPr algn="ctr"/>
              <a:r>
                <a:rPr lang="en-US" sz="1200"/>
                <a:t>Lead Q2/22</a:t>
              </a:r>
            </a:p>
            <a:p>
              <a:pPr algn="ctr"/>
              <a:endParaRPr lang="en-US" sz="1200" b="1"/>
            </a:p>
          </p:txBody>
        </p:sp>
      </p:grpSp>
      <p:pic>
        <p:nvPicPr>
          <p:cNvPr id="55" name="Picture 54">
            <a:extLst>
              <a:ext uri="{FF2B5EF4-FFF2-40B4-BE49-F238E27FC236}">
                <a16:creationId xmlns:a16="http://schemas.microsoft.com/office/drawing/2014/main" id="{5B298131-3B49-3A44-B56F-74E1584FF84B}"/>
              </a:ext>
            </a:extLst>
          </p:cNvPr>
          <p:cNvPicPr>
            <a:picLocks noChangeAspect="1"/>
          </p:cNvPicPr>
          <p:nvPr/>
        </p:nvPicPr>
        <p:blipFill>
          <a:blip r:embed="rId6"/>
          <a:stretch>
            <a:fillRect/>
          </a:stretch>
        </p:blipFill>
        <p:spPr>
          <a:xfrm>
            <a:off x="375461" y="1316986"/>
            <a:ext cx="781192" cy="362873"/>
          </a:xfrm>
          <a:prstGeom prst="rect">
            <a:avLst/>
          </a:prstGeom>
        </p:spPr>
      </p:pic>
      <p:grpSp>
        <p:nvGrpSpPr>
          <p:cNvPr id="56" name="Group 55">
            <a:extLst>
              <a:ext uri="{FF2B5EF4-FFF2-40B4-BE49-F238E27FC236}">
                <a16:creationId xmlns:a16="http://schemas.microsoft.com/office/drawing/2014/main" id="{D39CD819-DE1B-4441-A1B3-171992834E7A}"/>
              </a:ext>
            </a:extLst>
          </p:cNvPr>
          <p:cNvGrpSpPr/>
          <p:nvPr/>
        </p:nvGrpSpPr>
        <p:grpSpPr>
          <a:xfrm>
            <a:off x="1209438" y="1357865"/>
            <a:ext cx="880789" cy="213591"/>
            <a:chOff x="8004175" y="4794250"/>
            <a:chExt cx="862967" cy="289121"/>
          </a:xfrm>
        </p:grpSpPr>
        <p:pic>
          <p:nvPicPr>
            <p:cNvPr id="57" name="Picture 56" descr="A close up of a sign&#10;&#10;Description automatically generated">
              <a:extLst>
                <a:ext uri="{FF2B5EF4-FFF2-40B4-BE49-F238E27FC236}">
                  <a16:creationId xmlns:a16="http://schemas.microsoft.com/office/drawing/2014/main" id="{BCFC6E8E-ECBA-3B40-9D75-DDF2B20DE681}"/>
                </a:ext>
              </a:extLst>
            </p:cNvPr>
            <p:cNvPicPr>
              <a:picLocks noChangeAspect="1"/>
            </p:cNvPicPr>
            <p:nvPr/>
          </p:nvPicPr>
          <p:blipFill rotWithShape="1">
            <a:blip r:embed="rId7"/>
            <a:srcRect l="21996"/>
            <a:stretch/>
          </p:blipFill>
          <p:spPr>
            <a:xfrm>
              <a:off x="8191500" y="4794250"/>
              <a:ext cx="675642" cy="289121"/>
            </a:xfrm>
            <a:prstGeom prst="rect">
              <a:avLst/>
            </a:prstGeom>
          </p:spPr>
        </p:pic>
        <p:pic>
          <p:nvPicPr>
            <p:cNvPr id="58" name="Picture 57" descr="A close up of a sign&#10;&#10;Description automatically generated">
              <a:extLst>
                <a:ext uri="{FF2B5EF4-FFF2-40B4-BE49-F238E27FC236}">
                  <a16:creationId xmlns:a16="http://schemas.microsoft.com/office/drawing/2014/main" id="{C52DE1A1-62FD-A049-9D52-865F996ADF12}"/>
                </a:ext>
              </a:extLst>
            </p:cNvPr>
            <p:cNvPicPr>
              <a:picLocks noChangeAspect="1"/>
            </p:cNvPicPr>
            <p:nvPr/>
          </p:nvPicPr>
          <p:blipFill rotWithShape="1">
            <a:blip r:embed="rId7"/>
            <a:srcRect l="369" r="78004"/>
            <a:stretch/>
          </p:blipFill>
          <p:spPr>
            <a:xfrm>
              <a:off x="8004175" y="4794250"/>
              <a:ext cx="187325" cy="289121"/>
            </a:xfrm>
            <a:prstGeom prst="rect">
              <a:avLst/>
            </a:prstGeom>
          </p:spPr>
        </p:pic>
      </p:grpSp>
      <p:sp>
        <p:nvSpPr>
          <p:cNvPr id="59" name="Callout: Bent Line 49">
            <a:extLst>
              <a:ext uri="{FF2B5EF4-FFF2-40B4-BE49-F238E27FC236}">
                <a16:creationId xmlns:a16="http://schemas.microsoft.com/office/drawing/2014/main" id="{D741A94F-FE49-F342-BB3D-EE67B72E7E8B}"/>
              </a:ext>
            </a:extLst>
          </p:cNvPr>
          <p:cNvSpPr/>
          <p:nvPr/>
        </p:nvSpPr>
        <p:spPr>
          <a:xfrm flipH="1">
            <a:off x="340479" y="5650394"/>
            <a:ext cx="1770545" cy="600939"/>
          </a:xfrm>
          <a:prstGeom prst="borderCallout2">
            <a:avLst>
              <a:gd name="adj1" fmla="val 18750"/>
              <a:gd name="adj2" fmla="val -8333"/>
              <a:gd name="adj3" fmla="val 18750"/>
              <a:gd name="adj4" fmla="val -16667"/>
              <a:gd name="adj5" fmla="val -160245"/>
              <a:gd name="adj6" fmla="val -112287"/>
            </a:avLst>
          </a:prstGeom>
          <a:ln cmpd="sng">
            <a:solidFill>
              <a:srgbClr val="FF0000"/>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0" name="TextBox 59">
            <a:extLst>
              <a:ext uri="{FF2B5EF4-FFF2-40B4-BE49-F238E27FC236}">
                <a16:creationId xmlns:a16="http://schemas.microsoft.com/office/drawing/2014/main" id="{10BAA5C4-CFF4-3348-B2F5-B4729F15F3C0}"/>
              </a:ext>
            </a:extLst>
          </p:cNvPr>
          <p:cNvSpPr txBox="1"/>
          <p:nvPr/>
        </p:nvSpPr>
        <p:spPr>
          <a:xfrm flipH="1">
            <a:off x="78388" y="5640241"/>
            <a:ext cx="2292209" cy="805083"/>
          </a:xfrm>
          <a:prstGeom prst="rect">
            <a:avLst/>
          </a:prstGeom>
          <a:noFill/>
        </p:spPr>
        <p:txBody>
          <a:bodyPr wrap="square" rtlCol="0">
            <a:spAutoFit/>
          </a:bodyPr>
          <a:lstStyle/>
          <a:p>
            <a:pPr algn="ctr"/>
            <a:r>
              <a:rPr lang="en-US" sz="1200" b="1" err="1"/>
              <a:t>Htt</a:t>
            </a:r>
            <a:r>
              <a:rPr lang="en-US" sz="1200" b="1"/>
              <a:t> ASO</a:t>
            </a:r>
          </a:p>
          <a:p>
            <a:pPr algn="ctr"/>
            <a:r>
              <a:rPr lang="en-US" sz="1200" b="1">
                <a:solidFill>
                  <a:srgbClr val="0A0A0A"/>
                </a:solidFill>
                <a:cs typeface="Calibri Light" panose="020F0302020204030204" pitchFamily="34" charset="0"/>
              </a:rPr>
              <a:t>WVE-120103</a:t>
            </a:r>
            <a:r>
              <a:rPr lang="en-US" sz="1200" i="1">
                <a:solidFill>
                  <a:srgbClr val="0A0A0A"/>
                </a:solidFill>
                <a:cs typeface="Calibri Light" panose="020F0302020204030204" pitchFamily="34" charset="0"/>
              </a:rPr>
              <a:t> </a:t>
            </a:r>
          </a:p>
          <a:p>
            <a:pPr algn="ctr"/>
            <a:r>
              <a:rPr lang="en-US" sz="1200"/>
              <a:t>(</a:t>
            </a:r>
            <a:r>
              <a:rPr lang="en-US" sz="1200" i="1">
                <a:solidFill>
                  <a:srgbClr val="0A0A0A"/>
                </a:solidFill>
                <a:cs typeface="Calibri Light" panose="020F0302020204030204" pitchFamily="34" charset="0"/>
              </a:rPr>
              <a:t>Wave, Ph1)</a:t>
            </a:r>
            <a:endParaRPr lang="en-US" sz="1200"/>
          </a:p>
          <a:p>
            <a:pPr algn="ctr"/>
            <a:endParaRPr lang="en-US" sz="1200">
              <a:latin typeface="+mj-lt"/>
            </a:endParaRPr>
          </a:p>
        </p:txBody>
      </p:sp>
      <p:sp>
        <p:nvSpPr>
          <p:cNvPr id="61" name="Callout: Bent Line 49">
            <a:extLst>
              <a:ext uri="{FF2B5EF4-FFF2-40B4-BE49-F238E27FC236}">
                <a16:creationId xmlns:a16="http://schemas.microsoft.com/office/drawing/2014/main" id="{D38B51F1-70CE-584F-A0BA-B1AAB2FA1243}"/>
              </a:ext>
            </a:extLst>
          </p:cNvPr>
          <p:cNvSpPr/>
          <p:nvPr/>
        </p:nvSpPr>
        <p:spPr>
          <a:xfrm flipH="1">
            <a:off x="339425" y="4840235"/>
            <a:ext cx="1770545" cy="600939"/>
          </a:xfrm>
          <a:prstGeom prst="borderCallout2">
            <a:avLst>
              <a:gd name="adj1" fmla="val 18750"/>
              <a:gd name="adj2" fmla="val -8333"/>
              <a:gd name="adj3" fmla="val 18750"/>
              <a:gd name="adj4" fmla="val -16667"/>
              <a:gd name="adj5" fmla="val -106833"/>
              <a:gd name="adj6" fmla="val -86182"/>
            </a:avLst>
          </a:prstGeom>
          <a:ln cmpd="sng">
            <a:solidFill>
              <a:schemeClr val="accent2"/>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DF22669D-4471-FB48-A9BE-656562C26B4B}"/>
              </a:ext>
            </a:extLst>
          </p:cNvPr>
          <p:cNvSpPr txBox="1"/>
          <p:nvPr/>
        </p:nvSpPr>
        <p:spPr>
          <a:xfrm flipH="1">
            <a:off x="77334" y="4830082"/>
            <a:ext cx="2292209" cy="805083"/>
          </a:xfrm>
          <a:prstGeom prst="rect">
            <a:avLst/>
          </a:prstGeom>
          <a:noFill/>
        </p:spPr>
        <p:txBody>
          <a:bodyPr wrap="square" rtlCol="0">
            <a:spAutoFit/>
          </a:bodyPr>
          <a:lstStyle/>
          <a:p>
            <a:pPr algn="ctr"/>
            <a:r>
              <a:rPr lang="en-US" sz="1200" b="1" err="1"/>
              <a:t>GTx</a:t>
            </a:r>
            <a:r>
              <a:rPr lang="en-US" sz="1200" b="1"/>
              <a:t> </a:t>
            </a:r>
            <a:r>
              <a:rPr lang="en-US" sz="1200" b="1" err="1"/>
              <a:t>mHtt</a:t>
            </a:r>
            <a:r>
              <a:rPr lang="en-US" sz="1200" b="1"/>
              <a:t> ZFP</a:t>
            </a:r>
          </a:p>
          <a:p>
            <a:pPr algn="ctr"/>
            <a:r>
              <a:rPr lang="en-US" sz="1200" b="1">
                <a:solidFill>
                  <a:srgbClr val="0A0A0A"/>
                </a:solidFill>
                <a:cs typeface="Calibri Light" panose="020F0302020204030204" pitchFamily="34" charset="0"/>
              </a:rPr>
              <a:t>TAK686</a:t>
            </a:r>
            <a:r>
              <a:rPr lang="en-US" sz="1200" i="1">
                <a:solidFill>
                  <a:srgbClr val="0A0A0A"/>
                </a:solidFill>
                <a:cs typeface="Calibri Light" panose="020F0302020204030204" pitchFamily="34" charset="0"/>
              </a:rPr>
              <a:t> </a:t>
            </a:r>
          </a:p>
          <a:p>
            <a:pPr algn="ctr"/>
            <a:r>
              <a:rPr lang="en-US" sz="1200"/>
              <a:t>(</a:t>
            </a:r>
            <a:r>
              <a:rPr lang="en-US" sz="1200" i="1">
                <a:solidFill>
                  <a:srgbClr val="0A0A0A"/>
                </a:solidFill>
                <a:cs typeface="Calibri Light" panose="020F0302020204030204" pitchFamily="34" charset="0"/>
              </a:rPr>
              <a:t>Takeda/</a:t>
            </a:r>
            <a:r>
              <a:rPr lang="en-US" sz="1200" i="1" err="1">
                <a:solidFill>
                  <a:srgbClr val="0A0A0A"/>
                </a:solidFill>
                <a:cs typeface="Calibri Light" panose="020F0302020204030204" pitchFamily="34" charset="0"/>
              </a:rPr>
              <a:t>Sangamo</a:t>
            </a:r>
            <a:r>
              <a:rPr lang="en-US" sz="1200" i="1">
                <a:solidFill>
                  <a:srgbClr val="0A0A0A"/>
                </a:solidFill>
                <a:cs typeface="Calibri Light" panose="020F0302020204030204" pitchFamily="34" charset="0"/>
              </a:rPr>
              <a:t>, PC)</a:t>
            </a:r>
            <a:endParaRPr lang="en-US" sz="1200"/>
          </a:p>
          <a:p>
            <a:pPr algn="ctr"/>
            <a:endParaRPr lang="en-US" sz="1200">
              <a:latin typeface="+mj-lt"/>
            </a:endParaRPr>
          </a:p>
        </p:txBody>
      </p:sp>
      <p:sp>
        <p:nvSpPr>
          <p:cNvPr id="63" name="Callout: Bent Line 49">
            <a:extLst>
              <a:ext uri="{FF2B5EF4-FFF2-40B4-BE49-F238E27FC236}">
                <a16:creationId xmlns:a16="http://schemas.microsoft.com/office/drawing/2014/main" id="{B448B8EA-4127-F743-A1FD-92EC17BAFA39}"/>
              </a:ext>
            </a:extLst>
          </p:cNvPr>
          <p:cNvSpPr/>
          <p:nvPr/>
        </p:nvSpPr>
        <p:spPr>
          <a:xfrm>
            <a:off x="9870479" y="4895696"/>
            <a:ext cx="2003048" cy="600939"/>
          </a:xfrm>
          <a:prstGeom prst="borderCallout2">
            <a:avLst>
              <a:gd name="adj1" fmla="val 18750"/>
              <a:gd name="adj2" fmla="val -8333"/>
              <a:gd name="adj3" fmla="val 18750"/>
              <a:gd name="adj4" fmla="val -16667"/>
              <a:gd name="adj5" fmla="val -108284"/>
              <a:gd name="adj6" fmla="val -115102"/>
            </a:avLst>
          </a:prstGeom>
          <a:ln cmpd="sng">
            <a:solidFill>
              <a:schemeClr val="accent3"/>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4" name="TextBox 63">
            <a:extLst>
              <a:ext uri="{FF2B5EF4-FFF2-40B4-BE49-F238E27FC236}">
                <a16:creationId xmlns:a16="http://schemas.microsoft.com/office/drawing/2014/main" id="{EA17EF09-D075-4747-BDF8-27957EC5A614}"/>
              </a:ext>
            </a:extLst>
          </p:cNvPr>
          <p:cNvSpPr txBox="1"/>
          <p:nvPr/>
        </p:nvSpPr>
        <p:spPr>
          <a:xfrm>
            <a:off x="10037421" y="4885681"/>
            <a:ext cx="1680959" cy="626175"/>
          </a:xfrm>
          <a:prstGeom prst="rect">
            <a:avLst/>
          </a:prstGeom>
          <a:noFill/>
          <a:ln>
            <a:noFill/>
          </a:ln>
        </p:spPr>
        <p:txBody>
          <a:bodyPr wrap="square" rtlCol="0">
            <a:spAutoFit/>
          </a:bodyPr>
          <a:lstStyle/>
          <a:p>
            <a:pPr algn="ctr"/>
            <a:r>
              <a:rPr lang="en-US" sz="1200" b="1" err="1"/>
              <a:t>Htt</a:t>
            </a:r>
            <a:r>
              <a:rPr lang="en-US" sz="1200" b="1"/>
              <a:t> Translation</a:t>
            </a:r>
          </a:p>
          <a:p>
            <a:pPr algn="ctr"/>
            <a:r>
              <a:rPr lang="en-US" sz="1200" b="1"/>
              <a:t>(Oral, SM)</a:t>
            </a:r>
          </a:p>
          <a:p>
            <a:pPr algn="ctr"/>
            <a:r>
              <a:rPr lang="en-US" sz="1200" b="1"/>
              <a:t> </a:t>
            </a:r>
            <a:r>
              <a:rPr lang="en-US" sz="1200"/>
              <a:t>(Anima/Takeda, PC)</a:t>
            </a:r>
          </a:p>
        </p:txBody>
      </p:sp>
    </p:spTree>
    <p:extLst>
      <p:ext uri="{BB962C8B-B14F-4D97-AF65-F5344CB8AC3E}">
        <p14:creationId xmlns:p14="http://schemas.microsoft.com/office/powerpoint/2010/main" val="2786748321"/>
      </p:ext>
    </p:extLst>
  </p:cSld>
  <p:clrMapOvr>
    <a:masterClrMapping/>
  </p:clrMapOvr>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3589C7-97C2-7F49-8627-D54AF449B03D}"/>
              </a:ext>
            </a:extLst>
          </p:cNvPr>
          <p:cNvSpPr>
            <a:spLocks noGrp="1"/>
          </p:cNvSpPr>
          <p:nvPr>
            <p:ph type="sldNum" sz="quarter" idx="4"/>
          </p:nvPr>
        </p:nvSpPr>
        <p:spPr/>
        <p:txBody>
          <a:bodyPr/>
          <a:lstStyle/>
          <a:p>
            <a:fld id="{AD6BAA4E-5F47-E640-8B90-67FB6D90528D}" type="slidenum">
              <a:rPr lang="en-US" smtClean="0"/>
              <a:pPr/>
              <a:t>60</a:t>
            </a:fld>
            <a:endParaRPr lang="en-US"/>
          </a:p>
        </p:txBody>
      </p:sp>
      <p:pic>
        <p:nvPicPr>
          <p:cNvPr id="4" name="Picture 3" descr="Timeline&#10;&#10;Description automatically generated with low confidence">
            <a:extLst>
              <a:ext uri="{FF2B5EF4-FFF2-40B4-BE49-F238E27FC236}">
                <a16:creationId xmlns:a16="http://schemas.microsoft.com/office/drawing/2014/main" id="{7B60DE4D-579E-A941-AED6-40A97A5AC1F7}"/>
              </a:ext>
            </a:extLst>
          </p:cNvPr>
          <p:cNvPicPr>
            <a:picLocks noChangeAspect="1"/>
          </p:cNvPicPr>
          <p:nvPr/>
        </p:nvPicPr>
        <p:blipFill>
          <a:blip r:embed="rId2"/>
          <a:stretch>
            <a:fillRect/>
          </a:stretch>
        </p:blipFill>
        <p:spPr>
          <a:xfrm>
            <a:off x="0" y="38167"/>
            <a:ext cx="12192000" cy="6781666"/>
          </a:xfrm>
          <a:prstGeom prst="rect">
            <a:avLst/>
          </a:prstGeom>
        </p:spPr>
      </p:pic>
    </p:spTree>
    <p:extLst>
      <p:ext uri="{BB962C8B-B14F-4D97-AF65-F5344CB8AC3E}">
        <p14:creationId xmlns:p14="http://schemas.microsoft.com/office/powerpoint/2010/main" val="244814266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BAD72F1-187B-4281-836B-0A4174117E1E}"/>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53954" name="think-cell Slide" r:id="rId5" imgW="320" imgH="317" progId="TCLayout.ActiveDocument.1">
                  <p:embed/>
                </p:oleObj>
              </mc:Choice>
              <mc:Fallback>
                <p:oleObj name="think-cell Slide" r:id="rId5" imgW="320" imgH="317" progId="TCLayout.ActiveDocument.1">
                  <p:embed/>
                  <p:pic>
                    <p:nvPicPr>
                      <p:cNvPr id="7" name="Object 6" hidden="1">
                        <a:extLst>
                          <a:ext uri="{FF2B5EF4-FFF2-40B4-BE49-F238E27FC236}">
                            <a16:creationId xmlns:a16="http://schemas.microsoft.com/office/drawing/2014/main" id="{6BAD72F1-187B-4281-836B-0A4174117E1E}"/>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DADCE73-1924-4646-BF48-149F4773BE35}"/>
              </a:ext>
            </a:extLst>
          </p:cNvPr>
          <p:cNvSpPr>
            <a:spLocks noGrp="1"/>
          </p:cNvSpPr>
          <p:nvPr>
            <p:ph type="title"/>
          </p:nvPr>
        </p:nvSpPr>
        <p:spPr>
          <a:xfrm>
            <a:off x="141028" y="120959"/>
            <a:ext cx="11909945" cy="684355"/>
          </a:xfrm>
        </p:spPr>
        <p:txBody>
          <a:bodyPr vert="horz"/>
          <a:lstStyle/>
          <a:p>
            <a:pPr algn="ctr"/>
            <a:r>
              <a:rPr lang="en-US" sz="3200">
                <a:latin typeface="Arial" panose="020B0604020202020204"/>
              </a:rPr>
              <a:t>PD of PTC518 in the BACHD mouse model</a:t>
            </a:r>
            <a:endParaRPr lang="en-US" sz="3200"/>
          </a:p>
        </p:txBody>
      </p:sp>
      <p:sp>
        <p:nvSpPr>
          <p:cNvPr id="3" name="Slide Number Placeholder 2">
            <a:extLst>
              <a:ext uri="{FF2B5EF4-FFF2-40B4-BE49-F238E27FC236}">
                <a16:creationId xmlns:a16="http://schemas.microsoft.com/office/drawing/2014/main" id="{53C8C456-5434-4B65-A6B8-EBEF46D6AA3A}"/>
              </a:ext>
            </a:extLst>
          </p:cNvPr>
          <p:cNvSpPr>
            <a:spLocks noGrp="1"/>
          </p:cNvSpPr>
          <p:nvPr>
            <p:ph type="sldNum" sz="quarter" idx="4"/>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AD6BAA4E-5F47-E640-8B90-67FB6D90528D}" type="slidenum">
              <a:rPr kumimoji="0" lang="en-US" sz="1067" b="0" i="0" u="none" strike="noStrike" kern="1200" cap="none" spc="0" normalizeH="0" baseline="0" noProof="0">
                <a:ln>
                  <a:noFill/>
                </a:ln>
                <a:solidFill>
                  <a:srgbClr val="FFFFFF"/>
                </a:solidFill>
                <a:effectLst/>
                <a:uLnTx/>
                <a:uFillTx/>
                <a:latin typeface="Arial" panose="020B0604020202020204"/>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61</a:t>
            </a:fld>
            <a:endParaRPr kumimoji="0" lang="en-US" sz="10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E474118-1E2D-4992-B1E7-E5F2DCEDC72F}"/>
              </a:ext>
            </a:extLst>
          </p:cNvPr>
          <p:cNvSpPr txBox="1"/>
          <p:nvPr/>
        </p:nvSpPr>
        <p:spPr>
          <a:xfrm>
            <a:off x="936381" y="1269206"/>
            <a:ext cx="369276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73BA"/>
                </a:solidFill>
                <a:effectLst/>
                <a:uLnTx/>
                <a:uFillTx/>
                <a:latin typeface="Arial" panose="020B0604020202020204"/>
                <a:ea typeface="+mn-ea"/>
                <a:cs typeface="+mn-cs"/>
              </a:rPr>
              <a:t>Dose dependent HTT lowering in the brain</a:t>
            </a:r>
          </a:p>
        </p:txBody>
      </p:sp>
      <p:pic>
        <p:nvPicPr>
          <p:cNvPr id="5" name="Picture 4">
            <a:extLst>
              <a:ext uri="{FF2B5EF4-FFF2-40B4-BE49-F238E27FC236}">
                <a16:creationId xmlns:a16="http://schemas.microsoft.com/office/drawing/2014/main" id="{93FC9BFF-77CC-49FE-9E3D-8A134589ED95}"/>
              </a:ext>
            </a:extLst>
          </p:cNvPr>
          <p:cNvPicPr>
            <a:picLocks noChangeAspect="1"/>
          </p:cNvPicPr>
          <p:nvPr/>
        </p:nvPicPr>
        <p:blipFill>
          <a:blip r:embed="rId7"/>
          <a:stretch>
            <a:fillRect/>
          </a:stretch>
        </p:blipFill>
        <p:spPr>
          <a:xfrm>
            <a:off x="575523" y="1709313"/>
            <a:ext cx="4035093" cy="1684252"/>
          </a:xfrm>
          <a:prstGeom prst="rect">
            <a:avLst/>
          </a:prstGeom>
        </p:spPr>
      </p:pic>
      <p:sp>
        <p:nvSpPr>
          <p:cNvPr id="10" name="TextBox 9">
            <a:extLst>
              <a:ext uri="{FF2B5EF4-FFF2-40B4-BE49-F238E27FC236}">
                <a16:creationId xmlns:a16="http://schemas.microsoft.com/office/drawing/2014/main" id="{D3D5EA1B-4B88-47A1-B1F1-0EB4AA33ED0E}"/>
              </a:ext>
            </a:extLst>
          </p:cNvPr>
          <p:cNvSpPr txBox="1"/>
          <p:nvPr/>
        </p:nvSpPr>
        <p:spPr>
          <a:xfrm>
            <a:off x="279306" y="3825738"/>
            <a:ext cx="663650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73BA"/>
                </a:solidFill>
                <a:effectLst/>
                <a:uLnTx/>
                <a:uFillTx/>
                <a:latin typeface="Arial" panose="020B0604020202020204"/>
                <a:ea typeface="+mn-ea"/>
                <a:cs typeface="+mn-cs"/>
              </a:rPr>
              <a:t>~50% HTT lowering in all regions of the brain with a 7 mg/kg dose with ~1:1 brain/blood concentrations</a:t>
            </a:r>
          </a:p>
        </p:txBody>
      </p:sp>
      <p:pic>
        <p:nvPicPr>
          <p:cNvPr id="9" name="Picture 8">
            <a:extLst>
              <a:ext uri="{FF2B5EF4-FFF2-40B4-BE49-F238E27FC236}">
                <a16:creationId xmlns:a16="http://schemas.microsoft.com/office/drawing/2014/main" id="{39BFE34B-C953-4415-A434-DEA512BBE352}"/>
              </a:ext>
            </a:extLst>
          </p:cNvPr>
          <p:cNvPicPr>
            <a:picLocks noChangeAspect="1"/>
          </p:cNvPicPr>
          <p:nvPr/>
        </p:nvPicPr>
        <p:blipFill>
          <a:blip r:embed="rId8"/>
          <a:stretch>
            <a:fillRect/>
          </a:stretch>
        </p:blipFill>
        <p:spPr>
          <a:xfrm>
            <a:off x="279306" y="4354268"/>
            <a:ext cx="6636501" cy="1581136"/>
          </a:xfrm>
          <a:prstGeom prst="rect">
            <a:avLst/>
          </a:prstGeom>
        </p:spPr>
      </p:pic>
      <p:sp>
        <p:nvSpPr>
          <p:cNvPr id="12" name="TextBox 11">
            <a:extLst>
              <a:ext uri="{FF2B5EF4-FFF2-40B4-BE49-F238E27FC236}">
                <a16:creationId xmlns:a16="http://schemas.microsoft.com/office/drawing/2014/main" id="{CDDDB611-A497-42AB-A5B4-721EC3E66779}"/>
              </a:ext>
            </a:extLst>
          </p:cNvPr>
          <p:cNvSpPr txBox="1"/>
          <p:nvPr/>
        </p:nvSpPr>
        <p:spPr>
          <a:xfrm>
            <a:off x="6184677" y="728197"/>
            <a:ext cx="477435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73BA"/>
                </a:solidFill>
                <a:effectLst/>
                <a:uLnTx/>
                <a:uFillTx/>
                <a:latin typeface="Arial" panose="020B0604020202020204"/>
                <a:ea typeface="+mn-ea"/>
                <a:cs typeface="+mn-cs"/>
              </a:rPr>
              <a:t>PTC518 predicted to achieve equivalent HTT mRNA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73BA"/>
                </a:solidFill>
                <a:effectLst/>
                <a:uLnTx/>
                <a:uFillTx/>
                <a:latin typeface="Arial" panose="020B0604020202020204"/>
                <a:ea typeface="+mn-ea"/>
                <a:cs typeface="+mn-cs"/>
              </a:rPr>
              <a:t>and protein reductions at steady state</a:t>
            </a:r>
          </a:p>
        </p:txBody>
      </p:sp>
      <p:pic>
        <p:nvPicPr>
          <p:cNvPr id="14" name="Picture 13">
            <a:extLst>
              <a:ext uri="{FF2B5EF4-FFF2-40B4-BE49-F238E27FC236}">
                <a16:creationId xmlns:a16="http://schemas.microsoft.com/office/drawing/2014/main" id="{B601CA2D-420A-455F-9946-8DBC64C64E1E}"/>
              </a:ext>
            </a:extLst>
          </p:cNvPr>
          <p:cNvPicPr>
            <a:picLocks noChangeAspect="1"/>
          </p:cNvPicPr>
          <p:nvPr/>
        </p:nvPicPr>
        <p:blipFill>
          <a:blip r:embed="rId9"/>
          <a:stretch>
            <a:fillRect/>
          </a:stretch>
        </p:blipFill>
        <p:spPr>
          <a:xfrm>
            <a:off x="5410200" y="1318259"/>
            <a:ext cx="2978501" cy="2218154"/>
          </a:xfrm>
          <a:prstGeom prst="rect">
            <a:avLst/>
          </a:prstGeom>
        </p:spPr>
      </p:pic>
      <p:pic>
        <p:nvPicPr>
          <p:cNvPr id="15" name="Picture 14">
            <a:extLst>
              <a:ext uri="{FF2B5EF4-FFF2-40B4-BE49-F238E27FC236}">
                <a16:creationId xmlns:a16="http://schemas.microsoft.com/office/drawing/2014/main" id="{82A3BDB6-16BD-4766-A824-FE69CFE66E64}"/>
              </a:ext>
            </a:extLst>
          </p:cNvPr>
          <p:cNvPicPr>
            <a:picLocks noChangeAspect="1"/>
          </p:cNvPicPr>
          <p:nvPr/>
        </p:nvPicPr>
        <p:blipFill>
          <a:blip r:embed="rId10"/>
          <a:stretch>
            <a:fillRect/>
          </a:stretch>
        </p:blipFill>
        <p:spPr>
          <a:xfrm>
            <a:off x="8843521" y="1322925"/>
            <a:ext cx="2931227" cy="2213488"/>
          </a:xfrm>
          <a:prstGeom prst="rect">
            <a:avLst/>
          </a:prstGeom>
        </p:spPr>
      </p:pic>
      <p:sp>
        <p:nvSpPr>
          <p:cNvPr id="2" name="TextBox 1">
            <a:extLst>
              <a:ext uri="{FF2B5EF4-FFF2-40B4-BE49-F238E27FC236}">
                <a16:creationId xmlns:a16="http://schemas.microsoft.com/office/drawing/2014/main" id="{1207A5C6-18C8-EB4A-8F77-D5F73B1EC668}"/>
              </a:ext>
            </a:extLst>
          </p:cNvPr>
          <p:cNvSpPr txBox="1"/>
          <p:nvPr/>
        </p:nvSpPr>
        <p:spPr>
          <a:xfrm>
            <a:off x="1076325" y="752978"/>
            <a:ext cx="3647152" cy="369332"/>
          </a:xfrm>
          <a:prstGeom prst="rect">
            <a:avLst/>
          </a:prstGeom>
          <a:noFill/>
        </p:spPr>
        <p:txBody>
          <a:bodyPr wrap="none" rtlCol="0">
            <a:spAutoFit/>
          </a:bodyPr>
          <a:lstStyle/>
          <a:p>
            <a:r>
              <a:rPr lang="en-US">
                <a:highlight>
                  <a:srgbClr val="FFFF00"/>
                </a:highlight>
              </a:rPr>
              <a:t>Update and include PTC sad/mad</a:t>
            </a:r>
          </a:p>
        </p:txBody>
      </p:sp>
      <p:pic>
        <p:nvPicPr>
          <p:cNvPr id="13" name="Picture 12">
            <a:extLst>
              <a:ext uri="{FF2B5EF4-FFF2-40B4-BE49-F238E27FC236}">
                <a16:creationId xmlns:a16="http://schemas.microsoft.com/office/drawing/2014/main" id="{E83EB3C2-9F33-6543-A0E5-6BBCAA694566}"/>
              </a:ext>
            </a:extLst>
          </p:cNvPr>
          <p:cNvPicPr>
            <a:picLocks noChangeAspect="1"/>
          </p:cNvPicPr>
          <p:nvPr/>
        </p:nvPicPr>
        <p:blipFill rotWithShape="1">
          <a:blip r:embed="rId11"/>
          <a:srcRect t="17666" r="19428"/>
          <a:stretch/>
        </p:blipFill>
        <p:spPr>
          <a:xfrm>
            <a:off x="7121620" y="3603255"/>
            <a:ext cx="5070380" cy="2607970"/>
          </a:xfrm>
          <a:prstGeom prst="rect">
            <a:avLst/>
          </a:prstGeom>
        </p:spPr>
      </p:pic>
    </p:spTree>
    <p:extLst>
      <p:ext uri="{BB962C8B-B14F-4D97-AF65-F5344CB8AC3E}">
        <p14:creationId xmlns:p14="http://schemas.microsoft.com/office/powerpoint/2010/main" val="277066591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BAD72F1-187B-4281-836B-0A4174117E1E}"/>
              </a:ext>
            </a:extLst>
          </p:cNvPr>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256002" name="think-cell Slide" r:id="rId5" imgW="320" imgH="317" progId="TCLayout.ActiveDocument.1">
                  <p:embed/>
                </p:oleObj>
              </mc:Choice>
              <mc:Fallback>
                <p:oleObj name="think-cell Slide" r:id="rId5" imgW="320" imgH="317" progId="TCLayout.ActiveDocument.1">
                  <p:embed/>
                  <p:pic>
                    <p:nvPicPr>
                      <p:cNvPr id="7" name="Object 6" hidden="1">
                        <a:extLst>
                          <a:ext uri="{FF2B5EF4-FFF2-40B4-BE49-F238E27FC236}">
                            <a16:creationId xmlns:a16="http://schemas.microsoft.com/office/drawing/2014/main" id="{6BAD72F1-187B-4281-836B-0A4174117E1E}"/>
                          </a:ext>
                        </a:extLst>
                      </p:cNvPr>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8DADCE73-1924-4646-BF48-149F4773BE35}"/>
              </a:ext>
            </a:extLst>
          </p:cNvPr>
          <p:cNvSpPr>
            <a:spLocks noGrp="1"/>
          </p:cNvSpPr>
          <p:nvPr>
            <p:ph type="title"/>
          </p:nvPr>
        </p:nvSpPr>
        <p:spPr>
          <a:xfrm>
            <a:off x="141028" y="112081"/>
            <a:ext cx="11909945" cy="684355"/>
          </a:xfrm>
        </p:spPr>
        <p:txBody>
          <a:bodyPr vert="horz"/>
          <a:lstStyle/>
          <a:p>
            <a:pPr algn="ctr"/>
            <a:r>
              <a:rPr lang="en-US" sz="3200">
                <a:latin typeface="Arial" panose="020B0604020202020204"/>
              </a:rPr>
              <a:t>PD/efficacy of </a:t>
            </a:r>
            <a:r>
              <a:rPr lang="en-US" sz="3200" err="1">
                <a:latin typeface="Arial" panose="020B0604020202020204"/>
              </a:rPr>
              <a:t>Branaplam</a:t>
            </a:r>
            <a:r>
              <a:rPr lang="en-US" sz="3200">
                <a:latin typeface="Arial" panose="020B0604020202020204"/>
              </a:rPr>
              <a:t> in the BACHD mouse model</a:t>
            </a:r>
            <a:endParaRPr lang="en-US" sz="3200"/>
          </a:p>
        </p:txBody>
      </p:sp>
      <p:sp>
        <p:nvSpPr>
          <p:cNvPr id="3" name="Slide Number Placeholder 2">
            <a:extLst>
              <a:ext uri="{FF2B5EF4-FFF2-40B4-BE49-F238E27FC236}">
                <a16:creationId xmlns:a16="http://schemas.microsoft.com/office/drawing/2014/main" id="{53C8C456-5434-4B65-A6B8-EBEF46D6AA3A}"/>
              </a:ext>
            </a:extLst>
          </p:cNvPr>
          <p:cNvSpPr>
            <a:spLocks noGrp="1"/>
          </p:cNvSpPr>
          <p:nvPr>
            <p:ph type="sldNum" sz="quarter" idx="4"/>
          </p:nvPr>
        </p:nvSpPr>
        <p:spPr/>
        <p:txBody>
          <a:bodyPr/>
          <a:lstStyle/>
          <a:p>
            <a:pPr defTabSz="609585"/>
            <a:fld id="{AD6BAA4E-5F47-E640-8B90-67FB6D90528D}" type="slidenum">
              <a:rPr lang="en-US">
                <a:solidFill>
                  <a:srgbClr val="FFFFFF"/>
                </a:solidFill>
                <a:latin typeface="Arial" panose="020B0604020202020204"/>
              </a:rPr>
              <a:pPr defTabSz="609585"/>
              <a:t>62</a:t>
            </a:fld>
            <a:endParaRPr lang="en-US">
              <a:solidFill>
                <a:srgbClr val="FFFFFF"/>
              </a:solidFill>
              <a:latin typeface="Arial" panose="020B0604020202020204"/>
            </a:endParaRPr>
          </a:p>
        </p:txBody>
      </p:sp>
      <p:pic>
        <p:nvPicPr>
          <p:cNvPr id="13" name="Picture 12">
            <a:extLst>
              <a:ext uri="{FF2B5EF4-FFF2-40B4-BE49-F238E27FC236}">
                <a16:creationId xmlns:a16="http://schemas.microsoft.com/office/drawing/2014/main" id="{91E45F88-B35A-435F-A45B-194CA8CD5921}"/>
              </a:ext>
            </a:extLst>
          </p:cNvPr>
          <p:cNvPicPr>
            <a:picLocks noChangeAspect="1"/>
          </p:cNvPicPr>
          <p:nvPr/>
        </p:nvPicPr>
        <p:blipFill>
          <a:blip r:embed="rId7"/>
          <a:stretch>
            <a:fillRect/>
          </a:stretch>
        </p:blipFill>
        <p:spPr>
          <a:xfrm>
            <a:off x="534407" y="1412433"/>
            <a:ext cx="2868331" cy="1953002"/>
          </a:xfrm>
          <a:prstGeom prst="rect">
            <a:avLst/>
          </a:prstGeom>
        </p:spPr>
      </p:pic>
      <p:pic>
        <p:nvPicPr>
          <p:cNvPr id="16" name="Picture 15">
            <a:extLst>
              <a:ext uri="{FF2B5EF4-FFF2-40B4-BE49-F238E27FC236}">
                <a16:creationId xmlns:a16="http://schemas.microsoft.com/office/drawing/2014/main" id="{19707852-A7CD-47AA-B2ED-A142DBBB4A48}"/>
              </a:ext>
            </a:extLst>
          </p:cNvPr>
          <p:cNvPicPr>
            <a:picLocks noChangeAspect="1"/>
          </p:cNvPicPr>
          <p:nvPr/>
        </p:nvPicPr>
        <p:blipFill>
          <a:blip r:embed="rId8"/>
          <a:stretch>
            <a:fillRect/>
          </a:stretch>
        </p:blipFill>
        <p:spPr>
          <a:xfrm>
            <a:off x="465981" y="4106635"/>
            <a:ext cx="3222623" cy="2092484"/>
          </a:xfrm>
          <a:prstGeom prst="rect">
            <a:avLst/>
          </a:prstGeom>
        </p:spPr>
      </p:pic>
      <p:sp>
        <p:nvSpPr>
          <p:cNvPr id="17" name="TextBox 16">
            <a:extLst>
              <a:ext uri="{FF2B5EF4-FFF2-40B4-BE49-F238E27FC236}">
                <a16:creationId xmlns:a16="http://schemas.microsoft.com/office/drawing/2014/main" id="{F4A24543-65DD-4439-8CEE-15AA8ED9D1CE}"/>
              </a:ext>
            </a:extLst>
          </p:cNvPr>
          <p:cNvSpPr txBox="1"/>
          <p:nvPr/>
        </p:nvSpPr>
        <p:spPr>
          <a:xfrm>
            <a:off x="885794" y="3717803"/>
            <a:ext cx="2165556" cy="523220"/>
          </a:xfrm>
          <a:prstGeom prst="rect">
            <a:avLst/>
          </a:prstGeom>
          <a:noFill/>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err="1">
                <a:ln>
                  <a:noFill/>
                </a:ln>
                <a:solidFill>
                  <a:srgbClr val="2573BA"/>
                </a:solidFill>
                <a:effectLst/>
                <a:uLnTx/>
                <a:uFillTx/>
                <a:latin typeface="+mj-lt"/>
                <a:ea typeface="Arial Unicode MS" panose="020B0604020202020204" pitchFamily="34" charset="-128"/>
                <a:cs typeface="Arial" panose="020B0604020202020204" pitchFamily="34" charset="0"/>
              </a:rPr>
              <a:t>Branaplam</a:t>
            </a:r>
            <a:r>
              <a:rPr lang="en-US" sz="1400">
                <a:solidFill>
                  <a:srgbClr val="2573BA"/>
                </a:solidFill>
                <a:latin typeface="+mj-lt"/>
                <a:ea typeface="Arial Unicode MS" panose="020B0604020202020204" pitchFamily="34" charset="-128"/>
                <a:cs typeface="Arial" panose="020B0604020202020204" pitchFamily="34" charset="0"/>
              </a:rPr>
              <a:t> (WB Brain)</a:t>
            </a:r>
            <a:endParaRPr kumimoji="0" lang="en-US" sz="1400"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a:solidFill>
                  <a:srgbClr val="2573BA"/>
                </a:solidFill>
                <a:latin typeface="+mj-lt"/>
                <a:ea typeface="Arial Unicode MS" panose="020B0604020202020204" pitchFamily="34" charset="-128"/>
                <a:cs typeface="Arial" panose="020B0604020202020204" pitchFamily="34" charset="0"/>
              </a:rPr>
              <a:t>Days @ 10 </a:t>
            </a:r>
            <a:r>
              <a:rPr lang="en-US" sz="1400" err="1">
                <a:solidFill>
                  <a:srgbClr val="2573BA"/>
                </a:solidFill>
                <a:latin typeface="+mj-lt"/>
                <a:ea typeface="Arial Unicode MS" panose="020B0604020202020204" pitchFamily="34" charset="-128"/>
                <a:cs typeface="Arial" panose="020B0604020202020204" pitchFamily="34" charset="0"/>
              </a:rPr>
              <a:t>mpk</a:t>
            </a:r>
            <a:endParaRPr lang="en-US" sz="1400">
              <a:latin typeface="+mj-lt"/>
            </a:endParaRPr>
          </a:p>
        </p:txBody>
      </p:sp>
      <p:sp>
        <p:nvSpPr>
          <p:cNvPr id="18" name="TextBox 17">
            <a:extLst>
              <a:ext uri="{FF2B5EF4-FFF2-40B4-BE49-F238E27FC236}">
                <a16:creationId xmlns:a16="http://schemas.microsoft.com/office/drawing/2014/main" id="{F33ADCE6-2453-4CEC-8A99-04286E7489F6}"/>
              </a:ext>
            </a:extLst>
          </p:cNvPr>
          <p:cNvSpPr txBox="1"/>
          <p:nvPr/>
        </p:nvSpPr>
        <p:spPr>
          <a:xfrm>
            <a:off x="248543" y="738962"/>
            <a:ext cx="3440061" cy="523220"/>
          </a:xfrm>
          <a:prstGeom prst="rect">
            <a:avLst/>
          </a:prstGeom>
          <a:noFill/>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err="1">
                <a:ln>
                  <a:noFill/>
                </a:ln>
                <a:solidFill>
                  <a:srgbClr val="2573BA"/>
                </a:solidFill>
                <a:effectLst/>
                <a:uLnTx/>
                <a:uFillTx/>
                <a:latin typeface="+mj-lt"/>
                <a:ea typeface="Arial Unicode MS" panose="020B0604020202020204" pitchFamily="34" charset="-128"/>
                <a:cs typeface="Arial" panose="020B0604020202020204" pitchFamily="34" charset="0"/>
              </a:rPr>
              <a:t>Branaplam</a:t>
            </a:r>
            <a:r>
              <a:rPr lang="en-US" sz="1400">
                <a:solidFill>
                  <a:srgbClr val="2573BA"/>
                </a:solidFill>
                <a:latin typeface="+mj-lt"/>
                <a:ea typeface="Arial Unicode MS" panose="020B0604020202020204" pitchFamily="34" charset="-128"/>
                <a:cs typeface="Arial" panose="020B0604020202020204" pitchFamily="34" charset="0"/>
              </a:rPr>
              <a:t> (WB Brain)</a:t>
            </a:r>
            <a:endParaRPr kumimoji="0" lang="en-US" sz="1400"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endParaRP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a:solidFill>
                  <a:srgbClr val="2573BA"/>
                </a:solidFill>
                <a:latin typeface="+mj-lt"/>
                <a:ea typeface="Arial Unicode MS" panose="020B0604020202020204" pitchFamily="34" charset="-128"/>
                <a:cs typeface="Arial" panose="020B0604020202020204" pitchFamily="34" charset="0"/>
              </a:rPr>
              <a:t>3 or 10 </a:t>
            </a:r>
            <a:r>
              <a:rPr lang="en-US" sz="1400" err="1">
                <a:solidFill>
                  <a:srgbClr val="2573BA"/>
                </a:solidFill>
                <a:latin typeface="+mj-lt"/>
                <a:ea typeface="Arial Unicode MS" panose="020B0604020202020204" pitchFamily="34" charset="-128"/>
                <a:cs typeface="Arial" panose="020B0604020202020204" pitchFamily="34" charset="0"/>
              </a:rPr>
              <a:t>mpk</a:t>
            </a:r>
            <a:r>
              <a:rPr lang="en-US" sz="1400">
                <a:solidFill>
                  <a:srgbClr val="2573BA"/>
                </a:solidFill>
                <a:latin typeface="+mj-lt"/>
                <a:ea typeface="Arial Unicode MS" panose="020B0604020202020204" pitchFamily="34" charset="-128"/>
                <a:cs typeface="Arial" panose="020B0604020202020204" pitchFamily="34" charset="0"/>
              </a:rPr>
              <a:t> QD for 14 days</a:t>
            </a:r>
            <a:endParaRPr lang="en-US" sz="1400">
              <a:latin typeface="+mj-lt"/>
            </a:endParaRPr>
          </a:p>
        </p:txBody>
      </p:sp>
      <p:pic>
        <p:nvPicPr>
          <p:cNvPr id="19" name="Picture 18">
            <a:extLst>
              <a:ext uri="{FF2B5EF4-FFF2-40B4-BE49-F238E27FC236}">
                <a16:creationId xmlns:a16="http://schemas.microsoft.com/office/drawing/2014/main" id="{E972058E-36E0-46A7-96B9-B09ABA5B9F34}"/>
              </a:ext>
            </a:extLst>
          </p:cNvPr>
          <p:cNvPicPr>
            <a:picLocks noChangeAspect="1"/>
          </p:cNvPicPr>
          <p:nvPr/>
        </p:nvPicPr>
        <p:blipFill>
          <a:blip r:embed="rId9"/>
          <a:stretch>
            <a:fillRect/>
          </a:stretch>
        </p:blipFill>
        <p:spPr>
          <a:xfrm>
            <a:off x="4381584" y="1311237"/>
            <a:ext cx="2868331" cy="2304243"/>
          </a:xfrm>
          <a:prstGeom prst="rect">
            <a:avLst/>
          </a:prstGeom>
        </p:spPr>
      </p:pic>
      <p:sp>
        <p:nvSpPr>
          <p:cNvPr id="20" name="TextBox 19">
            <a:extLst>
              <a:ext uri="{FF2B5EF4-FFF2-40B4-BE49-F238E27FC236}">
                <a16:creationId xmlns:a16="http://schemas.microsoft.com/office/drawing/2014/main" id="{539AC130-BD4F-47EE-B1C7-FBB66CB60902}"/>
              </a:ext>
            </a:extLst>
          </p:cNvPr>
          <p:cNvSpPr txBox="1"/>
          <p:nvPr/>
        </p:nvSpPr>
        <p:spPr>
          <a:xfrm>
            <a:off x="4163638" y="738962"/>
            <a:ext cx="3725925" cy="523220"/>
          </a:xfrm>
          <a:prstGeom prst="rect">
            <a:avLst/>
          </a:prstGeom>
          <a:noFill/>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Effects are reversible as protein levels</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a:solidFill>
                  <a:srgbClr val="2573BA"/>
                </a:solidFill>
                <a:latin typeface="+mj-lt"/>
                <a:ea typeface="Arial Unicode MS" panose="020B0604020202020204" pitchFamily="34" charset="-128"/>
                <a:cs typeface="Arial" panose="020B0604020202020204" pitchFamily="34" charset="0"/>
              </a:rPr>
              <a:t>return within 10 days of treatment cessation</a:t>
            </a:r>
            <a:endParaRPr lang="en-US" sz="1400">
              <a:latin typeface="+mj-lt"/>
            </a:endParaRPr>
          </a:p>
        </p:txBody>
      </p:sp>
      <p:pic>
        <p:nvPicPr>
          <p:cNvPr id="21" name="Picture 20">
            <a:extLst>
              <a:ext uri="{FF2B5EF4-FFF2-40B4-BE49-F238E27FC236}">
                <a16:creationId xmlns:a16="http://schemas.microsoft.com/office/drawing/2014/main" id="{095A703A-B677-4EE9-A090-CA892AE86B2E}"/>
              </a:ext>
            </a:extLst>
          </p:cNvPr>
          <p:cNvPicPr>
            <a:picLocks noChangeAspect="1"/>
          </p:cNvPicPr>
          <p:nvPr/>
        </p:nvPicPr>
        <p:blipFill>
          <a:blip r:embed="rId10"/>
          <a:stretch>
            <a:fillRect/>
          </a:stretch>
        </p:blipFill>
        <p:spPr>
          <a:xfrm>
            <a:off x="4341375" y="4214389"/>
            <a:ext cx="3509249" cy="2033033"/>
          </a:xfrm>
          <a:prstGeom prst="rect">
            <a:avLst/>
          </a:prstGeom>
        </p:spPr>
      </p:pic>
      <p:sp>
        <p:nvSpPr>
          <p:cNvPr id="22" name="TextBox 21">
            <a:extLst>
              <a:ext uri="{FF2B5EF4-FFF2-40B4-BE49-F238E27FC236}">
                <a16:creationId xmlns:a16="http://schemas.microsoft.com/office/drawing/2014/main" id="{702AF112-8CF3-4AC1-928D-1E9A3E1B39A5}"/>
              </a:ext>
            </a:extLst>
          </p:cNvPr>
          <p:cNvSpPr txBox="1"/>
          <p:nvPr/>
        </p:nvSpPr>
        <p:spPr>
          <a:xfrm>
            <a:off x="4306571" y="3717803"/>
            <a:ext cx="3440061" cy="523220"/>
          </a:xfrm>
          <a:prstGeom prst="rect">
            <a:avLst/>
          </a:prstGeom>
          <a:noFill/>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a:solidFill>
                  <a:srgbClr val="2573BA"/>
                </a:solidFill>
              </a:rPr>
              <a:t>Uniform &gt;50% </a:t>
            </a:r>
            <a:r>
              <a:rPr lang="en-US" sz="1400" err="1">
                <a:solidFill>
                  <a:srgbClr val="2573BA"/>
                </a:solidFill>
              </a:rPr>
              <a:t>mHTT</a:t>
            </a:r>
            <a:r>
              <a:rPr lang="en-US" sz="1400">
                <a:solidFill>
                  <a:srgbClr val="2573BA"/>
                </a:solidFill>
              </a:rPr>
              <a:t> protein-level lowering across brain regions</a:t>
            </a:r>
            <a:endParaRPr lang="en-US" sz="1400">
              <a:latin typeface="+mj-lt"/>
            </a:endParaRPr>
          </a:p>
        </p:txBody>
      </p:sp>
      <p:pic>
        <p:nvPicPr>
          <p:cNvPr id="23" name="Picture 22">
            <a:extLst>
              <a:ext uri="{FF2B5EF4-FFF2-40B4-BE49-F238E27FC236}">
                <a16:creationId xmlns:a16="http://schemas.microsoft.com/office/drawing/2014/main" id="{8D5FEC2C-F153-4760-8667-2FD6DB669B67}"/>
              </a:ext>
            </a:extLst>
          </p:cNvPr>
          <p:cNvPicPr>
            <a:picLocks noChangeAspect="1"/>
          </p:cNvPicPr>
          <p:nvPr/>
        </p:nvPicPr>
        <p:blipFill>
          <a:blip r:embed="rId11"/>
          <a:stretch>
            <a:fillRect/>
          </a:stretch>
        </p:blipFill>
        <p:spPr>
          <a:xfrm>
            <a:off x="8299324" y="2015644"/>
            <a:ext cx="3618484" cy="2838811"/>
          </a:xfrm>
          <a:prstGeom prst="rect">
            <a:avLst/>
          </a:prstGeom>
        </p:spPr>
      </p:pic>
      <p:sp>
        <p:nvSpPr>
          <p:cNvPr id="24" name="TextBox 23">
            <a:extLst>
              <a:ext uri="{FF2B5EF4-FFF2-40B4-BE49-F238E27FC236}">
                <a16:creationId xmlns:a16="http://schemas.microsoft.com/office/drawing/2014/main" id="{247294DA-467E-46B5-A25A-3C51E21C90F8}"/>
              </a:ext>
            </a:extLst>
          </p:cNvPr>
          <p:cNvSpPr txBox="1"/>
          <p:nvPr/>
        </p:nvSpPr>
        <p:spPr>
          <a:xfrm>
            <a:off x="8274902" y="726430"/>
            <a:ext cx="3725925" cy="1169551"/>
          </a:xfrm>
          <a:prstGeom prst="rect">
            <a:avLst/>
          </a:prstGeom>
          <a:noFill/>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~50% </a:t>
            </a:r>
            <a:r>
              <a:rPr kumimoji="0" lang="en-US" sz="1400" i="0" u="none" strike="noStrike" kern="1200" cap="none" spc="0" normalizeH="0" baseline="0" noProof="0" err="1">
                <a:ln>
                  <a:noFill/>
                </a:ln>
                <a:solidFill>
                  <a:srgbClr val="2573BA"/>
                </a:solidFill>
                <a:effectLst/>
                <a:uLnTx/>
                <a:uFillTx/>
                <a:latin typeface="+mj-lt"/>
                <a:ea typeface="Arial Unicode MS" panose="020B0604020202020204" pitchFamily="34" charset="-128"/>
                <a:cs typeface="Arial" panose="020B0604020202020204" pitchFamily="34" charset="0"/>
              </a:rPr>
              <a:t>mHTT</a:t>
            </a:r>
            <a:r>
              <a:rPr kumimoji="0" lang="en-US" sz="1400" i="0" u="none" strike="noStrike" kern="1200" cap="none" spc="0" normalizeH="0" baseline="0" noProof="0">
                <a:ln>
                  <a:noFill/>
                </a:ln>
                <a:solidFill>
                  <a:srgbClr val="2573BA"/>
                </a:solidFill>
                <a:effectLst/>
                <a:uLnTx/>
                <a:uFillTx/>
                <a:latin typeface="+mj-lt"/>
                <a:ea typeface="Arial Unicode MS" panose="020B0604020202020204" pitchFamily="34" charset="-128"/>
                <a:cs typeface="Arial" panose="020B0604020202020204" pitchFamily="34" charset="0"/>
              </a:rPr>
              <a:t> lowering in the brain resulted in near depletion (&gt;90%) in peripheral tissues</a:t>
            </a:r>
          </a:p>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400" i="1">
              <a:solidFill>
                <a:srgbClr val="2573BA"/>
              </a:solidFill>
              <a:latin typeface="+mj-lt"/>
              <a:ea typeface="Arial Unicode MS" panose="020B0604020202020204" pitchFamily="34" charset="-128"/>
              <a:cs typeface="Arial" panose="020B0604020202020204" pitchFamily="34" charset="0"/>
              <a:sym typeface="Wingdings" panose="05000000000000000000" pitchFamily="2" charset="2"/>
            </a:endParaRP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400" i="1">
                <a:solidFill>
                  <a:srgbClr val="2573BA"/>
                </a:solidFill>
                <a:latin typeface="+mj-lt"/>
                <a:ea typeface="Arial Unicode MS" panose="020B0604020202020204" pitchFamily="34" charset="-128"/>
                <a:cs typeface="Arial" panose="020B0604020202020204" pitchFamily="34" charset="0"/>
                <a:sym typeface="Wingdings" panose="05000000000000000000" pitchFamily="2" charset="2"/>
              </a:rPr>
              <a:t> reported to cause acute pancreatitis due to degeneration of pancreatic acinar cells</a:t>
            </a:r>
            <a:endParaRPr lang="en-US" sz="1400" i="1">
              <a:latin typeface="+mj-lt"/>
            </a:endParaRPr>
          </a:p>
        </p:txBody>
      </p:sp>
      <p:pic>
        <p:nvPicPr>
          <p:cNvPr id="25" name="Picture 24">
            <a:extLst>
              <a:ext uri="{FF2B5EF4-FFF2-40B4-BE49-F238E27FC236}">
                <a16:creationId xmlns:a16="http://schemas.microsoft.com/office/drawing/2014/main" id="{39EA99EA-2412-4230-94B9-E9EB6E9FD948}"/>
              </a:ext>
            </a:extLst>
          </p:cNvPr>
          <p:cNvPicPr>
            <a:picLocks noChangeAspect="1"/>
          </p:cNvPicPr>
          <p:nvPr/>
        </p:nvPicPr>
        <p:blipFill>
          <a:blip r:embed="rId12"/>
          <a:stretch>
            <a:fillRect/>
          </a:stretch>
        </p:blipFill>
        <p:spPr>
          <a:xfrm>
            <a:off x="8317180" y="4755390"/>
            <a:ext cx="1791385" cy="1420754"/>
          </a:xfrm>
          <a:prstGeom prst="rect">
            <a:avLst/>
          </a:prstGeom>
        </p:spPr>
      </p:pic>
      <p:pic>
        <p:nvPicPr>
          <p:cNvPr id="26" name="Picture 25">
            <a:extLst>
              <a:ext uri="{FF2B5EF4-FFF2-40B4-BE49-F238E27FC236}">
                <a16:creationId xmlns:a16="http://schemas.microsoft.com/office/drawing/2014/main" id="{B36CDA1E-955B-4B99-8F78-2C60D38F0CD4}"/>
              </a:ext>
            </a:extLst>
          </p:cNvPr>
          <p:cNvPicPr>
            <a:picLocks noChangeAspect="1"/>
          </p:cNvPicPr>
          <p:nvPr/>
        </p:nvPicPr>
        <p:blipFill>
          <a:blip r:embed="rId13"/>
          <a:stretch>
            <a:fillRect/>
          </a:stretch>
        </p:blipFill>
        <p:spPr>
          <a:xfrm>
            <a:off x="10134055" y="4811189"/>
            <a:ext cx="1722750" cy="1372709"/>
          </a:xfrm>
          <a:prstGeom prst="rect">
            <a:avLst/>
          </a:prstGeom>
        </p:spPr>
      </p:pic>
      <p:sp>
        <p:nvSpPr>
          <p:cNvPr id="2" name="TextBox 1">
            <a:extLst>
              <a:ext uri="{FF2B5EF4-FFF2-40B4-BE49-F238E27FC236}">
                <a16:creationId xmlns:a16="http://schemas.microsoft.com/office/drawing/2014/main" id="{CA5B2657-61E0-B24E-9B17-6F4E7B7197B5}"/>
              </a:ext>
            </a:extLst>
          </p:cNvPr>
          <p:cNvSpPr txBox="1"/>
          <p:nvPr/>
        </p:nvSpPr>
        <p:spPr>
          <a:xfrm>
            <a:off x="3051350" y="503135"/>
            <a:ext cx="4099035" cy="369332"/>
          </a:xfrm>
          <a:prstGeom prst="rect">
            <a:avLst/>
          </a:prstGeom>
          <a:noFill/>
        </p:spPr>
        <p:txBody>
          <a:bodyPr wrap="square" rtlCol="0">
            <a:spAutoFit/>
          </a:bodyPr>
          <a:lstStyle/>
          <a:p>
            <a:r>
              <a:rPr lang="en-US">
                <a:highlight>
                  <a:srgbClr val="FFFF00"/>
                </a:highlight>
              </a:rPr>
              <a:t>Add recently published behavior data</a:t>
            </a:r>
          </a:p>
        </p:txBody>
      </p:sp>
    </p:spTree>
    <p:extLst>
      <p:ext uri="{BB962C8B-B14F-4D97-AF65-F5344CB8AC3E}">
        <p14:creationId xmlns:p14="http://schemas.microsoft.com/office/powerpoint/2010/main" val="27393589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8A1A9A-A7BA-4ABF-A9E0-A95DF0F730D6}"/>
              </a:ext>
            </a:extLst>
          </p:cNvPr>
          <p:cNvSpPr txBox="1">
            <a:spLocks/>
          </p:cNvSpPr>
          <p:nvPr/>
        </p:nvSpPr>
        <p:spPr>
          <a:xfrm>
            <a:off x="9868" y="0"/>
            <a:ext cx="12182131" cy="109728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Proposed Timeline??</a:t>
            </a:r>
          </a:p>
        </p:txBody>
      </p:sp>
      <p:sp>
        <p:nvSpPr>
          <p:cNvPr id="65" name="TextBox 64">
            <a:extLst>
              <a:ext uri="{FF2B5EF4-FFF2-40B4-BE49-F238E27FC236}">
                <a16:creationId xmlns:a16="http://schemas.microsoft.com/office/drawing/2014/main" id="{B00629A0-8AEE-0249-B020-FCF43371B106}"/>
              </a:ext>
            </a:extLst>
          </p:cNvPr>
          <p:cNvSpPr txBox="1"/>
          <p:nvPr/>
        </p:nvSpPr>
        <p:spPr>
          <a:xfrm>
            <a:off x="8710863" y="0"/>
            <a:ext cx="3471269" cy="646331"/>
          </a:xfrm>
          <a:prstGeom prst="rect">
            <a:avLst/>
          </a:prstGeom>
          <a:noFill/>
        </p:spPr>
        <p:txBody>
          <a:bodyPr wrap="square" rtlCol="0">
            <a:spAutoFit/>
          </a:bodyPr>
          <a:lstStyle/>
          <a:p>
            <a:r>
              <a:rPr lang="en-US">
                <a:solidFill>
                  <a:srgbClr val="000000"/>
                </a:solidFill>
                <a:highlight>
                  <a:srgbClr val="FFFF00"/>
                </a:highlight>
              </a:rPr>
              <a:t>Asked for LOE date estimates from Josh </a:t>
            </a:r>
            <a:r>
              <a:rPr lang="en-US" err="1">
                <a:solidFill>
                  <a:srgbClr val="000000"/>
                </a:solidFill>
                <a:highlight>
                  <a:srgbClr val="FFFF00"/>
                </a:highlight>
              </a:rPr>
              <a:t>Galgano</a:t>
            </a:r>
            <a:endParaRPr lang="en-US">
              <a:solidFill>
                <a:srgbClr val="000000"/>
              </a:solidFill>
              <a:highlight>
                <a:srgbClr val="FFFF00"/>
              </a:highlight>
            </a:endParaRPr>
          </a:p>
        </p:txBody>
      </p:sp>
      <p:cxnSp>
        <p:nvCxnSpPr>
          <p:cNvPr id="85" name="Straight Connector 84">
            <a:extLst>
              <a:ext uri="{FF2B5EF4-FFF2-40B4-BE49-F238E27FC236}">
                <a16:creationId xmlns:a16="http://schemas.microsoft.com/office/drawing/2014/main" id="{83D2BDFA-FF4A-0F42-A6AA-6E7A3189B2AC}"/>
              </a:ext>
            </a:extLst>
          </p:cNvPr>
          <p:cNvCxnSpPr>
            <a:cxnSpLocks/>
          </p:cNvCxnSpPr>
          <p:nvPr/>
        </p:nvCxnSpPr>
        <p:spPr>
          <a:xfrm flipH="1">
            <a:off x="1350776" y="3791312"/>
            <a:ext cx="9490447" cy="0"/>
          </a:xfrm>
          <a:prstGeom prst="line">
            <a:avLst/>
          </a:prstGeom>
          <a:noFill/>
          <a:ln w="31750" cap="flat" cmpd="sng" algn="ctr">
            <a:solidFill>
              <a:srgbClr val="FFFFFF">
                <a:lumMod val="75000"/>
              </a:srgbClr>
            </a:solidFill>
            <a:prstDash val="solid"/>
            <a:miter lim="800000"/>
            <a:headEnd type="triangle"/>
            <a:tailEnd type="oval"/>
          </a:ln>
          <a:effectLst/>
        </p:spPr>
      </p:cxnSp>
      <p:sp>
        <p:nvSpPr>
          <p:cNvPr id="88" name="TextBox 87">
            <a:extLst>
              <a:ext uri="{FF2B5EF4-FFF2-40B4-BE49-F238E27FC236}">
                <a16:creationId xmlns:a16="http://schemas.microsoft.com/office/drawing/2014/main" id="{64947F77-4977-C640-B164-DDC888F68692}"/>
              </a:ext>
            </a:extLst>
          </p:cNvPr>
          <p:cNvSpPr txBox="1"/>
          <p:nvPr/>
        </p:nvSpPr>
        <p:spPr>
          <a:xfrm>
            <a:off x="801830" y="2020917"/>
            <a:ext cx="1841160" cy="978889"/>
          </a:xfrm>
          <a:prstGeom prst="rect">
            <a:avLst/>
          </a:prstGeom>
          <a:noFill/>
        </p:spPr>
        <p:txBody>
          <a:bodyPr wrap="square" rtlCol="0">
            <a:no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rgbClr val="1CAA4D"/>
                </a:solidFill>
                <a:effectLst/>
                <a:uLnTx/>
                <a:uFillTx/>
              </a:rPr>
              <a:t>2021</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HTT SM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program</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entered</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Hit </a:t>
            </a:r>
            <a:r>
              <a:rPr lang="pt-BR" sz="1333" kern="0">
                <a:solidFill>
                  <a:srgbClr val="363838">
                    <a:lumMod val="50000"/>
                  </a:srgbClr>
                </a:solidFill>
                <a:cs typeface="Arial" panose="020B0604020202020204" pitchFamily="34" charset="0"/>
              </a:rPr>
              <a:t>ID</a:t>
            </a:r>
            <a:endPar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endParaRPr>
          </a:p>
        </p:txBody>
      </p:sp>
      <p:sp>
        <p:nvSpPr>
          <p:cNvPr id="89" name="TextBox 88">
            <a:extLst>
              <a:ext uri="{FF2B5EF4-FFF2-40B4-BE49-F238E27FC236}">
                <a16:creationId xmlns:a16="http://schemas.microsoft.com/office/drawing/2014/main" id="{C62F3995-B422-1143-A61C-9B0647B77BB2}"/>
              </a:ext>
            </a:extLst>
          </p:cNvPr>
          <p:cNvSpPr txBox="1"/>
          <p:nvPr/>
        </p:nvSpPr>
        <p:spPr>
          <a:xfrm>
            <a:off x="2194605" y="4710828"/>
            <a:ext cx="1841160" cy="978889"/>
          </a:xfrm>
          <a:prstGeom prst="rect">
            <a:avLst/>
          </a:prstGeom>
          <a:noFill/>
        </p:spPr>
        <p:txBody>
          <a:bodyPr wrap="square" rtlCol="0">
            <a:no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rgbClr val="578196"/>
                </a:solidFill>
                <a:effectLst/>
                <a:uLnTx/>
                <a:uFillTx/>
              </a:rPr>
              <a:t>2022</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Proposed</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initiation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date for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LeadID</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Biogen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HTT SM</a:t>
            </a:r>
          </a:p>
        </p:txBody>
      </p:sp>
      <p:sp>
        <p:nvSpPr>
          <p:cNvPr id="90" name="TextBox 89">
            <a:extLst>
              <a:ext uri="{FF2B5EF4-FFF2-40B4-BE49-F238E27FC236}">
                <a16:creationId xmlns:a16="http://schemas.microsoft.com/office/drawing/2014/main" id="{329D0459-320D-1740-848F-E4DD5496C3F9}"/>
              </a:ext>
            </a:extLst>
          </p:cNvPr>
          <p:cNvSpPr txBox="1"/>
          <p:nvPr/>
        </p:nvSpPr>
        <p:spPr>
          <a:xfrm>
            <a:off x="8148169" y="4643211"/>
            <a:ext cx="1841160" cy="978889"/>
          </a:xfrm>
          <a:prstGeom prst="rect">
            <a:avLst/>
          </a:prstGeom>
          <a:noFill/>
        </p:spPr>
        <p:txBody>
          <a:bodyPr wrap="square" rtlCol="0">
            <a:no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rgbClr val="C8411D"/>
                </a:solidFill>
                <a:effectLst/>
                <a:uLnTx/>
                <a:uFillTx/>
              </a:rPr>
              <a:t>20XX (-3 </a:t>
            </a:r>
            <a:r>
              <a:rPr kumimoji="0" lang="en-US" sz="2133" b="1" i="0" u="none" strike="noStrike" kern="0" cap="none" spc="0" normalizeH="0" baseline="0" noProof="0" err="1">
                <a:ln>
                  <a:noFill/>
                </a:ln>
                <a:solidFill>
                  <a:srgbClr val="C8411D"/>
                </a:solidFill>
                <a:effectLst/>
                <a:uLnTx/>
                <a:uFillTx/>
              </a:rPr>
              <a:t>yr</a:t>
            </a:r>
            <a:r>
              <a:rPr kumimoji="0" lang="en-US" sz="2133" b="1" i="0" u="none" strike="noStrike" kern="0" cap="none" spc="0" normalizeH="0" baseline="0" noProof="0">
                <a:ln>
                  <a:noFill/>
                </a:ln>
                <a:solidFill>
                  <a:srgbClr val="C8411D"/>
                </a:solidFill>
                <a:effectLst/>
                <a:uLnTx/>
                <a:uFillTx/>
              </a:rPr>
              <a:t>?)</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Proposed</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Phase</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III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readout</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on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Biogen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HTT SM</a:t>
            </a:r>
          </a:p>
        </p:txBody>
      </p:sp>
      <p:sp>
        <p:nvSpPr>
          <p:cNvPr id="93" name="TextBox 92">
            <a:extLst>
              <a:ext uri="{FF2B5EF4-FFF2-40B4-BE49-F238E27FC236}">
                <a16:creationId xmlns:a16="http://schemas.microsoft.com/office/drawing/2014/main" id="{E5AC44E4-EFD9-9A49-91DB-6011E5BAF373}"/>
              </a:ext>
            </a:extLst>
          </p:cNvPr>
          <p:cNvSpPr txBox="1"/>
          <p:nvPr/>
        </p:nvSpPr>
        <p:spPr>
          <a:xfrm>
            <a:off x="4157668" y="4710827"/>
            <a:ext cx="1841160" cy="1216187"/>
          </a:xfrm>
          <a:prstGeom prst="rect">
            <a:avLst/>
          </a:prstGeom>
          <a:noFill/>
        </p:spPr>
        <p:txBody>
          <a:bodyPr wrap="square" rtlCol="0">
            <a:no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rgbClr val="8A104C"/>
                </a:solidFill>
                <a:effectLst/>
                <a:uLnTx/>
                <a:uFillTx/>
              </a:rPr>
              <a:t>2024</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Proposed</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R2D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transition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for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Biogen</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HTT SM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only</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if</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meets</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TPP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criteria</a:t>
            </a:r>
            <a:endPar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endParaRPr>
          </a:p>
        </p:txBody>
      </p:sp>
      <p:sp>
        <p:nvSpPr>
          <p:cNvPr id="95" name="Oval 94">
            <a:extLst>
              <a:ext uri="{FF2B5EF4-FFF2-40B4-BE49-F238E27FC236}">
                <a16:creationId xmlns:a16="http://schemas.microsoft.com/office/drawing/2014/main" id="{72DCE964-3194-D94D-A0E5-9959018212EF}"/>
              </a:ext>
            </a:extLst>
          </p:cNvPr>
          <p:cNvSpPr/>
          <p:nvPr/>
        </p:nvSpPr>
        <p:spPr>
          <a:xfrm>
            <a:off x="1561110" y="3640172"/>
            <a:ext cx="302284" cy="302284"/>
          </a:xfrm>
          <a:prstGeom prst="ellipse">
            <a:avLst/>
          </a:prstGeom>
          <a:solidFill>
            <a:srgbClr val="1CAA4D"/>
          </a:solidFill>
          <a:ln w="952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Oval 96">
            <a:extLst>
              <a:ext uri="{FF2B5EF4-FFF2-40B4-BE49-F238E27FC236}">
                <a16:creationId xmlns:a16="http://schemas.microsoft.com/office/drawing/2014/main" id="{7643E6A1-82E9-E341-BB65-7EE654432B8A}"/>
              </a:ext>
            </a:extLst>
          </p:cNvPr>
          <p:cNvSpPr/>
          <p:nvPr/>
        </p:nvSpPr>
        <p:spPr>
          <a:xfrm>
            <a:off x="2911494" y="3661193"/>
            <a:ext cx="302284" cy="302284"/>
          </a:xfrm>
          <a:prstGeom prst="ellipse">
            <a:avLst/>
          </a:prstGeom>
          <a:solidFill>
            <a:srgbClr val="578196"/>
          </a:solidFill>
          <a:ln w="952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Oval 97">
            <a:extLst>
              <a:ext uri="{FF2B5EF4-FFF2-40B4-BE49-F238E27FC236}">
                <a16:creationId xmlns:a16="http://schemas.microsoft.com/office/drawing/2014/main" id="{58A2ED6A-37C7-E144-BF36-A3DA0DB80C1A}"/>
              </a:ext>
            </a:extLst>
          </p:cNvPr>
          <p:cNvSpPr/>
          <p:nvPr/>
        </p:nvSpPr>
        <p:spPr>
          <a:xfrm>
            <a:off x="4927106" y="3589372"/>
            <a:ext cx="302284" cy="302284"/>
          </a:xfrm>
          <a:prstGeom prst="ellipse">
            <a:avLst/>
          </a:prstGeom>
          <a:solidFill>
            <a:srgbClr val="8A104C"/>
          </a:solidFill>
          <a:ln w="952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Oval 98">
            <a:extLst>
              <a:ext uri="{FF2B5EF4-FFF2-40B4-BE49-F238E27FC236}">
                <a16:creationId xmlns:a16="http://schemas.microsoft.com/office/drawing/2014/main" id="{28FF877E-F758-EF47-AA9A-73FA18A0DC83}"/>
              </a:ext>
            </a:extLst>
          </p:cNvPr>
          <p:cNvSpPr/>
          <p:nvPr/>
        </p:nvSpPr>
        <p:spPr>
          <a:xfrm>
            <a:off x="8968408" y="3619852"/>
            <a:ext cx="302284" cy="302284"/>
          </a:xfrm>
          <a:prstGeom prst="ellipse">
            <a:avLst/>
          </a:prstGeom>
          <a:solidFill>
            <a:srgbClr val="C8411D"/>
          </a:solidFill>
          <a:ln w="952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00" name="Straight Connector 99">
            <a:extLst>
              <a:ext uri="{FF2B5EF4-FFF2-40B4-BE49-F238E27FC236}">
                <a16:creationId xmlns:a16="http://schemas.microsoft.com/office/drawing/2014/main" id="{95B85B65-F55D-4D45-A86F-3B7755DFD548}"/>
              </a:ext>
            </a:extLst>
          </p:cNvPr>
          <p:cNvCxnSpPr>
            <a:cxnSpLocks/>
          </p:cNvCxnSpPr>
          <p:nvPr/>
        </p:nvCxnSpPr>
        <p:spPr>
          <a:xfrm flipV="1">
            <a:off x="1723510" y="2963485"/>
            <a:ext cx="0" cy="676687"/>
          </a:xfrm>
          <a:prstGeom prst="line">
            <a:avLst/>
          </a:prstGeom>
          <a:noFill/>
          <a:ln w="12700" cap="flat" cmpd="sng" algn="ctr">
            <a:solidFill>
              <a:srgbClr val="FFFFFF">
                <a:lumMod val="75000"/>
              </a:srgbClr>
            </a:solidFill>
            <a:prstDash val="solid"/>
            <a:tailEnd type="oval"/>
          </a:ln>
          <a:effectLst/>
        </p:spPr>
      </p:cxnSp>
      <p:cxnSp>
        <p:nvCxnSpPr>
          <p:cNvPr id="101" name="Straight Connector 100">
            <a:extLst>
              <a:ext uri="{FF2B5EF4-FFF2-40B4-BE49-F238E27FC236}">
                <a16:creationId xmlns:a16="http://schemas.microsoft.com/office/drawing/2014/main" id="{5AE45B3D-E086-2D41-A06C-049D9324E2A1}"/>
              </a:ext>
            </a:extLst>
          </p:cNvPr>
          <p:cNvCxnSpPr>
            <a:cxnSpLocks/>
          </p:cNvCxnSpPr>
          <p:nvPr/>
        </p:nvCxnSpPr>
        <p:spPr>
          <a:xfrm>
            <a:off x="5078248" y="3892412"/>
            <a:ext cx="0" cy="731272"/>
          </a:xfrm>
          <a:prstGeom prst="line">
            <a:avLst/>
          </a:prstGeom>
          <a:noFill/>
          <a:ln w="12700" cap="flat" cmpd="sng" algn="ctr">
            <a:solidFill>
              <a:srgbClr val="FFFFFF">
                <a:lumMod val="75000"/>
              </a:srgbClr>
            </a:solidFill>
            <a:prstDash val="solid"/>
            <a:tailEnd type="oval"/>
          </a:ln>
          <a:effectLst/>
        </p:spPr>
      </p:cxnSp>
      <p:cxnSp>
        <p:nvCxnSpPr>
          <p:cNvPr id="102" name="Straight Connector 101">
            <a:extLst>
              <a:ext uri="{FF2B5EF4-FFF2-40B4-BE49-F238E27FC236}">
                <a16:creationId xmlns:a16="http://schemas.microsoft.com/office/drawing/2014/main" id="{C8E4F421-C0FC-4248-93B4-133B4EBBAAAF}"/>
              </a:ext>
            </a:extLst>
          </p:cNvPr>
          <p:cNvCxnSpPr/>
          <p:nvPr/>
        </p:nvCxnSpPr>
        <p:spPr>
          <a:xfrm>
            <a:off x="3065208" y="3946238"/>
            <a:ext cx="0" cy="676687"/>
          </a:xfrm>
          <a:prstGeom prst="line">
            <a:avLst/>
          </a:prstGeom>
          <a:noFill/>
          <a:ln w="12700" cap="flat" cmpd="sng" algn="ctr">
            <a:solidFill>
              <a:srgbClr val="FFFFFF">
                <a:lumMod val="75000"/>
              </a:srgbClr>
            </a:solidFill>
            <a:prstDash val="solid"/>
            <a:tailEnd type="oval"/>
          </a:ln>
          <a:effectLst/>
        </p:spPr>
      </p:cxnSp>
      <p:cxnSp>
        <p:nvCxnSpPr>
          <p:cNvPr id="103" name="Straight Connector 102">
            <a:extLst>
              <a:ext uri="{FF2B5EF4-FFF2-40B4-BE49-F238E27FC236}">
                <a16:creationId xmlns:a16="http://schemas.microsoft.com/office/drawing/2014/main" id="{C3864EBC-BAD1-B84B-92F7-C360A8C5E5C0}"/>
              </a:ext>
            </a:extLst>
          </p:cNvPr>
          <p:cNvCxnSpPr/>
          <p:nvPr/>
        </p:nvCxnSpPr>
        <p:spPr>
          <a:xfrm>
            <a:off x="9132937" y="3919705"/>
            <a:ext cx="0" cy="676687"/>
          </a:xfrm>
          <a:prstGeom prst="line">
            <a:avLst/>
          </a:prstGeom>
          <a:noFill/>
          <a:ln w="12700" cap="flat" cmpd="sng" algn="ctr">
            <a:solidFill>
              <a:srgbClr val="FFFFFF">
                <a:lumMod val="75000"/>
              </a:srgbClr>
            </a:solidFill>
            <a:prstDash val="solid"/>
            <a:tailEnd type="oval"/>
          </a:ln>
          <a:effectLst/>
        </p:spPr>
      </p:cxnSp>
      <p:sp>
        <p:nvSpPr>
          <p:cNvPr id="104" name="TextBox 103">
            <a:extLst>
              <a:ext uri="{FF2B5EF4-FFF2-40B4-BE49-F238E27FC236}">
                <a16:creationId xmlns:a16="http://schemas.microsoft.com/office/drawing/2014/main" id="{A939A125-8876-FD4C-A32A-4708955F2BDF}"/>
              </a:ext>
            </a:extLst>
          </p:cNvPr>
          <p:cNvSpPr txBox="1"/>
          <p:nvPr/>
        </p:nvSpPr>
        <p:spPr>
          <a:xfrm>
            <a:off x="9765326" y="2020916"/>
            <a:ext cx="1841160" cy="978889"/>
          </a:xfrm>
          <a:prstGeom prst="rect">
            <a:avLst/>
          </a:prstGeom>
          <a:noFill/>
        </p:spPr>
        <p:txBody>
          <a:bodyPr wrap="square" rtlCol="0">
            <a:no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2133" b="1" i="0" u="none" strike="noStrike" kern="0" cap="none" spc="0" normalizeH="0" baseline="0" noProof="0">
                <a:ln>
                  <a:noFill/>
                </a:ln>
                <a:solidFill>
                  <a:srgbClr val="510556">
                    <a:lumMod val="75000"/>
                    <a:lumOff val="25000"/>
                  </a:srgbClr>
                </a:solidFill>
                <a:effectLst/>
                <a:uLnTx/>
                <a:uFillTx/>
              </a:rPr>
              <a:t>2038-2040</a:t>
            </a:r>
          </a:p>
          <a:p>
            <a:pPr marL="0" marR="0" lvl="0" indent="0" algn="ctr" defTabSz="609585" eaLnBrk="1" fontAlgn="auto" latinLnBrk="0" hangingPunct="1">
              <a:lnSpc>
                <a:spcPct val="100000"/>
              </a:lnSpc>
              <a:spcBef>
                <a:spcPts val="0"/>
              </a:spcBef>
              <a:spcAft>
                <a:spcPts val="0"/>
              </a:spcAft>
              <a:buClrTx/>
              <a:buSzTx/>
              <a:buFontTx/>
              <a:buNone/>
              <a:tabLst/>
              <a:defRPr/>
            </a:pP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Branaplam</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/PTC518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loss</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of</a:t>
            </a:r>
            <a:r>
              <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rPr>
              <a:t> </a:t>
            </a:r>
            <a:r>
              <a:rPr kumimoji="0" lang="pt-BR" sz="1333" b="0" i="0" u="none" strike="noStrike" kern="0" cap="none" spc="0" normalizeH="0" baseline="0" noProof="0" err="1">
                <a:ln>
                  <a:noFill/>
                </a:ln>
                <a:solidFill>
                  <a:srgbClr val="363838">
                    <a:lumMod val="50000"/>
                  </a:srgbClr>
                </a:solidFill>
                <a:effectLst/>
                <a:uLnTx/>
                <a:uFillTx/>
                <a:cs typeface="Arial" panose="020B0604020202020204" pitchFamily="34" charset="0"/>
              </a:rPr>
              <a:t>exclusivity</a:t>
            </a:r>
            <a:endParaRPr kumimoji="0" lang="pt-BR" sz="1333" b="0" i="0" u="none" strike="noStrike" kern="0" cap="none" spc="0" normalizeH="0" baseline="0" noProof="0">
              <a:ln>
                <a:noFill/>
              </a:ln>
              <a:solidFill>
                <a:srgbClr val="363838">
                  <a:lumMod val="50000"/>
                </a:srgbClr>
              </a:solidFill>
              <a:effectLst/>
              <a:uLnTx/>
              <a:uFillTx/>
              <a:cs typeface="Arial" panose="020B0604020202020204" pitchFamily="34" charset="0"/>
            </a:endParaRPr>
          </a:p>
        </p:txBody>
      </p:sp>
      <p:cxnSp>
        <p:nvCxnSpPr>
          <p:cNvPr id="105" name="Straight Connector 104">
            <a:extLst>
              <a:ext uri="{FF2B5EF4-FFF2-40B4-BE49-F238E27FC236}">
                <a16:creationId xmlns:a16="http://schemas.microsoft.com/office/drawing/2014/main" id="{663C4A4B-12B1-AB4A-B904-3E56A7FF1F10}"/>
              </a:ext>
            </a:extLst>
          </p:cNvPr>
          <p:cNvCxnSpPr>
            <a:cxnSpLocks/>
          </p:cNvCxnSpPr>
          <p:nvPr/>
        </p:nvCxnSpPr>
        <p:spPr>
          <a:xfrm flipV="1">
            <a:off x="10691316" y="3006396"/>
            <a:ext cx="0" cy="806496"/>
          </a:xfrm>
          <a:prstGeom prst="line">
            <a:avLst/>
          </a:prstGeom>
          <a:noFill/>
          <a:ln w="12700" cap="flat" cmpd="sng" algn="ctr">
            <a:solidFill>
              <a:srgbClr val="FFFFFF">
                <a:lumMod val="75000"/>
              </a:srgbClr>
            </a:solidFill>
            <a:prstDash val="solid"/>
            <a:tailEnd type="oval"/>
          </a:ln>
          <a:effectLst/>
        </p:spPr>
      </p:cxnSp>
      <p:sp>
        <p:nvSpPr>
          <p:cNvPr id="106" name="Oval 105">
            <a:extLst>
              <a:ext uri="{FF2B5EF4-FFF2-40B4-BE49-F238E27FC236}">
                <a16:creationId xmlns:a16="http://schemas.microsoft.com/office/drawing/2014/main" id="{BB24A2D5-350A-184A-A0E2-4BFBA35ED4FB}"/>
              </a:ext>
            </a:extLst>
          </p:cNvPr>
          <p:cNvSpPr/>
          <p:nvPr/>
        </p:nvSpPr>
        <p:spPr>
          <a:xfrm>
            <a:off x="10534764" y="3589372"/>
            <a:ext cx="302284" cy="302284"/>
          </a:xfrm>
          <a:prstGeom prst="ellipse">
            <a:avLst/>
          </a:prstGeom>
          <a:solidFill>
            <a:srgbClr val="510556">
              <a:lumMod val="75000"/>
              <a:lumOff val="25000"/>
            </a:srgbClr>
          </a:solidFill>
          <a:ln w="952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7" name="Arrow: Right 4">
            <a:extLst>
              <a:ext uri="{FF2B5EF4-FFF2-40B4-BE49-F238E27FC236}">
                <a16:creationId xmlns:a16="http://schemas.microsoft.com/office/drawing/2014/main" id="{C883E1C6-E23F-9F45-8338-7A00A778CDAA}"/>
              </a:ext>
            </a:extLst>
          </p:cNvPr>
          <p:cNvSpPr/>
          <p:nvPr/>
        </p:nvSpPr>
        <p:spPr>
          <a:xfrm>
            <a:off x="5238796" y="3344511"/>
            <a:ext cx="3840480" cy="335280"/>
          </a:xfrm>
          <a:prstGeom prst="rightArrow">
            <a:avLst/>
          </a:prstGeom>
          <a:solidFill>
            <a:srgbClr val="2573BA"/>
          </a:solidFill>
          <a:ln w="9525" cap="flat" cmpd="sng" algn="ctr">
            <a:no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8" name="TextBox 107">
            <a:extLst>
              <a:ext uri="{FF2B5EF4-FFF2-40B4-BE49-F238E27FC236}">
                <a16:creationId xmlns:a16="http://schemas.microsoft.com/office/drawing/2014/main" id="{A2551378-0199-DE45-BAFF-62EBC63E999D}"/>
              </a:ext>
            </a:extLst>
          </p:cNvPr>
          <p:cNvSpPr txBox="1"/>
          <p:nvPr/>
        </p:nvSpPr>
        <p:spPr>
          <a:xfrm>
            <a:off x="6324112" y="3027272"/>
            <a:ext cx="2001510" cy="461665"/>
          </a:xfrm>
          <a:prstGeom prst="rect">
            <a:avLst/>
          </a:prstGeom>
          <a:noFill/>
        </p:spPr>
        <p:txBody>
          <a:bodyPr wrap="none" rtlCol="0">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63838"/>
                </a:solidFill>
                <a:effectLst/>
                <a:uLnTx/>
                <a:uFillTx/>
              </a:rPr>
              <a:t>Clinical Trials</a:t>
            </a:r>
          </a:p>
        </p:txBody>
      </p:sp>
      <p:cxnSp>
        <p:nvCxnSpPr>
          <p:cNvPr id="109" name="Straight Arrow Connector 108">
            <a:extLst>
              <a:ext uri="{FF2B5EF4-FFF2-40B4-BE49-F238E27FC236}">
                <a16:creationId xmlns:a16="http://schemas.microsoft.com/office/drawing/2014/main" id="{2F13A26D-DCD6-B749-9862-93CCDDB154F7}"/>
              </a:ext>
            </a:extLst>
          </p:cNvPr>
          <p:cNvCxnSpPr>
            <a:cxnSpLocks/>
          </p:cNvCxnSpPr>
          <p:nvPr/>
        </p:nvCxnSpPr>
        <p:spPr>
          <a:xfrm>
            <a:off x="2933792" y="3167368"/>
            <a:ext cx="0" cy="494447"/>
          </a:xfrm>
          <a:prstGeom prst="straightConnector1">
            <a:avLst/>
          </a:prstGeom>
          <a:noFill/>
          <a:ln w="9525" cap="flat" cmpd="sng" algn="ctr">
            <a:solidFill>
              <a:srgbClr val="8A104C">
                <a:shade val="95000"/>
                <a:satMod val="105000"/>
              </a:srgbClr>
            </a:solidFill>
            <a:prstDash val="solid"/>
            <a:tailEnd type="triangle"/>
          </a:ln>
          <a:effectLst/>
        </p:spPr>
      </p:cxnSp>
      <p:sp>
        <p:nvSpPr>
          <p:cNvPr id="110" name="Rectangle 109">
            <a:extLst>
              <a:ext uri="{FF2B5EF4-FFF2-40B4-BE49-F238E27FC236}">
                <a16:creationId xmlns:a16="http://schemas.microsoft.com/office/drawing/2014/main" id="{6EEB32B0-E5F6-BB46-80C9-18D0E9C8DC91}"/>
              </a:ext>
            </a:extLst>
          </p:cNvPr>
          <p:cNvSpPr/>
          <p:nvPr/>
        </p:nvSpPr>
        <p:spPr>
          <a:xfrm>
            <a:off x="2927497" y="2662374"/>
            <a:ext cx="901776" cy="533851"/>
          </a:xfrm>
          <a:prstGeom prst="rect">
            <a:avLst/>
          </a:prstGeom>
          <a:solidFill>
            <a:srgbClr val="FFFFFF"/>
          </a:solidFill>
          <a:ln w="25400" cap="flat" cmpd="sng" algn="ctr">
            <a:solidFill>
              <a:srgbClr val="8A104C"/>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63838"/>
                </a:solidFill>
                <a:effectLst/>
                <a:uLnTx/>
                <a:uFillTx/>
                <a:latin typeface="Arial" panose="020B0604020202020204"/>
                <a:ea typeface="+mn-ea"/>
                <a:cs typeface="+mn-cs"/>
              </a:rPr>
              <a:t>We are here </a:t>
            </a:r>
          </a:p>
        </p:txBody>
      </p:sp>
      <p:sp>
        <p:nvSpPr>
          <p:cNvPr id="111" name="TextBox 110">
            <a:extLst>
              <a:ext uri="{FF2B5EF4-FFF2-40B4-BE49-F238E27FC236}">
                <a16:creationId xmlns:a16="http://schemas.microsoft.com/office/drawing/2014/main" id="{C442F2F0-3668-624C-9895-AB170B79686E}"/>
              </a:ext>
            </a:extLst>
          </p:cNvPr>
          <p:cNvSpPr txBox="1"/>
          <p:nvPr/>
        </p:nvSpPr>
        <p:spPr>
          <a:xfrm>
            <a:off x="3195085" y="1301212"/>
            <a:ext cx="1841160" cy="978889"/>
          </a:xfrm>
          <a:prstGeom prst="rect">
            <a:avLst/>
          </a:prstGeom>
          <a:noFill/>
        </p:spPr>
        <p:txBody>
          <a:bodyPr wrap="square" rtlCol="0">
            <a:noAutofit/>
          </a:bodyPr>
          <a:lstStyle/>
          <a:p>
            <a:pPr algn="ctr" defTabSz="609585"/>
            <a:r>
              <a:rPr lang="en-US" sz="2133" b="1">
                <a:latin typeface="Arial" panose="020B0604020202020204"/>
              </a:rPr>
              <a:t>2023</a:t>
            </a:r>
          </a:p>
          <a:p>
            <a:pPr algn="ctr" defTabSz="609585"/>
            <a:r>
              <a:rPr lang="pt-BR" sz="1333" err="1">
                <a:solidFill>
                  <a:srgbClr val="363838">
                    <a:lumMod val="50000"/>
                  </a:srgbClr>
                </a:solidFill>
                <a:latin typeface="Arial" panose="020B0604020202020204" pitchFamily="34" charset="0"/>
                <a:cs typeface="Arial" panose="020B0604020202020204" pitchFamily="34" charset="0"/>
              </a:rPr>
              <a:t>Proposed</a:t>
            </a:r>
            <a:r>
              <a:rPr lang="pt-BR" sz="1333">
                <a:solidFill>
                  <a:srgbClr val="363838">
                    <a:lumMod val="50000"/>
                  </a:srgbClr>
                </a:solidFill>
                <a:latin typeface="Arial" panose="020B0604020202020204" pitchFamily="34" charset="0"/>
                <a:cs typeface="Arial" panose="020B0604020202020204" pitchFamily="34" charset="0"/>
              </a:rPr>
              <a:t> </a:t>
            </a:r>
            <a:r>
              <a:rPr lang="pt-BR" sz="1333" err="1">
                <a:solidFill>
                  <a:srgbClr val="363838">
                    <a:lumMod val="50000"/>
                  </a:srgbClr>
                </a:solidFill>
                <a:latin typeface="Arial" panose="020B0604020202020204" pitchFamily="34" charset="0"/>
                <a:cs typeface="Arial" panose="020B0604020202020204" pitchFamily="34" charset="0"/>
              </a:rPr>
              <a:t>LeadOP</a:t>
            </a:r>
            <a:r>
              <a:rPr lang="pt-BR" sz="1333">
                <a:solidFill>
                  <a:srgbClr val="363838">
                    <a:lumMod val="50000"/>
                  </a:srgbClr>
                </a:solidFill>
                <a:latin typeface="Arial" panose="020B0604020202020204" pitchFamily="34" charset="0"/>
                <a:cs typeface="Arial" panose="020B0604020202020204" pitchFamily="34" charset="0"/>
              </a:rPr>
              <a:t> </a:t>
            </a:r>
            <a:r>
              <a:rPr lang="pt-BR" sz="1333" err="1">
                <a:solidFill>
                  <a:srgbClr val="363838">
                    <a:lumMod val="50000"/>
                  </a:srgbClr>
                </a:solidFill>
                <a:latin typeface="Arial" panose="020B0604020202020204" pitchFamily="34" charset="0"/>
                <a:cs typeface="Arial" panose="020B0604020202020204" pitchFamily="34" charset="0"/>
              </a:rPr>
              <a:t>transition</a:t>
            </a:r>
            <a:r>
              <a:rPr lang="pt-BR" sz="1333">
                <a:solidFill>
                  <a:srgbClr val="363838">
                    <a:lumMod val="50000"/>
                  </a:srgbClr>
                </a:solidFill>
                <a:latin typeface="Arial" panose="020B0604020202020204" pitchFamily="34" charset="0"/>
                <a:cs typeface="Arial" panose="020B0604020202020204" pitchFamily="34" charset="0"/>
              </a:rPr>
              <a:t> for </a:t>
            </a:r>
            <a:r>
              <a:rPr lang="pt-BR" sz="1333" err="1">
                <a:solidFill>
                  <a:srgbClr val="363838">
                    <a:lumMod val="50000"/>
                  </a:srgbClr>
                </a:solidFill>
                <a:latin typeface="Arial" panose="020B0604020202020204" pitchFamily="34" charset="0"/>
                <a:cs typeface="Arial" panose="020B0604020202020204" pitchFamily="34" charset="0"/>
              </a:rPr>
              <a:t>Biogen</a:t>
            </a:r>
            <a:r>
              <a:rPr lang="pt-BR" sz="1333">
                <a:solidFill>
                  <a:srgbClr val="363838">
                    <a:lumMod val="50000"/>
                  </a:srgbClr>
                </a:solidFill>
                <a:latin typeface="Arial" panose="020B0604020202020204" pitchFamily="34" charset="0"/>
                <a:cs typeface="Arial" panose="020B0604020202020204" pitchFamily="34" charset="0"/>
              </a:rPr>
              <a:t> HTT SM</a:t>
            </a:r>
          </a:p>
        </p:txBody>
      </p:sp>
      <p:sp>
        <p:nvSpPr>
          <p:cNvPr id="112" name="Oval 111">
            <a:extLst>
              <a:ext uri="{FF2B5EF4-FFF2-40B4-BE49-F238E27FC236}">
                <a16:creationId xmlns:a16="http://schemas.microsoft.com/office/drawing/2014/main" id="{B89B9FCB-B865-2A49-829A-46FA4205D6BB}"/>
              </a:ext>
            </a:extLst>
          </p:cNvPr>
          <p:cNvSpPr/>
          <p:nvPr/>
        </p:nvSpPr>
        <p:spPr>
          <a:xfrm>
            <a:off x="3952492" y="3617421"/>
            <a:ext cx="302284" cy="302284"/>
          </a:xfrm>
          <a:prstGeom prst="ellipse">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cxnSp>
        <p:nvCxnSpPr>
          <p:cNvPr id="113" name="Straight Connector 112">
            <a:extLst>
              <a:ext uri="{FF2B5EF4-FFF2-40B4-BE49-F238E27FC236}">
                <a16:creationId xmlns:a16="http://schemas.microsoft.com/office/drawing/2014/main" id="{D51B87CF-1C4F-274A-A97A-DCC8C0C1EE81}"/>
              </a:ext>
            </a:extLst>
          </p:cNvPr>
          <p:cNvCxnSpPr>
            <a:cxnSpLocks/>
          </p:cNvCxnSpPr>
          <p:nvPr/>
        </p:nvCxnSpPr>
        <p:spPr>
          <a:xfrm flipV="1">
            <a:off x="4115665" y="2394284"/>
            <a:ext cx="0" cy="1223137"/>
          </a:xfrm>
          <a:prstGeom prst="line">
            <a:avLst/>
          </a:prstGeom>
          <a:ln w="1270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62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8A1A9A-A7BA-4ABF-A9E0-A95DF0F730D6}"/>
              </a:ext>
            </a:extLst>
          </p:cNvPr>
          <p:cNvSpPr txBox="1">
            <a:spLocks/>
          </p:cNvSpPr>
          <p:nvPr/>
        </p:nvSpPr>
        <p:spPr>
          <a:xfrm>
            <a:off x="9868" y="0"/>
            <a:ext cx="12182131" cy="1097280"/>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Competitive Landscape Overview &amp; Key Upcoming Catalysts</a:t>
            </a:r>
          </a:p>
        </p:txBody>
      </p:sp>
      <p:sp>
        <p:nvSpPr>
          <p:cNvPr id="65" name="TextBox 64">
            <a:extLst>
              <a:ext uri="{FF2B5EF4-FFF2-40B4-BE49-F238E27FC236}">
                <a16:creationId xmlns:a16="http://schemas.microsoft.com/office/drawing/2014/main" id="{B00629A0-8AEE-0249-B020-FCF43371B106}"/>
              </a:ext>
            </a:extLst>
          </p:cNvPr>
          <p:cNvSpPr txBox="1"/>
          <p:nvPr/>
        </p:nvSpPr>
        <p:spPr>
          <a:xfrm>
            <a:off x="92380" y="0"/>
            <a:ext cx="3386633" cy="369332"/>
          </a:xfrm>
          <a:prstGeom prst="rect">
            <a:avLst/>
          </a:prstGeom>
          <a:noFill/>
        </p:spPr>
        <p:txBody>
          <a:bodyPr wrap="none" rtlCol="0">
            <a:spAutoFit/>
          </a:bodyPr>
          <a:lstStyle/>
          <a:p>
            <a:r>
              <a:rPr lang="en-US">
                <a:solidFill>
                  <a:srgbClr val="000000"/>
                </a:solidFill>
                <a:highlight>
                  <a:srgbClr val="FFFF00"/>
                </a:highlight>
              </a:rPr>
              <a:t>To be updated by Kelsey Taylor</a:t>
            </a:r>
          </a:p>
        </p:txBody>
      </p:sp>
      <p:graphicFrame>
        <p:nvGraphicFramePr>
          <p:cNvPr id="5" name="Table 4">
            <a:extLst>
              <a:ext uri="{FF2B5EF4-FFF2-40B4-BE49-F238E27FC236}">
                <a16:creationId xmlns:a16="http://schemas.microsoft.com/office/drawing/2014/main" id="{748419BC-5793-9D42-AABB-7D2495020360}"/>
              </a:ext>
            </a:extLst>
          </p:cNvPr>
          <p:cNvGraphicFramePr>
            <a:graphicFrameLocks noGrp="1"/>
          </p:cNvGraphicFramePr>
          <p:nvPr>
            <p:extLst>
              <p:ext uri="{D42A27DB-BD31-4B8C-83A1-F6EECF244321}">
                <p14:modId xmlns:p14="http://schemas.microsoft.com/office/powerpoint/2010/main" val="2792425547"/>
              </p:ext>
            </p:extLst>
          </p:nvPr>
        </p:nvGraphicFramePr>
        <p:xfrm>
          <a:off x="383394" y="1235720"/>
          <a:ext cx="11425216" cy="5256355"/>
        </p:xfrm>
        <a:graphic>
          <a:graphicData uri="http://schemas.openxmlformats.org/drawingml/2006/table">
            <a:tbl>
              <a:tblPr firstRow="1" bandRow="1"/>
              <a:tblGrid>
                <a:gridCol w="2439053">
                  <a:extLst>
                    <a:ext uri="{9D8B030D-6E8A-4147-A177-3AD203B41FA5}">
                      <a16:colId xmlns:a16="http://schemas.microsoft.com/office/drawing/2014/main" val="20001"/>
                    </a:ext>
                  </a:extLst>
                </a:gridCol>
                <a:gridCol w="861975">
                  <a:extLst>
                    <a:ext uri="{9D8B030D-6E8A-4147-A177-3AD203B41FA5}">
                      <a16:colId xmlns:a16="http://schemas.microsoft.com/office/drawing/2014/main" val="1865642508"/>
                    </a:ext>
                  </a:extLst>
                </a:gridCol>
                <a:gridCol w="861975">
                  <a:extLst>
                    <a:ext uri="{9D8B030D-6E8A-4147-A177-3AD203B41FA5}">
                      <a16:colId xmlns:a16="http://schemas.microsoft.com/office/drawing/2014/main" val="3302084980"/>
                    </a:ext>
                  </a:extLst>
                </a:gridCol>
                <a:gridCol w="861975">
                  <a:extLst>
                    <a:ext uri="{9D8B030D-6E8A-4147-A177-3AD203B41FA5}">
                      <a16:colId xmlns:a16="http://schemas.microsoft.com/office/drawing/2014/main" val="3999516814"/>
                    </a:ext>
                  </a:extLst>
                </a:gridCol>
                <a:gridCol w="861975">
                  <a:extLst>
                    <a:ext uri="{9D8B030D-6E8A-4147-A177-3AD203B41FA5}">
                      <a16:colId xmlns:a16="http://schemas.microsoft.com/office/drawing/2014/main" val="917176957"/>
                    </a:ext>
                  </a:extLst>
                </a:gridCol>
                <a:gridCol w="861975">
                  <a:extLst>
                    <a:ext uri="{9D8B030D-6E8A-4147-A177-3AD203B41FA5}">
                      <a16:colId xmlns:a16="http://schemas.microsoft.com/office/drawing/2014/main" val="2817789567"/>
                    </a:ext>
                  </a:extLst>
                </a:gridCol>
                <a:gridCol w="4676288">
                  <a:extLst>
                    <a:ext uri="{9D8B030D-6E8A-4147-A177-3AD203B41FA5}">
                      <a16:colId xmlns:a16="http://schemas.microsoft.com/office/drawing/2014/main" val="3594500521"/>
                    </a:ext>
                  </a:extLst>
                </a:gridCol>
              </a:tblGrid>
              <a:tr h="340267">
                <a:tc gridSpan="7">
                  <a:txBody>
                    <a:bodyPr/>
                    <a:lstStyle/>
                    <a:p>
                      <a:pPr algn="ctr"/>
                      <a:r>
                        <a:rPr lang="en-US" sz="1500" b="1" i="0" kern="1200">
                          <a:solidFill>
                            <a:schemeClr val="bg1"/>
                          </a:solidFill>
                          <a:latin typeface="+mj-lt"/>
                          <a:ea typeface="Arial Narrow" charset="0"/>
                          <a:cs typeface="Arial Narrow" charset="0"/>
                        </a:rPr>
                        <a:t>Huntington’s Competitive Landscape*</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hMerge="1">
                  <a:txBody>
                    <a:bodyPr/>
                    <a:lstStyle/>
                    <a:p>
                      <a:pPr algn="ctr"/>
                      <a:endParaRPr lang="en-US" sz="1100" b="1" i="0" kern="1200">
                        <a:solidFill>
                          <a:schemeClr val="bg1"/>
                        </a:solidFill>
                        <a:latin typeface="+mj-lt"/>
                        <a:ea typeface="Arial Narrow" charset="0"/>
                        <a:cs typeface="Arial Narrow" charset="0"/>
                      </a:endParaRPr>
                    </a:p>
                  </a:txBody>
                  <a:tcPr marL="52792" marR="0" marT="31676" marB="316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100" b="1" i="0" kern="1200">
                        <a:solidFill>
                          <a:schemeClr val="bg1"/>
                        </a:solidFill>
                        <a:latin typeface="+mj-lt"/>
                        <a:ea typeface="Arial Narrow" charset="0"/>
                        <a:cs typeface="Arial Narrow" charset="0"/>
                      </a:endParaRPr>
                    </a:p>
                  </a:txBody>
                  <a:tcPr marL="52792" marR="0" marT="31676" marB="3167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100" b="1" i="0" kern="1200">
                        <a:solidFill>
                          <a:schemeClr val="bg1"/>
                        </a:solidFill>
                        <a:latin typeface="+mj-lt"/>
                        <a:ea typeface="Arial Narrow" charset="0"/>
                        <a:cs typeface="Arial Narrow" charset="0"/>
                      </a:endParaRPr>
                    </a:p>
                  </a:txBody>
                  <a:tcPr marL="52792" marR="0" marT="31676" marB="316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100" b="1" i="0" kern="1200">
                        <a:solidFill>
                          <a:schemeClr val="bg1"/>
                        </a:solidFill>
                        <a:latin typeface="+mj-lt"/>
                        <a:ea typeface="Arial Narrow" charset="0"/>
                        <a:cs typeface="Arial Narrow" charset="0"/>
                      </a:endParaRPr>
                    </a:p>
                  </a:txBody>
                  <a:tcPr marL="52792" marR="0" marT="31676" marB="3167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a:endParaRPr lang="en-US" sz="1400" b="1" i="0" kern="1200">
                        <a:solidFill>
                          <a:schemeClr val="bg1"/>
                        </a:solidFill>
                        <a:latin typeface="+mj-lt"/>
                        <a:ea typeface="Arial Narrow" charset="0"/>
                        <a:cs typeface="Arial Narrow" charset="0"/>
                      </a:endParaRPr>
                    </a:p>
                  </a:txBody>
                  <a:tcPr marL="52792" marR="0" marT="31676" marB="316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79419048"/>
                  </a:ext>
                </a:extLst>
              </a:tr>
              <a:tr h="285516">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100" b="1" i="0" kern="1200">
                          <a:solidFill>
                            <a:schemeClr val="bg1"/>
                          </a:solidFill>
                          <a:latin typeface="+mn-lt"/>
                          <a:ea typeface="Arial Narrow" charset="0"/>
                          <a:cs typeface="Arial Narrow" charset="0"/>
                        </a:rPr>
                        <a:t>Asset</a:t>
                      </a:r>
                      <a:r>
                        <a:rPr lang="en-US" sz="1100" b="1" i="0" kern="1200">
                          <a:solidFill>
                            <a:schemeClr val="bg1"/>
                          </a:solidFill>
                          <a:latin typeface="+mj-lt"/>
                          <a:ea typeface="Arial Narrow" charset="0"/>
                          <a:cs typeface="Arial Narrow" charset="0"/>
                        </a:rPr>
                        <a:t> (Company)</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i="0" kern="1200">
                          <a:solidFill>
                            <a:schemeClr val="bg1"/>
                          </a:solidFill>
                          <a:latin typeface="+mj-lt"/>
                          <a:ea typeface="Arial Narrow" charset="0"/>
                          <a:cs typeface="Arial Narrow" charset="0"/>
                        </a:rPr>
                        <a:t>Modality</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kern="1200">
                          <a:solidFill>
                            <a:schemeClr val="bg1"/>
                          </a:solidFill>
                          <a:latin typeface="+mn-lt"/>
                          <a:ea typeface="Arial Narrow" charset="0"/>
                          <a:cs typeface="Arial Narrow" charset="0"/>
                        </a:rPr>
                        <a:t>RoA</a:t>
                      </a:r>
                      <a:endParaRPr lang="en-US" sz="1100" b="1" i="0" kern="1200">
                        <a:solidFill>
                          <a:schemeClr val="bg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a:solidFill>
                            <a:schemeClr val="bg1"/>
                          </a:solidFill>
                          <a:latin typeface="+mj-lt"/>
                          <a:ea typeface="Arial Narrow" charset="0"/>
                          <a:cs typeface="Arial Narrow" charset="0"/>
                        </a:rPr>
                        <a:t>Phase</a:t>
                      </a:r>
                      <a:endParaRPr lang="en-US" sz="1100" b="1" i="0" kern="1200">
                        <a:solidFill>
                          <a:schemeClr val="bg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i="0" kern="1200">
                          <a:solidFill>
                            <a:schemeClr val="bg1"/>
                          </a:solidFill>
                          <a:latin typeface="+mj-lt"/>
                          <a:ea typeface="Arial Narrow" charset="0"/>
                          <a:cs typeface="Arial Narrow" charset="0"/>
                        </a:rPr>
                        <a:t>Launch</a:t>
                      </a:r>
                      <a:r>
                        <a:rPr lang="en-US" sz="1100" b="1" i="0" kern="1200" baseline="30000">
                          <a:solidFill>
                            <a:schemeClr val="bg1"/>
                          </a:solidFill>
                          <a:latin typeface="+mj-lt"/>
                          <a:ea typeface="Arial Narrow" charset="0"/>
                          <a:cs typeface="Arial Narrow" charset="0"/>
                        </a:rPr>
                        <a:t>1</a:t>
                      </a:r>
                      <a:endParaRPr lang="en-US" sz="1100" b="1" i="0" kern="1200">
                        <a:solidFill>
                          <a:schemeClr val="bg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i="0" kern="1200">
                          <a:solidFill>
                            <a:schemeClr val="bg1"/>
                          </a:solidFill>
                          <a:latin typeface="+mj-lt"/>
                          <a:ea typeface="Arial Narrow" charset="0"/>
                          <a:cs typeface="Arial Narrow" charset="0"/>
                        </a:rPr>
                        <a:t>Selective</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b="1" i="0" kern="1200">
                          <a:solidFill>
                            <a:schemeClr val="bg1"/>
                          </a:solidFill>
                          <a:latin typeface="+mj-lt"/>
                          <a:ea typeface="Arial Narrow" charset="0"/>
                          <a:cs typeface="Arial Narrow" charset="0"/>
                        </a:rPr>
                        <a:t>Upcoming Catalysts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159043369"/>
                  </a:ext>
                </a:extLst>
              </a:tr>
              <a:tr h="285516">
                <a:tc gridSpan="7">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b="1" i="0" kern="1200">
                          <a:solidFill>
                            <a:srgbClr val="000000"/>
                          </a:solidFill>
                          <a:latin typeface="+mn-lt"/>
                          <a:ea typeface="Arial Narrow" charset="0"/>
                          <a:cs typeface="Arial Narrow" charset="0"/>
                        </a:rPr>
                        <a:t>1</a:t>
                      </a:r>
                      <a:r>
                        <a:rPr lang="en-US" sz="1100" b="1" i="0" kern="1200" baseline="30000">
                          <a:solidFill>
                            <a:srgbClr val="000000"/>
                          </a:solidFill>
                          <a:latin typeface="+mn-lt"/>
                          <a:ea typeface="Arial Narrow" charset="0"/>
                          <a:cs typeface="Arial Narrow" charset="0"/>
                        </a:rPr>
                        <a:t>st</a:t>
                      </a:r>
                      <a:r>
                        <a:rPr lang="en-US" sz="1100" b="1" i="0" kern="1200">
                          <a:solidFill>
                            <a:srgbClr val="000000"/>
                          </a:solidFill>
                          <a:latin typeface="+mn-lt"/>
                          <a:ea typeface="Arial Narrow" charset="0"/>
                          <a:cs typeface="Arial Narrow" charset="0"/>
                        </a:rPr>
                        <a:t> Wave Of DMTs (2020-2025 Launches) </a:t>
                      </a:r>
                      <a:endParaRPr lang="en-US" sz="1100" b="1" i="0"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CFE3F6"/>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100" b="1" i="0" kern="1200">
                        <a:solidFill>
                          <a:schemeClr val="tx1"/>
                        </a:solidFill>
                        <a:latin typeface="+mj-lt"/>
                        <a:ea typeface="Arial Narrow" charset="0"/>
                        <a:cs typeface="Arial Narrow" charset="0"/>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136548450"/>
                  </a:ext>
                </a:extLst>
              </a:tr>
              <a:tr h="347832">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Tominersen (Roche / Ionis)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Ph.3</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2023-2024</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Topline Ph.3 data exp in 1H22; Ph. 1/2 OLE and HD natural history data exp 1H 2021</a:t>
                      </a:r>
                      <a:r>
                        <a:rPr lang="en-US" sz="900" b="0" i="0" u="none" kern="1200" baseline="30000">
                          <a:solidFill>
                            <a:srgbClr val="000000"/>
                          </a:solidFill>
                          <a:latin typeface="+mn-lt"/>
                          <a:ea typeface="+mn-ea"/>
                          <a:cs typeface="+mn-cs"/>
                        </a:rPr>
                        <a:t>2</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85516">
                <a:tc gridSpan="7">
                  <a:txBody>
                    <a:bodyPr/>
                    <a:lstStyle/>
                    <a:p>
                      <a:pPr marL="0" marR="0" lvl="0" indent="0" algn="l" rtl="0" eaLnBrk="1" fontAlgn="auto" latinLnBrk="0" hangingPunct="1">
                        <a:lnSpc>
                          <a:spcPct val="100000"/>
                        </a:lnSpc>
                        <a:spcBef>
                          <a:spcPts val="0"/>
                        </a:spcBef>
                        <a:spcAft>
                          <a:spcPts val="0"/>
                        </a:spcAft>
                        <a:buClrTx/>
                        <a:buSzTx/>
                        <a:buFontTx/>
                        <a:buNone/>
                      </a:pPr>
                      <a:r>
                        <a:rPr lang="en-US" sz="1100" b="1" i="0" kern="1200">
                          <a:solidFill>
                            <a:srgbClr val="000000"/>
                          </a:solidFill>
                          <a:latin typeface="+mn-lt"/>
                          <a:ea typeface="Arial Narrow" charset="0"/>
                          <a:cs typeface="Arial Narrow" charset="0"/>
                        </a:rPr>
                        <a:t>2</a:t>
                      </a:r>
                      <a:r>
                        <a:rPr lang="en-US" sz="1100" b="1" i="0" kern="1200" baseline="30000">
                          <a:solidFill>
                            <a:srgbClr val="000000"/>
                          </a:solidFill>
                          <a:latin typeface="+mn-lt"/>
                          <a:ea typeface="Arial Narrow" charset="0"/>
                          <a:cs typeface="Arial Narrow" charset="0"/>
                        </a:rPr>
                        <a:t>nd</a:t>
                      </a:r>
                      <a:r>
                        <a:rPr lang="en-US" sz="1100" b="1" i="0" kern="1200">
                          <a:solidFill>
                            <a:srgbClr val="000000"/>
                          </a:solidFill>
                          <a:latin typeface="+mn-lt"/>
                          <a:ea typeface="Arial Narrow" charset="0"/>
                          <a:cs typeface="Arial Narrow" charset="0"/>
                        </a:rPr>
                        <a:t> Wave Of DMTs (2025-2030 Launches) </a:t>
                      </a:r>
                      <a:endParaRPr lang="en-US" sz="1100" b="1" i="0"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CFE3F6"/>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5475380"/>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WVE-120101 (Wave / Takeda) – SNP1 </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 1 / 2</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Yes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Modified trial to include higher dose; results exp in Q1 2021</a:t>
                      </a:r>
                      <a:r>
                        <a:rPr lang="en-US" sz="900" b="0" i="0" u="none" kern="1200" baseline="30000">
                          <a:solidFill>
                            <a:srgbClr val="000000"/>
                          </a:solidFill>
                          <a:latin typeface="+mn-lt"/>
                          <a:ea typeface="+mn-ea"/>
                          <a:cs typeface="+mn-cs"/>
                        </a:rPr>
                        <a:t>3</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2155981"/>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WVE-120102 (Wave / Takeda) – SNP2 </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 1 / 2</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Yes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Modified trial to include higher dose; results expected in Q1 2021</a:t>
                      </a:r>
                      <a:r>
                        <a:rPr lang="en-US" sz="900" b="0" i="0" u="none" kern="1200" baseline="30000">
                          <a:solidFill>
                            <a:srgbClr val="000000"/>
                          </a:solidFill>
                          <a:latin typeface="+mn-lt"/>
                          <a:ea typeface="+mn-ea"/>
                          <a:cs typeface="+mn-cs"/>
                        </a:rPr>
                        <a:t>3</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5614339"/>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AMT-130 (UniQure)</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AAV5 GTx</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Interstitial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 1 / 2 </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2026</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Early imaging and biomarker data from ongoing Ph.1/2 exp by YE 2021</a:t>
                      </a:r>
                      <a:r>
                        <a:rPr lang="en-US" sz="900" b="0" i="0" u="none" kern="1200" baseline="30000">
                          <a:solidFill>
                            <a:srgbClr val="000000"/>
                          </a:solidFill>
                          <a:latin typeface="+mn-lt"/>
                          <a:ea typeface="+mn-ea"/>
                          <a:cs typeface="+mn-cs"/>
                        </a:rPr>
                        <a:t>4</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4776394"/>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Branaplam (Novartis)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SM</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 1</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Ph.1 results expected 1H 2021; Ph.2b to start 2H 2021</a:t>
                      </a:r>
                      <a:r>
                        <a:rPr lang="en-US" sz="900" b="0" i="0" u="none" kern="1200" baseline="30000">
                          <a:solidFill>
                            <a:srgbClr val="000000"/>
                          </a:solidFill>
                          <a:latin typeface="+mn-lt"/>
                          <a:ea typeface="+mn-ea"/>
                          <a:cs typeface="+mn-cs"/>
                        </a:rPr>
                        <a:t>5</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194326"/>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PTC-518 (PTC)</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SM</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Ph.1</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Ph.1 SAD / MAD in HV study ongoing; results expected in 1H 2021</a:t>
                      </a:r>
                      <a:r>
                        <a:rPr lang="en-US" sz="900" b="0" i="0" u="none" kern="1200" baseline="30000">
                          <a:solidFill>
                            <a:srgbClr val="000000"/>
                          </a:solidFill>
                          <a:latin typeface="+mn-lt"/>
                          <a:ea typeface="+mn-ea"/>
                          <a:cs typeface="+mn-cs"/>
                        </a:rPr>
                        <a:t>8</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5039882"/>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WVE-120103 (Wave / Takeda) – SNP3</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Ph.1</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Yes</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Ph.1b/2a (N=~40) to start in 1H 2021</a:t>
                      </a:r>
                      <a:r>
                        <a:rPr lang="en-US" sz="900" b="0" i="0" u="none" kern="1200" baseline="30000">
                          <a:solidFill>
                            <a:srgbClr val="000000"/>
                          </a:solidFill>
                          <a:latin typeface="+mn-lt"/>
                          <a:ea typeface="+mn-ea"/>
                          <a:cs typeface="+mn-cs"/>
                        </a:rPr>
                        <a:t>6</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4054903"/>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VY-HTT001 (Voyager)</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AAV1 GTx</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TBD</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2025-2030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CMC clinical hold placed; Voyager plans to submit response to FDA 1H 2021</a:t>
                      </a:r>
                      <a:r>
                        <a:rPr lang="en-US" sz="900" b="0" i="0" u="none" kern="1200" baseline="30000">
                          <a:solidFill>
                            <a:srgbClr val="000000"/>
                          </a:solidFill>
                          <a:latin typeface="+mn-lt"/>
                          <a:ea typeface="+mn-ea"/>
                          <a:cs typeface="+mn-cs"/>
                        </a:rPr>
                        <a:t>7</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5828702"/>
                  </a:ext>
                </a:extLst>
              </a:tr>
              <a:tr h="285516">
                <a:tc gridSpan="7">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100" b="1" i="0" kern="1200" baseline="0">
                          <a:solidFill>
                            <a:srgbClr val="000000"/>
                          </a:solidFill>
                          <a:latin typeface="+mn-lt"/>
                          <a:ea typeface="Arial Narrow" charset="0"/>
                          <a:cs typeface="Arial Narrow" charset="0"/>
                        </a:rPr>
                        <a:t>3</a:t>
                      </a:r>
                      <a:r>
                        <a:rPr lang="en-US" sz="1100" b="1" i="0" kern="1200" baseline="30000">
                          <a:solidFill>
                            <a:srgbClr val="000000"/>
                          </a:solidFill>
                          <a:latin typeface="+mn-lt"/>
                          <a:ea typeface="Arial Narrow" charset="0"/>
                          <a:cs typeface="Arial Narrow" charset="0"/>
                        </a:rPr>
                        <a:t>rd</a:t>
                      </a:r>
                      <a:r>
                        <a:rPr lang="en-US" sz="1100" b="1" i="0" kern="1200">
                          <a:solidFill>
                            <a:srgbClr val="000000"/>
                          </a:solidFill>
                          <a:latin typeface="+mn-lt"/>
                          <a:ea typeface="Arial Narrow" charset="0"/>
                          <a:cs typeface="Arial Narrow" charset="0"/>
                        </a:rPr>
                        <a:t> Wave Of DMTs (2030+ Launches) </a:t>
                      </a:r>
                      <a:endParaRPr lang="en-US" sz="1100" b="1" i="0"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CFE3F6"/>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253913"/>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TAK 686 (Sangamo / Takeda)</a:t>
                      </a:r>
                      <a:r>
                        <a:rPr lang="en-US" sz="900" b="0" i="0" u="none" kern="1200" baseline="30000">
                          <a:solidFill>
                            <a:srgbClr val="000000"/>
                          </a:solidFill>
                          <a:latin typeface="+mn-lt"/>
                          <a:ea typeface="+mn-ea"/>
                          <a:cs typeface="+mn-cs"/>
                        </a:rPr>
                        <a:t> </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ZFP GTx</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TBD</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Yes </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Takeda plans to evaluate drug candidate in IND-enabling studies; no timeline given</a:t>
                      </a:r>
                      <a:r>
                        <a:rPr lang="en-US" sz="900" b="0" i="0" u="none" kern="1200" baseline="30000">
                          <a:solidFill>
                            <a:srgbClr val="000000"/>
                          </a:solidFill>
                          <a:latin typeface="+mn-lt"/>
                          <a:ea typeface="+mn-ea"/>
                          <a:cs typeface="+mn-cs"/>
                        </a:rPr>
                        <a:t>9</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8412563"/>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DDR ASO (Triplet)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N/A</a:t>
                      </a:r>
                      <a:r>
                        <a:rPr lang="en-US" sz="900" b="0" i="0" u="none" kern="1200" baseline="30000">
                          <a:solidFill>
                            <a:srgbClr val="000000"/>
                          </a:solidFill>
                          <a:latin typeface="+mn-lt"/>
                          <a:ea typeface="+mn-ea"/>
                          <a:cs typeface="+mn-cs"/>
                        </a:rPr>
                        <a:t>2</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IND Submission planned for 2H 2021</a:t>
                      </a:r>
                      <a:r>
                        <a:rPr lang="en-US" sz="900" b="0" i="0" u="none" kern="1200" baseline="30000">
                          <a:solidFill>
                            <a:srgbClr val="000000"/>
                          </a:solidFill>
                          <a:latin typeface="+mn-lt"/>
                          <a:ea typeface="+mn-ea"/>
                          <a:cs typeface="+mn-cs"/>
                        </a:rPr>
                        <a:t>10</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5154023"/>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ALN-HTT (Alnylam)</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Candidate selection ongoing; no timeline given</a:t>
                      </a:r>
                      <a:r>
                        <a:rPr lang="en-US" sz="900" b="0" i="0" u="none" kern="1200" baseline="30000">
                          <a:solidFill>
                            <a:srgbClr val="000000"/>
                          </a:solidFill>
                          <a:latin typeface="+mn-lt"/>
                          <a:ea typeface="+mn-ea"/>
                          <a:cs typeface="+mn-cs"/>
                        </a:rPr>
                        <a:t>11</a:t>
                      </a:r>
                      <a:endParaRPr lang="en-US" sz="900" b="0" i="0" u="none" kern="1200">
                        <a:solidFill>
                          <a:srgbClr val="000000"/>
                        </a:solidFill>
                        <a:latin typeface="+mn-lt"/>
                        <a:ea typeface="+mn-ea"/>
                        <a:cs typeface="+mn-cs"/>
                      </a:endParaRP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3954790"/>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SPK-miHTT (Spark / Roche)</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GTx</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TBD</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N/A</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1357182"/>
                  </a:ext>
                </a:extLst>
              </a:tr>
              <a:tr h="285516">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HTT ASO (Biogen / Atalanta)</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ASO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IT</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Preclinical</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en-US" sz="900" b="0" i="0" u="none" kern="1200">
                          <a:solidFill>
                            <a:srgbClr val="000000"/>
                          </a:solidFill>
                          <a:latin typeface="+mn-lt"/>
                          <a:ea typeface="+mn-ea"/>
                          <a:cs typeface="+mn-cs"/>
                        </a:rPr>
                        <a:t>2030+</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i="0" u="none" kern="1200">
                          <a:solidFill>
                            <a:srgbClr val="000000"/>
                          </a:solidFill>
                          <a:latin typeface="+mn-lt"/>
                          <a:ea typeface="+mn-ea"/>
                          <a:cs typeface="+mn-cs"/>
                        </a:rPr>
                        <a:t>No</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i="0" u="none" kern="1200">
                          <a:solidFill>
                            <a:srgbClr val="000000"/>
                          </a:solidFill>
                          <a:latin typeface="+mn-lt"/>
                          <a:ea typeface="+mn-ea"/>
                          <a:cs typeface="+mn-cs"/>
                        </a:rPr>
                        <a:t>IND Submission planned in 2022</a:t>
                      </a:r>
                    </a:p>
                  </a:txBody>
                  <a:tcPr marL="52792" marR="0" marT="31676" marB="31676"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5697449"/>
                  </a:ext>
                </a:extLst>
              </a:tr>
            </a:tbl>
          </a:graphicData>
        </a:graphic>
      </p:graphicFrame>
      <p:sp>
        <p:nvSpPr>
          <p:cNvPr id="6" name="TextBox 5">
            <a:extLst>
              <a:ext uri="{FF2B5EF4-FFF2-40B4-BE49-F238E27FC236}">
                <a16:creationId xmlns:a16="http://schemas.microsoft.com/office/drawing/2014/main" id="{08EEF106-1BE9-3C40-8678-5C002DDA3B31}"/>
              </a:ext>
            </a:extLst>
          </p:cNvPr>
          <p:cNvSpPr txBox="1"/>
          <p:nvPr/>
        </p:nvSpPr>
        <p:spPr>
          <a:xfrm>
            <a:off x="1449628" y="6515099"/>
            <a:ext cx="5505016" cy="230832"/>
          </a:xfrm>
          <a:prstGeom prst="rect">
            <a:avLst/>
          </a:prstGeom>
          <a:noFill/>
        </p:spPr>
        <p:txBody>
          <a:bodyPr wrap="square" rtlCol="0">
            <a:spAutoFit/>
          </a:bodyPr>
          <a:lstStyle/>
          <a:p>
            <a:pPr defTabSz="609585"/>
            <a:r>
              <a:rPr lang="en-US" sz="900">
                <a:solidFill>
                  <a:srgbClr val="363838">
                    <a:lumMod val="75000"/>
                  </a:srgbClr>
                </a:solidFill>
                <a:latin typeface="Arial"/>
              </a:rPr>
              <a:t>*Table highlights select competitors and is not an exhaustive list</a:t>
            </a:r>
          </a:p>
        </p:txBody>
      </p:sp>
    </p:spTree>
    <p:extLst>
      <p:ext uri="{BB962C8B-B14F-4D97-AF65-F5344CB8AC3E}">
        <p14:creationId xmlns:p14="http://schemas.microsoft.com/office/powerpoint/2010/main" val="408382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E8A1A9A-A7BA-4ABF-A9E0-A95DF0F730D6}"/>
              </a:ext>
            </a:extLst>
          </p:cNvPr>
          <p:cNvSpPr txBox="1">
            <a:spLocks/>
          </p:cNvSpPr>
          <p:nvPr/>
        </p:nvSpPr>
        <p:spPr>
          <a:xfrm>
            <a:off x="9868" y="0"/>
            <a:ext cx="12182131" cy="968188"/>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lgn="ctr"/>
            <a:r>
              <a:rPr lang="en-US">
                <a:solidFill>
                  <a:schemeClr val="bg1"/>
                </a:solidFill>
                <a:latin typeface="Arial Narrow" panose="020B0606020202030204" pitchFamily="34" charset="0"/>
              </a:rPr>
              <a:t>Target Product Profile</a:t>
            </a:r>
            <a:endParaRPr lang="en-US" i="1">
              <a:solidFill>
                <a:schemeClr val="bg1"/>
              </a:solidFill>
              <a:latin typeface="Arial Narrow" panose="020B0606020202030204" pitchFamily="34" charset="0"/>
            </a:endParaRPr>
          </a:p>
        </p:txBody>
      </p:sp>
      <p:graphicFrame>
        <p:nvGraphicFramePr>
          <p:cNvPr id="6" name="Table 5">
            <a:extLst>
              <a:ext uri="{FF2B5EF4-FFF2-40B4-BE49-F238E27FC236}">
                <a16:creationId xmlns:a16="http://schemas.microsoft.com/office/drawing/2014/main" id="{F2225350-ADE3-B842-AE25-3BCB70D7E480}"/>
              </a:ext>
            </a:extLst>
          </p:cNvPr>
          <p:cNvGraphicFramePr>
            <a:graphicFrameLocks noGrp="1"/>
          </p:cNvGraphicFramePr>
          <p:nvPr>
            <p:extLst>
              <p:ext uri="{D42A27DB-BD31-4B8C-83A1-F6EECF244321}">
                <p14:modId xmlns:p14="http://schemas.microsoft.com/office/powerpoint/2010/main" val="529189773"/>
              </p:ext>
            </p:extLst>
          </p:nvPr>
        </p:nvGraphicFramePr>
        <p:xfrm>
          <a:off x="187648" y="1058854"/>
          <a:ext cx="11822967" cy="5710555"/>
        </p:xfrm>
        <a:graphic>
          <a:graphicData uri="http://schemas.openxmlformats.org/drawingml/2006/table">
            <a:tbl>
              <a:tblPr firstRow="1"/>
              <a:tblGrid>
                <a:gridCol w="568432">
                  <a:extLst>
                    <a:ext uri="{9D8B030D-6E8A-4147-A177-3AD203B41FA5}">
                      <a16:colId xmlns:a16="http://schemas.microsoft.com/office/drawing/2014/main" val="2814965755"/>
                    </a:ext>
                  </a:extLst>
                </a:gridCol>
                <a:gridCol w="1574277">
                  <a:extLst>
                    <a:ext uri="{9D8B030D-6E8A-4147-A177-3AD203B41FA5}">
                      <a16:colId xmlns:a16="http://schemas.microsoft.com/office/drawing/2014/main" val="2014252576"/>
                    </a:ext>
                  </a:extLst>
                </a:gridCol>
                <a:gridCol w="4840129">
                  <a:extLst>
                    <a:ext uri="{9D8B030D-6E8A-4147-A177-3AD203B41FA5}">
                      <a16:colId xmlns:a16="http://schemas.microsoft.com/office/drawing/2014/main" val="4126765304"/>
                    </a:ext>
                  </a:extLst>
                </a:gridCol>
                <a:gridCol w="4840129">
                  <a:extLst>
                    <a:ext uri="{9D8B030D-6E8A-4147-A177-3AD203B41FA5}">
                      <a16:colId xmlns:a16="http://schemas.microsoft.com/office/drawing/2014/main" val="3128048999"/>
                    </a:ext>
                  </a:extLst>
                </a:gridCol>
              </a:tblGrid>
              <a:tr h="254000">
                <a:tc gridSpan="2">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Attribute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pPr algn="ctr"/>
                      <a:r>
                        <a:rPr lang="en-US" sz="1100">
                          <a:solidFill>
                            <a:schemeClr val="bg1"/>
                          </a:solidFill>
                        </a:rPr>
                        <a:t>MPP</a:t>
                      </a:r>
                    </a:p>
                  </a:txBody>
                  <a:tcPr>
                    <a:lnL w="12700" cmpd="sng">
                      <a:solidFill>
                        <a:srgbClr val="FFFFFF"/>
                      </a:solidFill>
                    </a:lnL>
                    <a:lnR w="6350" cap="flat" cmpd="sng" algn="ctr">
                      <a:solidFill>
                        <a:srgbClr val="2473BA"/>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lumMod val="75000"/>
                      </a:schemeClr>
                    </a:solidFill>
                  </a:tcPr>
                </a:tc>
                <a:tc>
                  <a:txBody>
                    <a:bodyPr/>
                    <a:lstStyle>
                      <a:lvl1pPr marL="0" algn="l" defTabSz="609585" rtl="0" eaLnBrk="1" latinLnBrk="0" hangingPunct="1">
                        <a:defRPr sz="2400" b="1" kern="1200">
                          <a:solidFill>
                            <a:schemeClr val="lt1"/>
                          </a:solidFill>
                          <a:latin typeface="Arial" panose="020B0604020202020204"/>
                        </a:defRPr>
                      </a:lvl1pPr>
                      <a:lvl2pPr marL="609585" algn="l" defTabSz="609585" rtl="0" eaLnBrk="1" latinLnBrk="0" hangingPunct="1">
                        <a:defRPr sz="2400" b="1" kern="1200">
                          <a:solidFill>
                            <a:schemeClr val="lt1"/>
                          </a:solidFill>
                          <a:latin typeface="Arial" panose="020B0604020202020204"/>
                        </a:defRPr>
                      </a:lvl2pPr>
                      <a:lvl3pPr marL="1219170" algn="l" defTabSz="609585" rtl="0" eaLnBrk="1" latinLnBrk="0" hangingPunct="1">
                        <a:defRPr sz="2400" b="1" kern="1200">
                          <a:solidFill>
                            <a:schemeClr val="lt1"/>
                          </a:solidFill>
                          <a:latin typeface="Arial" panose="020B0604020202020204"/>
                        </a:defRPr>
                      </a:lvl3pPr>
                      <a:lvl4pPr marL="1828754" algn="l" defTabSz="609585" rtl="0" eaLnBrk="1" latinLnBrk="0" hangingPunct="1">
                        <a:defRPr sz="2400" b="1" kern="1200">
                          <a:solidFill>
                            <a:schemeClr val="lt1"/>
                          </a:solidFill>
                          <a:latin typeface="Arial" panose="020B0604020202020204"/>
                        </a:defRPr>
                      </a:lvl4pPr>
                      <a:lvl5pPr marL="2438339" algn="l" defTabSz="609585" rtl="0" eaLnBrk="1" latinLnBrk="0" hangingPunct="1">
                        <a:defRPr sz="2400" b="1" kern="1200">
                          <a:solidFill>
                            <a:schemeClr val="lt1"/>
                          </a:solidFill>
                          <a:latin typeface="Arial" panose="020B0604020202020204"/>
                        </a:defRPr>
                      </a:lvl5pPr>
                      <a:lvl6pPr marL="3047924" algn="l" defTabSz="609585" rtl="0" eaLnBrk="1" latinLnBrk="0" hangingPunct="1">
                        <a:defRPr sz="2400" b="1" kern="1200">
                          <a:solidFill>
                            <a:schemeClr val="lt1"/>
                          </a:solidFill>
                          <a:latin typeface="Arial" panose="020B0604020202020204"/>
                        </a:defRPr>
                      </a:lvl6pPr>
                      <a:lvl7pPr marL="3657509" algn="l" defTabSz="609585" rtl="0" eaLnBrk="1" latinLnBrk="0" hangingPunct="1">
                        <a:defRPr sz="2400" b="1" kern="1200">
                          <a:solidFill>
                            <a:schemeClr val="lt1"/>
                          </a:solidFill>
                          <a:latin typeface="Arial" panose="020B0604020202020204"/>
                        </a:defRPr>
                      </a:lvl7pPr>
                      <a:lvl8pPr marL="4267093" algn="l" defTabSz="609585" rtl="0" eaLnBrk="1" latinLnBrk="0" hangingPunct="1">
                        <a:defRPr sz="2400" b="1" kern="1200">
                          <a:solidFill>
                            <a:schemeClr val="lt1"/>
                          </a:solidFill>
                          <a:latin typeface="Arial" panose="020B0604020202020204"/>
                        </a:defRPr>
                      </a:lvl8pPr>
                      <a:lvl9pPr marL="4876678" algn="l" defTabSz="609585" rtl="0" eaLnBrk="1" latinLnBrk="0" hangingPunct="1">
                        <a:defRPr sz="2400" b="1" kern="1200">
                          <a:solidFill>
                            <a:schemeClr val="lt1"/>
                          </a:solidFill>
                          <a:latin typeface="Arial" panose="020B0604020202020204"/>
                        </a:defRPr>
                      </a:lvl9pPr>
                    </a:lstStyle>
                    <a:p>
                      <a:pPr algn="ctr"/>
                      <a:r>
                        <a:rPr lang="en-US" sz="1100">
                          <a:solidFill>
                            <a:schemeClr val="bg1"/>
                          </a:solidFill>
                        </a:rPr>
                        <a:t>TPP</a:t>
                      </a:r>
                    </a:p>
                  </a:txBody>
                  <a:tcPr>
                    <a:lnL w="6350" cap="flat" cmpd="sng" algn="ctr">
                      <a:solidFill>
                        <a:srgbClr val="2473BA"/>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3119085691"/>
                  </a:ext>
                </a:extLst>
              </a:tr>
              <a:tr h="57912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Value Proposition</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indent="-285750" algn="l" defTabSz="914400" rtl="0" eaLnBrk="1" latinLnBrk="0" hangingPunct="1">
                        <a:buFont typeface="Arial" panose="020B0604020202020204" pitchFamily="34" charset="0"/>
                        <a:buChar char="•"/>
                      </a:pPr>
                      <a:r>
                        <a:rPr lang="en-US" sz="1100" i="0" kern="1200">
                          <a:solidFill>
                            <a:srgbClr val="000000"/>
                          </a:solidFill>
                          <a:latin typeface="+mn-lt"/>
                          <a:ea typeface="+mn-ea"/>
                          <a:cs typeface="+mn-cs"/>
                        </a:rPr>
                        <a:t>Best-in-class, transformational standard of care therapy that reduces HTT protein levels to significantly reduce signs and symptoms of Huntington Disease and delay disease progression</a:t>
                      </a:r>
                    </a:p>
                  </a:txBody>
                  <a:tcPr>
                    <a:lnL w="12700" cmpd="sng">
                      <a:solidFill>
                        <a:srgbClr val="FFFFFF"/>
                      </a:solidFill>
                    </a:lnL>
                    <a:lnR w="6350" cap="flat" cmpd="sng" algn="ctr">
                      <a:solidFill>
                        <a:srgbClr val="2473BA"/>
                      </a:solidFill>
                      <a:prstDash val="solid"/>
                      <a:round/>
                      <a:headEnd type="none" w="med" len="med"/>
                      <a:tailEnd type="none" w="med" len="med"/>
                    </a:lnR>
                    <a:lnT w="38100" cmpd="sng">
                      <a:solidFill>
                        <a:srgbClr val="FFFFFF"/>
                      </a:solidFill>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0" kern="1200">
                          <a:solidFill>
                            <a:srgbClr val="000000"/>
                          </a:solidFill>
                          <a:latin typeface="+mn-lt"/>
                          <a:ea typeface="+mn-ea"/>
                          <a:cs typeface="+mn-cs"/>
                        </a:rPr>
                        <a:t>Best-in-class, transformational standard of care therapy that reduces HTT protein levels to eliminate signs and symptoms of Huntington Disease and stop disease progression</a:t>
                      </a:r>
                    </a:p>
                  </a:txBody>
                  <a:tcPr>
                    <a:lnL w="6350" cap="flat" cmpd="sng" algn="ctr">
                      <a:solidFill>
                        <a:srgbClr val="2473BA"/>
                      </a:solidFill>
                      <a:prstDash val="solid"/>
                      <a:round/>
                      <a:headEnd type="none" w="med" len="med"/>
                      <a:tailEnd type="none" w="med" len="med"/>
                    </a:lnL>
                    <a:lnR w="12700" cmpd="sng">
                      <a:solidFill>
                        <a:srgbClr val="FFFFFF"/>
                      </a:solidFill>
                    </a:lnR>
                    <a:lnT w="38100" cmpd="sng">
                      <a:solidFill>
                        <a:srgbClr val="FFFFFF"/>
                      </a:solidFill>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76223409"/>
                  </a:ext>
                </a:extLst>
              </a:tr>
              <a:tr h="25400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Indication</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indent="-285750" algn="l" defTabSz="914400" rtl="0" eaLnBrk="1" latinLnBrk="0" hangingPunct="1">
                        <a:buFont typeface="Arial" panose="020B0604020202020204" pitchFamily="34" charset="0"/>
                        <a:buChar char="•"/>
                      </a:pPr>
                      <a:r>
                        <a:rPr lang="en-US" sz="1100" i="0" kern="1200">
                          <a:solidFill>
                            <a:srgbClr val="000000"/>
                          </a:solidFill>
                          <a:latin typeface="+mn-lt"/>
                          <a:ea typeface="+mn-ea"/>
                          <a:cs typeface="+mn-cs"/>
                        </a:rPr>
                        <a:t>Treatment of Huntington Disease</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0" kern="1200">
                          <a:solidFill>
                            <a:srgbClr val="000000"/>
                          </a:solidFill>
                          <a:latin typeface="+mn-lt"/>
                          <a:ea typeface="+mn-ea"/>
                          <a:cs typeface="+mn-cs"/>
                        </a:rPr>
                        <a:t>Treatment of Huntington Disease</a:t>
                      </a: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51373181"/>
                  </a:ext>
                </a:extLst>
              </a:tr>
              <a:tr h="41656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Target Patient Population</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u="none" strike="noStrike" kern="1200" noProof="0">
                          <a:solidFill>
                            <a:srgbClr val="000000"/>
                          </a:solidFill>
                          <a:latin typeface="Arial"/>
                        </a:rPr>
                        <a:t>HD patients with 1 HTT allele with &gt;36-40 CAG repeats of any age. Mild-moderate manifest symptomatic HD patients.</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u="none" strike="noStrike" kern="1200" noProof="0">
                          <a:solidFill>
                            <a:srgbClr val="000000"/>
                          </a:solidFill>
                          <a:latin typeface="Arial"/>
                        </a:rPr>
                        <a:t>HD patients with 1 HTT allele with &gt;36-40 CAG repeats of any age. Mild-moderate manifest symptomatic HD patients.</a:t>
                      </a: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6333025"/>
                  </a:ext>
                </a:extLst>
              </a:tr>
              <a:tr h="25400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dirty="0">
                          <a:solidFill>
                            <a:schemeClr val="bg1"/>
                          </a:solidFill>
                          <a:effectLst>
                            <a:outerShdw blurRad="38100" dist="38100" dir="2700000" algn="tl">
                              <a:srgbClr val="000000">
                                <a:alpha val="43137"/>
                              </a:srgbClr>
                            </a:outerShdw>
                          </a:effectLst>
                        </a:rPr>
                        <a:t>MOA</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kern="1200">
                          <a:solidFill>
                            <a:srgbClr val="212121"/>
                          </a:solidFill>
                          <a:latin typeface="+mn-lt"/>
                          <a:ea typeface="+mn-ea"/>
                          <a:cs typeface="+mn-cs"/>
                        </a:rPr>
                        <a:t>Reduction of total HTT protein via alternative splicing of mRNA. </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kern="1200">
                          <a:solidFill>
                            <a:srgbClr val="212121"/>
                          </a:solidFill>
                          <a:latin typeface="+mn-lt"/>
                          <a:ea typeface="+mn-ea"/>
                          <a:cs typeface="+mn-cs"/>
                        </a:rPr>
                        <a:t>Reduction of total HTT protein via alternative splicing of mRNA. </a:t>
                      </a: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68477467"/>
                  </a:ext>
                </a:extLst>
              </a:tr>
              <a:tr h="41656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Pivotal Trial Design</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u="none" strike="noStrike" kern="1200" noProof="0">
                          <a:solidFill>
                            <a:srgbClr val="000000"/>
                          </a:solidFill>
                          <a:latin typeface="Arial"/>
                        </a:rPr>
                        <a:t>RCT, HD patients with 1 HTT allele with &gt;36-40 CAG repeats of 25-65 years old. Mild-to-moderate manifest symptomatic HD patients.</a:t>
                      </a:r>
                      <a:endParaRPr lang="en-US" sz="1100" i="0" kern="1200">
                        <a:solidFill>
                          <a:srgbClr val="000000"/>
                        </a:solidFill>
                        <a:latin typeface="+mn-lt"/>
                        <a:ea typeface="+mn-ea"/>
                        <a:cs typeface="+mn-cs"/>
                      </a:endParaRPr>
                    </a:p>
                  </a:txBody>
                  <a:tcPr anchor="ct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u="none" strike="noStrike" kern="1200" noProof="0">
                          <a:solidFill>
                            <a:srgbClr val="000000"/>
                          </a:solidFill>
                          <a:latin typeface="Arial"/>
                        </a:rPr>
                        <a:t>RCT, HD patients with 1 HTT allele with &gt;36-40 CAG repeats of 25-65 years old. Mild-to-moderate manifest symptomatic HD patients.</a:t>
                      </a:r>
                      <a:endParaRPr lang="en-US" sz="1100" i="0" kern="1200">
                        <a:solidFill>
                          <a:srgbClr val="000000"/>
                        </a:solidFill>
                        <a:latin typeface="+mn-lt"/>
                        <a:ea typeface="+mn-ea"/>
                        <a:cs typeface="+mn-cs"/>
                      </a:endParaRPr>
                    </a:p>
                  </a:txBody>
                  <a:tcPr anchor="ct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134267"/>
                  </a:ext>
                </a:extLst>
              </a:tr>
              <a:tr h="57912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Primary Efficacy Endpoint(s)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
                          <a:srgbClr val="7C878E"/>
                        </a:buClr>
                        <a:buSzTx/>
                        <a:buFont typeface="Arial,Sans-Serif" panose="020B0604020202020204" pitchFamily="34" charset="0"/>
                        <a:buChar char="•"/>
                      </a:pPr>
                      <a:r>
                        <a:rPr lang="en-US" sz="1100" b="0" i="0" u="none" strike="noStrike" kern="1200" noProof="0">
                          <a:solidFill>
                            <a:srgbClr val="000000"/>
                          </a:solidFill>
                          <a:latin typeface="Arial"/>
                        </a:rPr>
                        <a:t>Change from Baseline in the Composite Unified Huntington's Disease Rating Scale (</a:t>
                      </a:r>
                      <a:r>
                        <a:rPr lang="en-US" sz="1100" b="0" i="0" u="none" strike="noStrike" kern="1200" noProof="0" err="1">
                          <a:solidFill>
                            <a:srgbClr val="000000"/>
                          </a:solidFill>
                          <a:latin typeface="Arial"/>
                        </a:rPr>
                        <a:t>cUHDRS</a:t>
                      </a:r>
                      <a:r>
                        <a:rPr lang="en-US" sz="1100" b="0" i="0" u="none" strike="noStrike" kern="1200" noProof="0">
                          <a:solidFill>
                            <a:srgbClr val="000000"/>
                          </a:solidFill>
                          <a:latin typeface="Arial"/>
                        </a:rPr>
                        <a:t>)</a:t>
                      </a:r>
                    </a:p>
                    <a:p>
                      <a:pPr marL="285750" marR="0" lvl="0" indent="-285750" algn="l">
                        <a:lnSpc>
                          <a:spcPct val="100000"/>
                        </a:lnSpc>
                        <a:spcBef>
                          <a:spcPts val="0"/>
                        </a:spcBef>
                        <a:spcAft>
                          <a:spcPts val="0"/>
                        </a:spcAft>
                        <a:buClr>
                          <a:srgbClr val="7C878E"/>
                        </a:buClr>
                        <a:buSzTx/>
                        <a:buFont typeface="Arial,Sans-Serif" panose="020B0604020202020204" pitchFamily="34" charset="0"/>
                        <a:buChar char="•"/>
                      </a:pPr>
                      <a:r>
                        <a:rPr lang="en-US" sz="1100" b="0" i="0" u="none" strike="noStrike" kern="1200" noProof="0">
                          <a:solidFill>
                            <a:srgbClr val="000000"/>
                          </a:solidFill>
                          <a:latin typeface="Arial"/>
                        </a:rPr>
                        <a:t>Change From Baseline in the Total Functional Capacity (TFC) Score</a:t>
                      </a:r>
                      <a:endParaRPr lang="en-US" sz="1900" u="none" strike="noStrike" noProof="0">
                        <a:latin typeface="Arial"/>
                      </a:endParaRPr>
                    </a:p>
                  </a:txBody>
                  <a:tcPr anchor="ct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rtl="0" eaLnBrk="1" fontAlgn="auto" latinLnBrk="0" hangingPunct="1">
                        <a:lnSpc>
                          <a:spcPct val="100000"/>
                        </a:lnSpc>
                        <a:spcBef>
                          <a:spcPts val="0"/>
                        </a:spcBef>
                        <a:spcAft>
                          <a:spcPts val="0"/>
                        </a:spcAft>
                        <a:buClr>
                          <a:srgbClr val="7C878E"/>
                        </a:buClr>
                        <a:buSzTx/>
                        <a:buFont typeface="Arial,Sans-Serif" panose="020B0604020202020204" pitchFamily="34" charset="0"/>
                        <a:buChar char="•"/>
                      </a:pPr>
                      <a:r>
                        <a:rPr lang="en-US" sz="1100" b="0" i="0" u="none" strike="noStrike" kern="1200" noProof="0">
                          <a:solidFill>
                            <a:srgbClr val="000000"/>
                          </a:solidFill>
                          <a:latin typeface="Arial"/>
                        </a:rPr>
                        <a:t>Change from Baseline in the Composite Unified Huntington's Disease Rating Scale (</a:t>
                      </a:r>
                      <a:r>
                        <a:rPr lang="en-US" sz="1100" b="0" i="0" u="none" strike="noStrike" kern="1200" noProof="0" err="1">
                          <a:solidFill>
                            <a:srgbClr val="000000"/>
                          </a:solidFill>
                          <a:latin typeface="Arial"/>
                        </a:rPr>
                        <a:t>cUHDRS</a:t>
                      </a:r>
                      <a:r>
                        <a:rPr lang="en-US" sz="1100" b="0" i="0" u="none" strike="noStrike" kern="1200" noProof="0">
                          <a:solidFill>
                            <a:srgbClr val="000000"/>
                          </a:solidFill>
                          <a:latin typeface="Arial"/>
                        </a:rPr>
                        <a:t>)</a:t>
                      </a:r>
                    </a:p>
                    <a:p>
                      <a:pPr marL="285750" marR="0" lvl="0" indent="-285750" algn="l">
                        <a:lnSpc>
                          <a:spcPct val="100000"/>
                        </a:lnSpc>
                        <a:spcBef>
                          <a:spcPts val="0"/>
                        </a:spcBef>
                        <a:spcAft>
                          <a:spcPts val="0"/>
                        </a:spcAft>
                        <a:buClr>
                          <a:srgbClr val="7C878E"/>
                        </a:buClr>
                        <a:buSzTx/>
                        <a:buFont typeface="Arial,Sans-Serif" panose="020B0604020202020204" pitchFamily="34" charset="0"/>
                        <a:buChar char="•"/>
                      </a:pPr>
                      <a:r>
                        <a:rPr lang="en-US" sz="1100" b="0" i="0" u="none" strike="noStrike" kern="1200" noProof="0">
                          <a:solidFill>
                            <a:srgbClr val="000000"/>
                          </a:solidFill>
                          <a:latin typeface="Arial"/>
                        </a:rPr>
                        <a:t>Change From Baseline in the Total Functional Capacity (TFC) Score</a:t>
                      </a:r>
                      <a:endParaRPr lang="en-US" sz="1900" u="none" strike="noStrike" noProof="0">
                        <a:latin typeface="Arial"/>
                      </a:endParaRPr>
                    </a:p>
                  </a:txBody>
                  <a:tcPr anchor="ct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76711095"/>
                  </a:ext>
                </a:extLst>
              </a:tr>
              <a:tr h="100584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Secondary Efficacy Endpoints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Total Motor Score (TMS) [ Time Frame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Symbol Digit Modalities Test (SDMT)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Stroop Word Reading (SWR)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the Clinical Global Impression, Severity Scale (CGI-S)</a:t>
                      </a:r>
                    </a:p>
                  </a:txBody>
                  <a:tcPr anchor="ct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Total Motor Score (TMS) [ Time Frame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Symbol Digit Modalities Test (SDMT)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Stroop Word Reading (SWR)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Change From Baseline in the Clinical Global Impression, Severity Scale (CGI-S)</a:t>
                      </a:r>
                    </a:p>
                  </a:txBody>
                  <a:tcPr anchor="ct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1514570"/>
                  </a:ext>
                </a:extLst>
              </a:tr>
              <a:tr h="57912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Exploratory Endpoints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Quality of life measure (TBD)</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i="0" kern="1200">
                          <a:solidFill>
                            <a:srgbClr val="000000"/>
                          </a:solidFill>
                          <a:latin typeface="+mn-lt"/>
                          <a:ea typeface="+mn-ea"/>
                          <a:cs typeface="+mn-cs"/>
                        </a:rPr>
                        <a:t>Slowing of CSF </a:t>
                      </a:r>
                      <a:r>
                        <a:rPr lang="en-US" sz="1100" i="0" kern="1200" err="1">
                          <a:solidFill>
                            <a:srgbClr val="000000"/>
                          </a:solidFill>
                          <a:latin typeface="+mn-lt"/>
                          <a:ea typeface="+mn-ea"/>
                          <a:cs typeface="+mn-cs"/>
                        </a:rPr>
                        <a:t>NfL</a:t>
                      </a:r>
                      <a:r>
                        <a:rPr lang="en-US" sz="1100" i="0" kern="1200">
                          <a:solidFill>
                            <a:srgbClr val="000000"/>
                          </a:solidFill>
                          <a:latin typeface="+mn-lt"/>
                          <a:ea typeface="+mn-ea"/>
                          <a:cs typeface="+mn-cs"/>
                        </a:rPr>
                        <a:t> elevation</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a:solidFill>
                            <a:srgbClr val="000000"/>
                          </a:solidFill>
                        </a:rPr>
                        <a:t>Change From Baseline in CSF </a:t>
                      </a:r>
                      <a:r>
                        <a:rPr lang="en-US" sz="1100" b="0" i="0" err="1">
                          <a:solidFill>
                            <a:srgbClr val="000000"/>
                          </a:solidFill>
                        </a:rPr>
                        <a:t>tHTT</a:t>
                      </a:r>
                      <a:r>
                        <a:rPr lang="en-US" sz="1100" b="0" i="0">
                          <a:solidFill>
                            <a:srgbClr val="000000"/>
                          </a:solidFill>
                        </a:rPr>
                        <a:t> Protein Level </a:t>
                      </a:r>
                    </a:p>
                  </a:txBody>
                  <a:tcPr anchor="ct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a:solidFill>
                            <a:srgbClr val="000000"/>
                          </a:solidFill>
                        </a:rPr>
                        <a:t>Quality of life measure (TBD)</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i="0" kern="1200">
                          <a:solidFill>
                            <a:srgbClr val="000000"/>
                          </a:solidFill>
                          <a:latin typeface="+mn-lt"/>
                          <a:ea typeface="+mn-ea"/>
                          <a:cs typeface="+mn-cs"/>
                        </a:rPr>
                        <a:t>Stopping of CSF </a:t>
                      </a:r>
                      <a:r>
                        <a:rPr lang="en-US" sz="1100" i="0" kern="1200" err="1">
                          <a:solidFill>
                            <a:srgbClr val="000000"/>
                          </a:solidFill>
                          <a:latin typeface="+mn-lt"/>
                          <a:ea typeface="+mn-ea"/>
                          <a:cs typeface="+mn-cs"/>
                        </a:rPr>
                        <a:t>NfL</a:t>
                      </a:r>
                      <a:r>
                        <a:rPr lang="en-US" sz="1100" i="0" kern="1200">
                          <a:solidFill>
                            <a:srgbClr val="000000"/>
                          </a:solidFill>
                          <a:latin typeface="+mn-lt"/>
                          <a:ea typeface="+mn-ea"/>
                          <a:cs typeface="+mn-cs"/>
                        </a:rPr>
                        <a:t> elevation</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i="0">
                          <a:solidFill>
                            <a:srgbClr val="000000"/>
                          </a:solidFill>
                        </a:rPr>
                        <a:t>Change From Baseline in CSF </a:t>
                      </a:r>
                      <a:r>
                        <a:rPr lang="en-US" sz="1100" b="0" i="0" err="1">
                          <a:solidFill>
                            <a:srgbClr val="000000"/>
                          </a:solidFill>
                        </a:rPr>
                        <a:t>tHTT</a:t>
                      </a:r>
                      <a:r>
                        <a:rPr lang="en-US" sz="1100" b="0" i="0">
                          <a:solidFill>
                            <a:srgbClr val="000000"/>
                          </a:solidFill>
                        </a:rPr>
                        <a:t> Protein Level </a:t>
                      </a:r>
                    </a:p>
                  </a:txBody>
                  <a:tcPr anchor="ct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5143273"/>
                  </a:ext>
                </a:extLst>
              </a:tr>
              <a:tr h="416560">
                <a:tc grid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Safety &amp; Tolerability</a:t>
                      </a:r>
                      <a:endParaRPr lang="en-US" sz="190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indent="-285750" algn="l" rtl="0" eaLnBrk="1" latinLnBrk="0" hangingPunct="1">
                        <a:buFont typeface="Arial" panose="020B0604020202020204" pitchFamily="34" charset="0"/>
                        <a:buChar char="•"/>
                      </a:pPr>
                      <a:r>
                        <a:rPr lang="en-US" sz="1100" i="0" kern="1200">
                          <a:solidFill>
                            <a:srgbClr val="000000"/>
                          </a:solidFill>
                          <a:latin typeface="+mn-lt"/>
                          <a:ea typeface="+mn-ea"/>
                          <a:cs typeface="+mn-cs"/>
                        </a:rPr>
                        <a:t>Clinically manageable mild to moderate. No worse than standard of care (Antidepressants/Antipsychotics e.g., citalopram/quetiapine).  </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indent="-285750" algn="l" defTabSz="914400" rtl="0" eaLnBrk="1" latinLnBrk="0" hangingPunct="1">
                        <a:buFont typeface="Arial" panose="020B0604020202020204" pitchFamily="34" charset="0"/>
                        <a:buChar char="•"/>
                      </a:pPr>
                      <a:r>
                        <a:rPr lang="en-US" sz="1100" i="0" kern="1200">
                          <a:solidFill>
                            <a:srgbClr val="000000"/>
                          </a:solidFill>
                          <a:latin typeface="+mn-lt"/>
                          <a:ea typeface="+mn-ea"/>
                          <a:cs typeface="+mn-cs"/>
                        </a:rPr>
                        <a:t>Clinically manageable mild to moderate. </a:t>
                      </a: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85114531"/>
                  </a:ext>
                </a:extLst>
              </a:tr>
              <a:tr h="269875">
                <a:tc rowSpan="2">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algn="ctr"/>
                      <a:r>
                        <a:rPr lang="en-US" sz="1100" b="1">
                          <a:solidFill>
                            <a:schemeClr val="bg1"/>
                          </a:solidFill>
                          <a:effectLst>
                            <a:outerShdw blurRad="38100" dist="38100" dir="2700000" algn="tl">
                              <a:srgbClr val="000000">
                                <a:alpha val="43137"/>
                              </a:srgbClr>
                            </a:outerShdw>
                          </a:effectLst>
                        </a:rPr>
                        <a:t>Product Experience</a:t>
                      </a:r>
                    </a:p>
                  </a:txBody>
                  <a:tcPr vert="vert27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ROA &amp; Dosing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0" kern="1200">
                          <a:solidFill>
                            <a:srgbClr val="000000"/>
                          </a:solidFill>
                          <a:latin typeface="+mn-lt"/>
                          <a:ea typeface="+mn-ea"/>
                          <a:cs typeface="+mn-cs"/>
                        </a:rPr>
                        <a:t>2 x daily (oral)</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0" kern="1200">
                          <a:solidFill>
                            <a:srgbClr val="000000"/>
                          </a:solidFill>
                          <a:latin typeface="+mn-lt"/>
                          <a:ea typeface="+mn-ea"/>
                          <a:cs typeface="+mn-cs"/>
                        </a:rPr>
                        <a:t>1 x daily (oral)</a:t>
                      </a: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6350" cap="flat" cmpd="sng" algn="ctr">
                      <a:solidFill>
                        <a:srgbClr val="363838"/>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01617206"/>
                  </a:ext>
                </a:extLst>
              </a:tr>
              <a:tr h="581415">
                <a:tc vMerge="1">
                  <a:txBody>
                    <a:bodyPr/>
                    <a:lstStyle/>
                    <a:p>
                      <a:endParaRPr lang="en-US" sz="1200" b="1">
                        <a:solidFill>
                          <a:schemeClr val="tx1"/>
                        </a:solidFill>
                      </a:endParaRPr>
                    </a:p>
                  </a:txBody>
                  <a:tcPr anchor="ctr">
                    <a:solidFill>
                      <a:schemeClr val="bg1">
                        <a:lumMod val="95000"/>
                      </a:schemeClr>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r>
                        <a:rPr lang="en-US" sz="1100" b="1">
                          <a:solidFill>
                            <a:schemeClr val="bg1"/>
                          </a:solidFill>
                          <a:effectLst>
                            <a:outerShdw blurRad="38100" dist="38100" dir="2700000" algn="tl">
                              <a:srgbClr val="000000">
                                <a:alpha val="43137"/>
                              </a:srgbClr>
                            </a:outerShdw>
                          </a:effectLst>
                        </a:rPr>
                        <a:t>Patient Management and Monitoring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2">
                        <a:lumMod val="75000"/>
                      </a:schemeClr>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171450" marR="0" lvl="0" indent="-171450" algn="l" defTabSz="609585"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n-US" sz="1100" b="0" i="0" kern="1200" noProof="0">
                          <a:solidFill>
                            <a:srgbClr val="000000"/>
                          </a:solidFill>
                          <a:latin typeface="+mn-lt"/>
                          <a:ea typeface="+mn-ea"/>
                          <a:cs typeface="+mn-cs"/>
                        </a:rPr>
                        <a:t>Post-treatment initiation monitoring requirements per label comparable in burden to other available DMTs</a:t>
                      </a:r>
                    </a:p>
                  </a:txBody>
                  <a:tcPr>
                    <a:lnL w="12700" cmpd="sng">
                      <a:solidFill>
                        <a:srgbClr val="FFFFFF"/>
                      </a:solidFill>
                    </a:lnL>
                    <a:lnR w="6350" cap="flat" cmpd="sng" algn="ctr">
                      <a:solidFill>
                        <a:srgbClr val="2473BA"/>
                      </a:solidFill>
                      <a:prstDash val="solid"/>
                      <a:round/>
                      <a:headEnd type="none" w="med" len="med"/>
                      <a:tailEnd type="none" w="med" len="med"/>
                    </a:lnR>
                    <a:lnT w="6350" cap="flat" cmpd="sng" algn="ctr">
                      <a:solidFill>
                        <a:srgbClr val="363838"/>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609585" rtl="0" eaLnBrk="1" latinLnBrk="0" hangingPunct="1">
                        <a:defRPr sz="2400" kern="1200">
                          <a:solidFill>
                            <a:schemeClr val="dk1"/>
                          </a:solidFill>
                          <a:latin typeface="Arial" panose="020B0604020202020204"/>
                        </a:defRPr>
                      </a:lvl1pPr>
                      <a:lvl2pPr marL="609585" algn="l" defTabSz="609585" rtl="0" eaLnBrk="1" latinLnBrk="0" hangingPunct="1">
                        <a:defRPr sz="2400" kern="1200">
                          <a:solidFill>
                            <a:schemeClr val="dk1"/>
                          </a:solidFill>
                          <a:latin typeface="Arial" panose="020B0604020202020204"/>
                        </a:defRPr>
                      </a:lvl2pPr>
                      <a:lvl3pPr marL="1219170" algn="l" defTabSz="609585" rtl="0" eaLnBrk="1" latinLnBrk="0" hangingPunct="1">
                        <a:defRPr sz="2400" kern="1200">
                          <a:solidFill>
                            <a:schemeClr val="dk1"/>
                          </a:solidFill>
                          <a:latin typeface="Arial" panose="020B0604020202020204"/>
                        </a:defRPr>
                      </a:lvl3pPr>
                      <a:lvl4pPr marL="1828754" algn="l" defTabSz="609585" rtl="0" eaLnBrk="1" latinLnBrk="0" hangingPunct="1">
                        <a:defRPr sz="2400" kern="1200">
                          <a:solidFill>
                            <a:schemeClr val="dk1"/>
                          </a:solidFill>
                          <a:latin typeface="Arial" panose="020B0604020202020204"/>
                        </a:defRPr>
                      </a:lvl4pPr>
                      <a:lvl5pPr marL="2438339" algn="l" defTabSz="609585" rtl="0" eaLnBrk="1" latinLnBrk="0" hangingPunct="1">
                        <a:defRPr sz="2400" kern="1200">
                          <a:solidFill>
                            <a:schemeClr val="dk1"/>
                          </a:solidFill>
                          <a:latin typeface="Arial" panose="020B0604020202020204"/>
                        </a:defRPr>
                      </a:lvl5pPr>
                      <a:lvl6pPr marL="3047924" algn="l" defTabSz="609585" rtl="0" eaLnBrk="1" latinLnBrk="0" hangingPunct="1">
                        <a:defRPr sz="2400" kern="1200">
                          <a:solidFill>
                            <a:schemeClr val="dk1"/>
                          </a:solidFill>
                          <a:latin typeface="Arial" panose="020B0604020202020204"/>
                        </a:defRPr>
                      </a:lvl6pPr>
                      <a:lvl7pPr marL="3657509" algn="l" defTabSz="609585" rtl="0" eaLnBrk="1" latinLnBrk="0" hangingPunct="1">
                        <a:defRPr sz="2400" kern="1200">
                          <a:solidFill>
                            <a:schemeClr val="dk1"/>
                          </a:solidFill>
                          <a:latin typeface="Arial" panose="020B0604020202020204"/>
                        </a:defRPr>
                      </a:lvl7pPr>
                      <a:lvl8pPr marL="4267093" algn="l" defTabSz="609585" rtl="0" eaLnBrk="1" latinLnBrk="0" hangingPunct="1">
                        <a:defRPr sz="2400" kern="1200">
                          <a:solidFill>
                            <a:schemeClr val="dk1"/>
                          </a:solidFill>
                          <a:latin typeface="Arial" panose="020B0604020202020204"/>
                        </a:defRPr>
                      </a:lvl8pPr>
                      <a:lvl9pPr marL="4876678" algn="l" defTabSz="609585" rtl="0" eaLnBrk="1" latinLnBrk="0" hangingPunct="1">
                        <a:defRPr sz="2400" kern="1200">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0" kern="1200">
                          <a:solidFill>
                            <a:srgbClr val="000000"/>
                          </a:solidFill>
                          <a:latin typeface="+mn-lt"/>
                          <a:ea typeface="+mn-ea"/>
                          <a:cs typeface="+mn-cs"/>
                        </a:rPr>
                        <a:t>No post-treatment initiation monitoring requirements per label; No REMS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a:solidFill>
                          <a:srgbClr val="000000"/>
                        </a:solidFill>
                        <a:latin typeface="+mn-lt"/>
                        <a:ea typeface="+mn-ea"/>
                        <a:cs typeface="+mn-cs"/>
                      </a:endParaRPr>
                    </a:p>
                  </a:txBody>
                  <a:tcPr>
                    <a:lnL w="6350" cap="flat" cmpd="sng" algn="ctr">
                      <a:solidFill>
                        <a:srgbClr val="2473BA"/>
                      </a:solidFill>
                      <a:prstDash val="solid"/>
                      <a:round/>
                      <a:headEnd type="none" w="med" len="med"/>
                      <a:tailEnd type="none" w="med" len="med"/>
                    </a:lnL>
                    <a:lnR w="12700" cmpd="sng">
                      <a:solidFill>
                        <a:srgbClr val="FFFFFF"/>
                      </a:solidFill>
                    </a:lnR>
                    <a:lnT w="6350" cap="flat" cmpd="sng" algn="ctr">
                      <a:solidFill>
                        <a:srgbClr val="363838"/>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08822887"/>
                  </a:ext>
                </a:extLst>
              </a:tr>
            </a:tbl>
          </a:graphicData>
        </a:graphic>
      </p:graphicFrame>
      <p:sp>
        <p:nvSpPr>
          <p:cNvPr id="2" name="TextBox 1">
            <a:extLst>
              <a:ext uri="{FF2B5EF4-FFF2-40B4-BE49-F238E27FC236}">
                <a16:creationId xmlns:a16="http://schemas.microsoft.com/office/drawing/2014/main" id="{9A8E32A8-816A-F747-BD13-02CB04D6B50D}"/>
              </a:ext>
            </a:extLst>
          </p:cNvPr>
          <p:cNvSpPr txBox="1"/>
          <p:nvPr/>
        </p:nvSpPr>
        <p:spPr>
          <a:xfrm>
            <a:off x="101370" y="114762"/>
            <a:ext cx="3386633" cy="369332"/>
          </a:xfrm>
          <a:prstGeom prst="rect">
            <a:avLst/>
          </a:prstGeom>
          <a:noFill/>
        </p:spPr>
        <p:txBody>
          <a:bodyPr wrap="none" rtlCol="0">
            <a:spAutoFit/>
          </a:bodyPr>
          <a:lstStyle/>
          <a:p>
            <a:r>
              <a:rPr lang="en-US">
                <a:solidFill>
                  <a:srgbClr val="000000"/>
                </a:solidFill>
                <a:highlight>
                  <a:srgbClr val="FFFF00"/>
                </a:highlight>
              </a:rPr>
              <a:t>To be updated by Kelsey Taylor</a:t>
            </a:r>
          </a:p>
        </p:txBody>
      </p:sp>
      <p:sp>
        <p:nvSpPr>
          <p:cNvPr id="5" name="TextBox 4">
            <a:extLst>
              <a:ext uri="{FF2B5EF4-FFF2-40B4-BE49-F238E27FC236}">
                <a16:creationId xmlns:a16="http://schemas.microsoft.com/office/drawing/2014/main" id="{9D930AAC-CE4D-0542-A03D-92EFE4EA5C59}"/>
              </a:ext>
            </a:extLst>
          </p:cNvPr>
          <p:cNvSpPr txBox="1"/>
          <p:nvPr/>
        </p:nvSpPr>
        <p:spPr>
          <a:xfrm>
            <a:off x="11019883" y="0"/>
            <a:ext cx="1172116" cy="369332"/>
          </a:xfrm>
          <a:prstGeom prst="rect">
            <a:avLst/>
          </a:prstGeom>
          <a:noFill/>
        </p:spPr>
        <p:txBody>
          <a:bodyPr wrap="none" rtlCol="0">
            <a:spAutoFit/>
          </a:bodyPr>
          <a:lstStyle/>
          <a:p>
            <a:pPr algn="ctr"/>
            <a:r>
              <a:rPr lang="en-US">
                <a:solidFill>
                  <a:srgbClr val="000000"/>
                </a:solidFill>
                <a:highlight>
                  <a:srgbClr val="FFFF00"/>
                </a:highlight>
              </a:rPr>
              <a:t>Pre-Read</a:t>
            </a:r>
          </a:p>
        </p:txBody>
      </p:sp>
    </p:spTree>
    <p:extLst>
      <p:ext uri="{BB962C8B-B14F-4D97-AF65-F5344CB8AC3E}">
        <p14:creationId xmlns:p14="http://schemas.microsoft.com/office/powerpoint/2010/main" val="4235367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cument">
            <a:extLst>
              <a:ext uri="{FF2B5EF4-FFF2-40B4-BE49-F238E27FC236}">
                <a16:creationId xmlns:a16="http://schemas.microsoft.com/office/drawing/2014/main" id="{ADFBBCBF-04C4-40A0-8D02-DACE992AF92A}"/>
              </a:ext>
            </a:extLst>
          </p:cNvPr>
          <p:cNvSpPr>
            <a:spLocks noEditPoints="1" noChangeArrowheads="1"/>
          </p:cNvSpPr>
          <p:nvPr/>
        </p:nvSpPr>
        <p:spPr bwMode="auto">
          <a:xfrm>
            <a:off x="887506" y="1574014"/>
            <a:ext cx="9314329" cy="3024880"/>
          </a:xfrm>
          <a:custGeom>
            <a:avLst/>
            <a:gdLst>
              <a:gd name="T0" fmla="*/ 2147483647 w 21600"/>
              <a:gd name="T1" fmla="*/ 2147483647 h 21600"/>
              <a:gd name="T2" fmla="*/ 572167428 w 21600"/>
              <a:gd name="T3" fmla="*/ 2147483647 h 21600"/>
              <a:gd name="T4" fmla="*/ 2147483647 w 21600"/>
              <a:gd name="T5" fmla="*/ 530701150 h 21600"/>
              <a:gd name="T6" fmla="*/ 2147483647 w 21600"/>
              <a:gd name="T7" fmla="*/ 2147483647 h 21600"/>
              <a:gd name="T8" fmla="*/ 2147483647 w 21600"/>
              <a:gd name="T9" fmla="*/ 2147483647 h 21600"/>
              <a:gd name="T10" fmla="*/ 0 w 21600"/>
              <a:gd name="T11" fmla="*/ 0 h 21600"/>
              <a:gd name="T12" fmla="*/ 2147483647 w 21600"/>
              <a:gd name="T13" fmla="*/ 0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pPr marL="285750" indent="-285750">
              <a:buFont typeface="Arial" panose="020B0604020202020204" pitchFamily="34" charset="0"/>
              <a:buChar char="•"/>
            </a:pPr>
            <a:r>
              <a:rPr lang="en-US" sz="2000" b="1">
                <a:solidFill>
                  <a:schemeClr val="tx2"/>
                </a:solidFill>
              </a:rPr>
              <a:t>Document key preclinical data </a:t>
            </a:r>
            <a:r>
              <a:rPr lang="en-US" sz="2000">
                <a:solidFill>
                  <a:schemeClr val="tx2"/>
                </a:solidFill>
              </a:rPr>
              <a:t>linking target to disease.</a:t>
            </a:r>
          </a:p>
          <a:p>
            <a:pPr marL="285750" indent="-285750">
              <a:buFont typeface="Arial" panose="020B0604020202020204" pitchFamily="34" charset="0"/>
              <a:buChar char="•"/>
            </a:pPr>
            <a:r>
              <a:rPr lang="en-US" sz="2000" b="1">
                <a:solidFill>
                  <a:schemeClr val="tx2"/>
                </a:solidFill>
              </a:rPr>
              <a:t>Describe understanding of target distribution.</a:t>
            </a:r>
            <a:endParaRPr lang="en-US" sz="2000">
              <a:solidFill>
                <a:schemeClr val="tx2"/>
              </a:solidFill>
            </a:endParaRPr>
          </a:p>
          <a:p>
            <a:pPr marL="285750" indent="-285750">
              <a:buFont typeface="Arial" panose="020B0604020202020204" pitchFamily="34" charset="0"/>
              <a:buChar char="•"/>
            </a:pPr>
            <a:r>
              <a:rPr lang="en-US" sz="2000">
                <a:solidFill>
                  <a:schemeClr val="tx2"/>
                </a:solidFill>
              </a:rPr>
              <a:t>Re-evaluate literature to understand safety or efficacy phenotypes reported for relevant mouse models.</a:t>
            </a:r>
          </a:p>
          <a:p>
            <a:pPr marL="285750" indent="-285750">
              <a:buFont typeface="Arial" panose="020B0604020202020204" pitchFamily="34" charset="0"/>
              <a:buChar char="•"/>
            </a:pPr>
            <a:r>
              <a:rPr lang="en-US" sz="2000" b="1">
                <a:solidFill>
                  <a:schemeClr val="tx2"/>
                </a:solidFill>
              </a:rPr>
              <a:t>Ensure genetically modified animal models have been requested</a:t>
            </a:r>
          </a:p>
          <a:p>
            <a:pPr marL="285750" indent="-285750">
              <a:buFont typeface="Arial" panose="020B0604020202020204" pitchFamily="34" charset="0"/>
              <a:buChar char="•"/>
            </a:pPr>
            <a:r>
              <a:rPr lang="en-US" sz="2000">
                <a:solidFill>
                  <a:schemeClr val="tx2"/>
                </a:solidFill>
              </a:rPr>
              <a:t>Update knowledge gaps and prioritize.</a:t>
            </a:r>
          </a:p>
        </p:txBody>
      </p:sp>
      <p:sp>
        <p:nvSpPr>
          <p:cNvPr id="5" name="Title 1">
            <a:extLst>
              <a:ext uri="{FF2B5EF4-FFF2-40B4-BE49-F238E27FC236}">
                <a16:creationId xmlns:a16="http://schemas.microsoft.com/office/drawing/2014/main" id="{A6E7EB9A-8CB3-4E90-BA35-46EB9B7C28E1}"/>
              </a:ext>
            </a:extLst>
          </p:cNvPr>
          <p:cNvSpPr txBox="1">
            <a:spLocks/>
          </p:cNvSpPr>
          <p:nvPr/>
        </p:nvSpPr>
        <p:spPr>
          <a:xfrm>
            <a:off x="0" y="0"/>
            <a:ext cx="12191999" cy="1013012"/>
          </a:xfrm>
          <a:prstGeom prst="rect">
            <a:avLst/>
          </a:prstGeom>
          <a:solidFill>
            <a:srgbClr val="013952">
              <a:alpha val="75000"/>
            </a:srgbClr>
          </a:solidFill>
        </p:spPr>
        <p:txBody>
          <a:bodyPr anchor="ctr"/>
          <a:lstStyle>
            <a:lvl1pPr algn="l" defTabSz="457200" rtl="0" eaLnBrk="1" latinLnBrk="0" hangingPunct="1">
              <a:spcBef>
                <a:spcPct val="0"/>
              </a:spcBef>
              <a:buNone/>
              <a:defRPr sz="3600" b="1" kern="1200">
                <a:solidFill>
                  <a:schemeClr val="tx1"/>
                </a:solidFill>
                <a:latin typeface="+mj-lt"/>
                <a:ea typeface="+mj-ea"/>
                <a:cs typeface="+mj-cs"/>
              </a:defRPr>
            </a:lvl1pPr>
          </a:lstStyle>
          <a:p>
            <a:pPr marL="257175"/>
            <a:r>
              <a:rPr lang="en-US">
                <a:solidFill>
                  <a:schemeClr val="bg1"/>
                </a:solidFill>
                <a:latin typeface="Arial Narrow" panose="020B0606020202030204" pitchFamily="34" charset="0"/>
              </a:rPr>
              <a:t>Biology</a:t>
            </a:r>
            <a:endParaRPr lang="en-US" i="1">
              <a:solidFill>
                <a:schemeClr val="bg1"/>
              </a:solidFill>
              <a:latin typeface="Arial Narrow" panose="020B0606020202030204" pitchFamily="34" charset="0"/>
            </a:endParaRPr>
          </a:p>
        </p:txBody>
      </p:sp>
    </p:spTree>
    <p:extLst>
      <p:ext uri="{BB962C8B-B14F-4D97-AF65-F5344CB8AC3E}">
        <p14:creationId xmlns:p14="http://schemas.microsoft.com/office/powerpoint/2010/main" val="16720100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iogen Design 3 WIDE">
  <a:themeElements>
    <a:clrScheme name="Biogen Theme">
      <a:dk1>
        <a:srgbClr val="2573BA"/>
      </a:dk1>
      <a:lt1>
        <a:srgbClr val="FFFFFF"/>
      </a:lt1>
      <a:dk2>
        <a:srgbClr val="005B7F"/>
      </a:dk2>
      <a:lt2>
        <a:srgbClr val="7C878E"/>
      </a:lt2>
      <a:accent1>
        <a:srgbClr val="7CC3E2"/>
      </a:accent1>
      <a:accent2>
        <a:srgbClr val="5CA136"/>
      </a:accent2>
      <a:accent3>
        <a:srgbClr val="2573BA"/>
      </a:accent3>
      <a:accent4>
        <a:srgbClr val="99CA3C"/>
      </a:accent4>
      <a:accent5>
        <a:srgbClr val="C7DD72"/>
      </a:accent5>
      <a:accent6>
        <a:srgbClr val="DDE5AE"/>
      </a:accent6>
      <a:hlink>
        <a:srgbClr val="1E5DAC"/>
      </a:hlink>
      <a:folHlink>
        <a:srgbClr val="466E8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Biogen_Blue Bar">
  <a:themeElements>
    <a:clrScheme name="Biogen - NEW ">
      <a:dk1>
        <a:srgbClr val="363838"/>
      </a:dk1>
      <a:lt1>
        <a:srgbClr val="FFFFFF"/>
      </a:lt1>
      <a:dk2>
        <a:srgbClr val="005B82"/>
      </a:dk2>
      <a:lt2>
        <a:srgbClr val="578196"/>
      </a:lt2>
      <a:accent1>
        <a:srgbClr val="2473BA"/>
      </a:accent1>
      <a:accent2>
        <a:srgbClr val="6DAD46"/>
      </a:accent2>
      <a:accent3>
        <a:srgbClr val="510556"/>
      </a:accent3>
      <a:accent4>
        <a:srgbClr val="8A104C"/>
      </a:accent4>
      <a:accent5>
        <a:srgbClr val="C8411D"/>
      </a:accent5>
      <a:accent6>
        <a:srgbClr val="FF9900"/>
      </a:accent6>
      <a:hlink>
        <a:srgbClr val="7BC3E1"/>
      </a:hlink>
      <a:folHlink>
        <a:srgbClr val="7BC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73B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chemeClr val="bg1">
              <a:lumMod val="50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ogen_Campaign PPT Template_7.17.2020" id="{B045599E-4577-8948-8CB3-735A37F2EE93}" vid="{66144424-8200-C442-8661-E4EA0E6ABB67}"/>
    </a:ext>
  </a:extLst>
</a:theme>
</file>

<file path=ppt/theme/theme3.xml><?xml version="1.0" encoding="utf-8"?>
<a:theme xmlns:a="http://schemas.openxmlformats.org/drawingml/2006/main" name="2_Biogen_Blue Bar">
  <a:themeElements>
    <a:clrScheme name="Biogen - NEW ">
      <a:dk1>
        <a:srgbClr val="363838"/>
      </a:dk1>
      <a:lt1>
        <a:srgbClr val="FFFFFF"/>
      </a:lt1>
      <a:dk2>
        <a:srgbClr val="005B82"/>
      </a:dk2>
      <a:lt2>
        <a:srgbClr val="578196"/>
      </a:lt2>
      <a:accent1>
        <a:srgbClr val="2473BA"/>
      </a:accent1>
      <a:accent2>
        <a:srgbClr val="6DAD46"/>
      </a:accent2>
      <a:accent3>
        <a:srgbClr val="510556"/>
      </a:accent3>
      <a:accent4>
        <a:srgbClr val="8A104C"/>
      </a:accent4>
      <a:accent5>
        <a:srgbClr val="C8411D"/>
      </a:accent5>
      <a:accent6>
        <a:srgbClr val="FF9900"/>
      </a:accent6>
      <a:hlink>
        <a:srgbClr val="7BC3E1"/>
      </a:hlink>
      <a:folHlink>
        <a:srgbClr val="7BC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73B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chemeClr val="bg1">
              <a:lumMod val="50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ogen_Campaign PPT Template_7.17.2020" id="{B045599E-4577-8948-8CB3-735A37F2EE93}" vid="{66144424-8200-C442-8661-E4EA0E6ABB67}"/>
    </a:ext>
  </a:extLst>
</a:theme>
</file>

<file path=ppt/theme/theme4.xml><?xml version="1.0" encoding="utf-8"?>
<a:theme xmlns:a="http://schemas.openxmlformats.org/drawingml/2006/main" name="New Biogen">
  <a:themeElements>
    <a:clrScheme name="Biogen - NEW ">
      <a:dk1>
        <a:srgbClr val="363838"/>
      </a:dk1>
      <a:lt1>
        <a:srgbClr val="FFFFFF"/>
      </a:lt1>
      <a:dk2>
        <a:srgbClr val="005B82"/>
      </a:dk2>
      <a:lt2>
        <a:srgbClr val="578196"/>
      </a:lt2>
      <a:accent1>
        <a:srgbClr val="2473BA"/>
      </a:accent1>
      <a:accent2>
        <a:srgbClr val="6DAD46"/>
      </a:accent2>
      <a:accent3>
        <a:srgbClr val="510556"/>
      </a:accent3>
      <a:accent4>
        <a:srgbClr val="8A104C"/>
      </a:accent4>
      <a:accent5>
        <a:srgbClr val="C8411D"/>
      </a:accent5>
      <a:accent6>
        <a:srgbClr val="FF9900"/>
      </a:accent6>
      <a:hlink>
        <a:srgbClr val="7BC3E1"/>
      </a:hlink>
      <a:folHlink>
        <a:srgbClr val="7BC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73B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chemeClr val="bg1">
              <a:lumMod val="50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w Biogen" id="{C56E6A37-F4D4-4064-88AD-6B864C2976FD}" vid="{D5F3D680-2624-4A2E-8627-C43B948B5BB7}"/>
    </a:ext>
  </a:extLst>
</a:theme>
</file>

<file path=ppt/theme/theme5.xml><?xml version="1.0" encoding="utf-8"?>
<a:theme xmlns:a="http://schemas.openxmlformats.org/drawingml/2006/main" name="Biogen">
  <a:themeElements>
    <a:clrScheme name="Custom 5">
      <a:dk1>
        <a:srgbClr val="2573BA"/>
      </a:dk1>
      <a:lt1>
        <a:srgbClr val="FFFFFF"/>
      </a:lt1>
      <a:dk2>
        <a:srgbClr val="005B7F"/>
      </a:dk2>
      <a:lt2>
        <a:srgbClr val="FFFFFF"/>
      </a:lt2>
      <a:accent1>
        <a:srgbClr val="2573BA"/>
      </a:accent1>
      <a:accent2>
        <a:srgbClr val="5CA136"/>
      </a:accent2>
      <a:accent3>
        <a:srgbClr val="7CC3E2"/>
      </a:accent3>
      <a:accent4>
        <a:srgbClr val="99CA3C"/>
      </a:accent4>
      <a:accent5>
        <a:srgbClr val="C7DD72"/>
      </a:accent5>
      <a:accent6>
        <a:srgbClr val="DDE5AE"/>
      </a:accent6>
      <a:hlink>
        <a:srgbClr val="1E5DAC"/>
      </a:hlink>
      <a:folHlink>
        <a:srgbClr val="466E8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Biogen_Blue Bar">
  <a:themeElements>
    <a:clrScheme name="Biogen - NEW ">
      <a:dk1>
        <a:srgbClr val="363838"/>
      </a:dk1>
      <a:lt1>
        <a:srgbClr val="FFFFFF"/>
      </a:lt1>
      <a:dk2>
        <a:srgbClr val="005B82"/>
      </a:dk2>
      <a:lt2>
        <a:srgbClr val="578196"/>
      </a:lt2>
      <a:accent1>
        <a:srgbClr val="2473BA"/>
      </a:accent1>
      <a:accent2>
        <a:srgbClr val="6DAD46"/>
      </a:accent2>
      <a:accent3>
        <a:srgbClr val="510556"/>
      </a:accent3>
      <a:accent4>
        <a:srgbClr val="8A104C"/>
      </a:accent4>
      <a:accent5>
        <a:srgbClr val="C8411D"/>
      </a:accent5>
      <a:accent6>
        <a:srgbClr val="FF9900"/>
      </a:accent6>
      <a:hlink>
        <a:srgbClr val="7BC3E1"/>
      </a:hlink>
      <a:folHlink>
        <a:srgbClr val="7BC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73B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chemeClr val="bg1">
              <a:lumMod val="50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ogen_Campaign PPT Template_7.17.2020" id="{B045599E-4577-8948-8CB3-735A37F2EE93}" vid="{66144424-8200-C442-8661-E4EA0E6ABB67}"/>
    </a:ext>
  </a:extLst>
</a:theme>
</file>

<file path=ppt/theme/theme7.xml><?xml version="1.0" encoding="utf-8"?>
<a:theme xmlns:a="http://schemas.openxmlformats.org/drawingml/2006/main" name="4_Biogen_Blue Bar">
  <a:themeElements>
    <a:clrScheme name="Biogen - NEW ">
      <a:dk1>
        <a:srgbClr val="363838"/>
      </a:dk1>
      <a:lt1>
        <a:srgbClr val="FFFFFF"/>
      </a:lt1>
      <a:dk2>
        <a:srgbClr val="005B82"/>
      </a:dk2>
      <a:lt2>
        <a:srgbClr val="578196"/>
      </a:lt2>
      <a:accent1>
        <a:srgbClr val="2473BA"/>
      </a:accent1>
      <a:accent2>
        <a:srgbClr val="6DAD46"/>
      </a:accent2>
      <a:accent3>
        <a:srgbClr val="510556"/>
      </a:accent3>
      <a:accent4>
        <a:srgbClr val="8A104C"/>
      </a:accent4>
      <a:accent5>
        <a:srgbClr val="C8411D"/>
      </a:accent5>
      <a:accent6>
        <a:srgbClr val="FF9900"/>
      </a:accent6>
      <a:hlink>
        <a:srgbClr val="7BC3E1"/>
      </a:hlink>
      <a:folHlink>
        <a:srgbClr val="7BC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573BA"/>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5875">
          <a:solidFill>
            <a:schemeClr val="bg1">
              <a:lumMod val="50000"/>
            </a:schemeClr>
          </a:solidFill>
          <a:prstDash val="sysDot"/>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44.101 WSMH-PPT-Template-Blue-Bar-02  -  Read-Only" id="{649B319F-A8E1-48A6-9091-A3940A28B243}" vid="{BCD53883-5C4F-4758-A7FE-849B72B13F2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13C9A966515F43B10874FC34CFCDD0" ma:contentTypeVersion="6" ma:contentTypeDescription="Create a new document." ma:contentTypeScope="" ma:versionID="77eaff084a9e22499826dd8d1a61236d">
  <xsd:schema xmlns:xsd="http://www.w3.org/2001/XMLSchema" xmlns:xs="http://www.w3.org/2001/XMLSchema" xmlns:p="http://schemas.microsoft.com/office/2006/metadata/properties" xmlns:ns2="da2c05b7-9b78-4aff-b38f-b4bb427418bb" xmlns:ns3="2ad1f5f9-acff-4827-a3a0-f95e4fc19cd3" targetNamespace="http://schemas.microsoft.com/office/2006/metadata/properties" ma:root="true" ma:fieldsID="12e0b3ee9a0aeefc21ca75f5367f5aa7" ns2:_="" ns3:_="">
    <xsd:import namespace="da2c05b7-9b78-4aff-b38f-b4bb427418bb"/>
    <xsd:import namespace="2ad1f5f9-acff-4827-a3a0-f95e4fc19cd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2c05b7-9b78-4aff-b38f-b4bb427418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d1f5f9-acff-4827-a3a0-f95e4fc19c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2E8A97-A117-4CD9-A3DE-24E891FEAEB5}">
  <ds:schemaRefs>
    <ds:schemaRef ds:uri="http://schemas.microsoft.com/sharepoint/v3/contenttype/forms"/>
  </ds:schemaRefs>
</ds:datastoreItem>
</file>

<file path=customXml/itemProps2.xml><?xml version="1.0" encoding="utf-8"?>
<ds:datastoreItem xmlns:ds="http://schemas.openxmlformats.org/officeDocument/2006/customXml" ds:itemID="{D784E55E-28AC-4CCC-9F52-08C80B920278}">
  <ds:schemaRefs>
    <ds:schemaRef ds:uri="2ad1f5f9-acff-4827-a3a0-f95e4fc19cd3"/>
    <ds:schemaRef ds:uri="da2c05b7-9b78-4aff-b38f-b4bb427418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D51A18-FF67-445C-BF66-A75DB20306CB}">
  <ds:schemaRefs>
    <ds:schemaRef ds:uri="2ad1f5f9-acff-4827-a3a0-f95e4fc19cd3"/>
    <ds:schemaRef ds:uri="da2c05b7-9b78-4aff-b38f-b4bb427418b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Biogen WIDE Design 3</Template>
  <TotalTime>0</TotalTime>
  <Words>9872</Words>
  <Application>Microsoft Macintosh PowerPoint</Application>
  <PresentationFormat>Widescreen</PresentationFormat>
  <Paragraphs>1519</Paragraphs>
  <Slides>63</Slides>
  <Notes>39</Notes>
  <HiddenSlides>0</HiddenSlides>
  <MMClips>0</MMClips>
  <ScaleCrop>false</ScaleCrop>
  <HeadingPairs>
    <vt:vector size="8" baseType="variant">
      <vt:variant>
        <vt:lpstr>Fonts Used</vt:lpstr>
      </vt:variant>
      <vt:variant>
        <vt:i4>22</vt:i4>
      </vt:variant>
      <vt:variant>
        <vt:lpstr>Theme</vt:lpstr>
      </vt:variant>
      <vt:variant>
        <vt:i4>7</vt:i4>
      </vt:variant>
      <vt:variant>
        <vt:lpstr>Embedded OLE Servers</vt:lpstr>
      </vt:variant>
      <vt:variant>
        <vt:i4>4</vt:i4>
      </vt:variant>
      <vt:variant>
        <vt:lpstr>Slide Titles</vt:lpstr>
      </vt:variant>
      <vt:variant>
        <vt:i4>63</vt:i4>
      </vt:variant>
    </vt:vector>
  </HeadingPairs>
  <TitlesOfParts>
    <vt:vector size="96" baseType="lpstr">
      <vt:lpstr>AdvOT1ef757c0</vt:lpstr>
      <vt:lpstr>AdvOT2e364b11</vt:lpstr>
      <vt:lpstr>AdvOT8608a8d1+20</vt:lpstr>
      <vt:lpstr>AdvTTd7835f12</vt:lpstr>
      <vt:lpstr>Arial</vt:lpstr>
      <vt:lpstr>Arial Narrow</vt:lpstr>
      <vt:lpstr>Arial,Sans-Serif</vt:lpstr>
      <vt:lpstr>Avenir Book</vt:lpstr>
      <vt:lpstr>Avenir Next Condensed</vt:lpstr>
      <vt:lpstr>Calibri</vt:lpstr>
      <vt:lpstr>Calibri Light</vt:lpstr>
      <vt:lpstr>Courier New</vt:lpstr>
      <vt:lpstr>Franklin Gothic Medium</vt:lpstr>
      <vt:lpstr>LiberationSans</vt:lpstr>
      <vt:lpstr>MinionPro-It</vt:lpstr>
      <vt:lpstr>MinionPro-Regular</vt:lpstr>
      <vt:lpstr>Palatino</vt:lpstr>
      <vt:lpstr>Roboto</vt:lpstr>
      <vt:lpstr>Segoe UI</vt:lpstr>
      <vt:lpstr>System Font Regular</vt:lpstr>
      <vt:lpstr>Times New Roman</vt:lpstr>
      <vt:lpstr>Wingdings</vt:lpstr>
      <vt:lpstr>Biogen Design 3 WIDE</vt:lpstr>
      <vt:lpstr>1_Biogen_Blue Bar</vt:lpstr>
      <vt:lpstr>2_Biogen_Blue Bar</vt:lpstr>
      <vt:lpstr>New Biogen</vt:lpstr>
      <vt:lpstr>Biogen</vt:lpstr>
      <vt:lpstr>3_Biogen_Blue Bar</vt:lpstr>
      <vt:lpstr>4_Biogen_Blue Bar</vt:lpstr>
      <vt:lpstr>CS ChemDraw Drawing</vt:lpstr>
      <vt:lpstr>Prism 9</vt:lpstr>
      <vt:lpstr>Prism 8</vt:lpstr>
      <vt:lpstr>think-cell Slide</vt:lpstr>
      <vt:lpstr>PowerPoint Presentation</vt:lpstr>
      <vt:lpstr>PowerPoint Presentation</vt:lpstr>
      <vt:lpstr>HTT SM RNA Splicing Modulator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hHTT distribution reflects endogenous HTT in human and mouse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Question: What level of HTT reduction is necessary for therapeutic benefit?</vt:lpstr>
      <vt:lpstr>PowerPoint Presentation</vt:lpstr>
      <vt:lpstr>Droplet Digital PCR for direct quantification of sample DNA/RNA</vt:lpstr>
      <vt:lpstr>IC50 Correlations</vt:lpstr>
      <vt:lpstr>PowerPoint Presentation</vt:lpstr>
      <vt:lpstr>Number of differentially spliced genes from RNAseq analysis </vt:lpstr>
      <vt:lpstr>PowerPoint Presentation</vt:lpstr>
      <vt:lpstr>Additional sequence elements are required for selectivity </vt:lpstr>
      <vt:lpstr>PowerPoint Presentation</vt:lpstr>
      <vt:lpstr>PowerPoint Presentation</vt:lpstr>
      <vt:lpstr>PowerPoint Presentation</vt:lpstr>
      <vt:lpstr>PD of PTC518 in the BACHD mouse model</vt:lpstr>
      <vt:lpstr>PD/efficacy of Branaplam in the BACHD mouse model</vt:lpstr>
      <vt:lpstr>PowerPoint Presentation</vt:lpstr>
    </vt:vector>
  </TitlesOfParts>
  <Company>Biogen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Biogen</dc:creator>
  <cp:lastModifiedBy>Zhen Gao</cp:lastModifiedBy>
  <cp:revision>3</cp:revision>
  <cp:lastPrinted>2016-08-08T13:43:03Z</cp:lastPrinted>
  <dcterms:created xsi:type="dcterms:W3CDTF">2014-12-08T19:13:29Z</dcterms:created>
  <dcterms:modified xsi:type="dcterms:W3CDTF">2022-04-12T01:47:26Z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0x0101005513C9A966515F43B10874FC34CFCDD0</vt:lpwstr>
  </property>
</Properties>
</file>